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57" r:id="rId3"/>
    <p:sldMasterId id="2147483769" r:id="rId4"/>
    <p:sldMasterId id="2147483782" r:id="rId5"/>
  </p:sldMasterIdLst>
  <p:notesMasterIdLst>
    <p:notesMasterId r:id="rId20"/>
  </p:notesMasterIdLst>
  <p:sldIdLst>
    <p:sldId id="256" r:id="rId6"/>
    <p:sldId id="257" r:id="rId7"/>
    <p:sldId id="258" r:id="rId8"/>
    <p:sldId id="259" r:id="rId9"/>
    <p:sldId id="260" r:id="rId10"/>
    <p:sldId id="262" r:id="rId11"/>
    <p:sldId id="264" r:id="rId12"/>
    <p:sldId id="265" r:id="rId13"/>
    <p:sldId id="270" r:id="rId14"/>
    <p:sldId id="268" r:id="rId15"/>
    <p:sldId id="269" r:id="rId16"/>
    <p:sldId id="261" r:id="rId17"/>
    <p:sldId id="266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AC995-7E46-41A8-BF38-5F23A2618C98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B2DFD-46CC-4386-88D9-2FEF5E340B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8022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8CDD97-6A7E-4959-A969-980259C1247A}" type="slidenum">
              <a:rPr lang="ru-RU"/>
              <a:pPr/>
              <a:t>2</a:t>
            </a:fld>
            <a:endParaRPr lang="ru-RU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BDDC4-26C8-4433-9C37-1EC9F4B0CA0E}" type="datetimeFigureOut">
              <a:rPr lang="ru-RU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CFF25-DEAD-4B03-A081-E39D0FCBB9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52B33-E86F-4204-86D5-D75BA5F49FAE}" type="datetimeFigureOut">
              <a:rPr lang="ru-RU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A5CB5-E620-446C-8338-6316D7909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350D4-152A-42E7-A25E-AF6590255002}" type="datetimeFigureOut">
              <a:rPr lang="ru-RU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ECE22-7B5E-4B39-B826-5C91B3084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кнопку, чтобы изменить стиль основного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Нажмите кнопку, чтобы изменить стиль основного подзаголовка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75C7264-E365-4CF3-B0A7-71AC50734A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99C0A-B64F-4D04-AB1C-963F97DB03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28BD0-0034-43BF-B240-0BC632291E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F6E98-E66B-4AF8-ADEF-B553361FA6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C8B88-E7BD-4A1C-B265-8CC28CE399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C560A-57D0-4103-A6A2-C54AF8DF89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05AC6-B594-4458-85BE-9554854AB8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F3609-F76B-4090-9001-16AA1A92A9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2FE7C-AACE-4984-8F0F-383EED5F0BAD}" type="datetimeFigureOut">
              <a:rPr lang="ru-RU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6CBB2-3842-4467-A6CA-B18B00CFF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0D728-4F63-4C2C-A37C-9CC4D9B80E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BBD1E-659F-43A6-8B6B-2E0A017361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278D1-9273-4230-A977-409D4321DE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5C7264-E365-4CF3-B0A7-71AC50734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B99C0A-B64F-4D04-AB1C-963F97DB03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B28BD0-0034-43BF-B240-0BC632291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0F6E98-E66B-4AF8-ADEF-B553361FA6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DC8B88-E7BD-4A1C-B265-8CC28CE39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9C560A-57D0-4103-A6A2-C54AF8DF8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705AC6-B594-4458-85BE-9554854AB8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054B8-F7D9-486D-A331-F9EEA1141A86}" type="datetimeFigureOut">
              <a:rPr lang="ru-RU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6E58E-3B17-45D1-AB4B-F410BB6E3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1F3609-F76B-4090-9001-16AA1A92A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70D728-4F63-4C2C-A37C-9CC4D9B80E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1BBD1E-659F-43A6-8B6B-2E0A01736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6278D1-9273-4230-A977-409D4321DE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AA7B3D-0FB1-4279-8C2F-3EB701D4AA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C982-F434-4BEE-9D54-9EB9EEEA4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70AA1-93CA-4DF3-A64B-ADEC811A5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4303-08C0-4C8C-913B-474453385E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5D44-61F4-40F2-A96F-921DDEE08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C159E-D83F-4DC2-BBA6-B9F73623C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5FE89-687A-4BD6-B43D-0F3F829FA1F0}" type="datetimeFigureOut">
              <a:rPr lang="ru-RU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5728A-7E1F-4603-93CE-2DEECF5A5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D31E0-6CD4-460E-977D-A1864C6147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DAB8-8513-4050-9486-18E3A7A00F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768CA-150C-46B8-84F1-3B8F294DF4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59E3-826F-4079-B99E-4A08FB72D0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2AAA0-88EB-4238-9EBD-B38E3ABC5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474C-DA15-4214-BB6B-F96B22A96C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AA7B3D-0FB1-4279-8C2F-3EB701D4AA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687C982-F434-4BEE-9D54-9EB9EEEA4D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F70AA1-93CA-4DF3-A64B-ADEC811A5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3274303-08C0-4C8C-913B-474453385E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78679-4418-4B52-99AC-9758297EB431}" type="datetimeFigureOut">
              <a:rPr lang="ru-RU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4770E-5095-4966-AA42-F6C6390D9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DB75D44-61F4-40F2-A96F-921DDEE08E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37C159E-D83F-4DC2-BBA6-B9F73623C1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2D31E0-6CD4-460E-977D-A1864C6147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5CDAB8-8513-4050-9486-18E3A7A00F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40768CA-150C-46B8-84F1-3B8F294DF4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15759E3-826F-4079-B99E-4A08FB72D0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42AAA0-88EB-4238-9EBD-B38E3ABC5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03474C-DA15-4214-BB6B-F96B22A96C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29198-24C5-4D16-9903-92566CC08D09}" type="datetimeFigureOut">
              <a:rPr lang="ru-RU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C8853-16EF-4552-ADC1-8737DA028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52DB9-9B35-41B5-9396-255F141653A8}" type="datetimeFigureOut">
              <a:rPr lang="ru-RU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63AFE-2031-4EBA-AF14-2D8562AB7D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CE3D2-39DF-4694-B300-28C2337D5A36}" type="datetimeFigureOut">
              <a:rPr lang="ru-RU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795CC-62E8-4592-A00D-B4C384F27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92C24-D5C9-4A90-8D09-033C36DF7F4D}" type="datetimeFigureOut">
              <a:rPr lang="ru-RU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7FBDB-5338-45AC-9D71-F376BE5C7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CF027F-7C77-4C4D-9444-A2D44154E73B}" type="datetimeFigureOut">
              <a:rPr lang="ru-RU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9B1CE9-00F0-458A-AC89-E0B111494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3E7DF8FE-8A6F-46A3-AD32-4362BC64228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62CF027F-7C77-4C4D-9444-A2D44154E73B}" type="datetimeFigureOut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1E9B1CE9-00F0-458A-AC89-E0B1114948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94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2CF027F-7C77-4C4D-9444-A2D44154E73B}" type="datetimeFigureOut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9B1CE9-00F0-458A-AC89-E0B1114948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62CF027F-7C77-4C4D-9444-A2D44154E73B}" type="datetimeFigureOut">
              <a:rPr lang="ru-RU" smtClean="0"/>
              <a:pPr>
                <a:defRPr/>
              </a:pPr>
              <a:t>30.03.2017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1E9B1CE9-00F0-458A-AC89-E0B1114948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53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ru.wikipedia.org/wiki/%D0%94%D0%BC%D0%B8%D1%82%D1%80%D0%B8%D0%B9_%D0%9F%D0%B8%D1%81%D0%B0%D1%80%D0%B5%D0%B2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828800"/>
            <a:ext cx="7772400" cy="1470025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Garamond" pitchFamily="18" charset="0"/>
              </a:rPr>
              <a:t>Презентация на тему: </a:t>
            </a:r>
            <a:r>
              <a:rPr lang="ru-RU" b="1" i="1" dirty="0" smtClean="0">
                <a:latin typeface="Garamond" pitchFamily="18" charset="0"/>
              </a:rPr>
              <a:t>«Произведения Н.А. Некрасова для детей. Взгляды Некрасова на детскую литературу».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43400" y="502920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Выполнила: Дударева</a:t>
            </a:r>
            <a:r>
              <a:rPr lang="ru-RU" sz="2400" dirty="0" smtClean="0"/>
              <a:t> В.В.,</a:t>
            </a:r>
          </a:p>
          <a:p>
            <a:r>
              <a:rPr lang="ru-RU" sz="2400" dirty="0" smtClean="0"/>
              <a:t>учитель начальных классов </a:t>
            </a:r>
          </a:p>
          <a:p>
            <a:r>
              <a:rPr lang="ru-RU" sz="2400" dirty="0" smtClean="0"/>
              <a:t>МАНОУ «Гимназия № 2».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57166"/>
            <a:ext cx="4643470" cy="612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3" name="Picture 5" descr="http://www.libex.ru/dimg/46e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14290"/>
            <a:ext cx="4714908" cy="6286546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2"/>
          <p:cNvPicPr>
            <a:picLocks noChangeAspect="1" noChangeArrowheads="1"/>
          </p:cNvPicPr>
          <p:nvPr/>
        </p:nvPicPr>
        <p:blipFill>
          <a:blip r:embed="rId2"/>
          <a:srcRect b="69"/>
          <a:stretch>
            <a:fillRect/>
          </a:stretch>
        </p:blipFill>
        <p:spPr bwMode="auto">
          <a:xfrm>
            <a:off x="4495800" y="533400"/>
            <a:ext cx="4259262" cy="5732463"/>
          </a:xfrm>
          <a:prstGeom prst="rect">
            <a:avLst/>
          </a:prstGeom>
          <a:noFill/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990600" y="838200"/>
            <a:ext cx="35179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smtClean="0"/>
              <a:t>Н.А. Некрасов </a:t>
            </a:r>
            <a:r>
              <a:rPr lang="ru-RU" sz="2400" dirty="0"/>
              <a:t>умер 27 декабря </a:t>
            </a:r>
            <a:r>
              <a:rPr lang="ru-RU" sz="2400" dirty="0">
                <a:solidFill>
                  <a:srgbClr val="FF0000"/>
                </a:solidFill>
              </a:rPr>
              <a:t>1877 </a:t>
            </a:r>
            <a:r>
              <a:rPr lang="ru-RU" sz="2400" dirty="0" smtClean="0"/>
              <a:t>года </a:t>
            </a:r>
            <a:r>
              <a:rPr lang="ru-RU" sz="2400" dirty="0"/>
              <a:t>в Петербурге. Несмотря на сильный мороз, многотысячная толпа провожала тело поэта от дома на Литейном проспекте до места вечного его успокоения на кладбище Новодевичьего монастыря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85800"/>
            <a:ext cx="4114800" cy="52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66800"/>
            <a:ext cx="432435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4572001" y="4648200"/>
            <a:ext cx="5486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Иллюстрация к стихотворению «Мужичок с ноготок»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http://img1.liveinternet.ru/images/attach/c/5/89/13/89013789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304800"/>
            <a:ext cx="7085013" cy="1066800"/>
          </a:xfrm>
        </p:spPr>
        <p:txBody>
          <a:bodyPr/>
          <a:lstStyle/>
          <a:p>
            <a:r>
              <a:rPr lang="ru-RU" sz="3200" b="1" i="1" u="sng" dirty="0">
                <a:solidFill>
                  <a:srgbClr val="FF0000"/>
                </a:solidFill>
              </a:rPr>
              <a:t>Николай Алексеевич Некрасов</a:t>
            </a:r>
            <a:endParaRPr lang="nl-NL" sz="3200" b="1" i="1" u="sng" dirty="0">
              <a:solidFill>
                <a:srgbClr val="FF0000"/>
              </a:solidFill>
            </a:endParaRPr>
          </a:p>
        </p:txBody>
      </p:sp>
      <p:pic>
        <p:nvPicPr>
          <p:cNvPr id="2052" name="Picture 4" descr="index_p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304024"/>
            <a:ext cx="3406775" cy="4960251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066801" y="1828800"/>
            <a:ext cx="3962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400" b="1" i="1" dirty="0">
                <a:solidFill>
                  <a:schemeClr val="hlink"/>
                </a:solidFill>
              </a:rPr>
              <a:t>«</a:t>
            </a:r>
            <a:r>
              <a:rPr lang="en-US" sz="2400" b="1" i="1" dirty="0" err="1">
                <a:solidFill>
                  <a:schemeClr val="hlink"/>
                </a:solidFill>
              </a:rPr>
              <a:t>Некрасова</a:t>
            </a:r>
            <a:r>
              <a:rPr lang="en-US" sz="2400" b="1" i="1" dirty="0">
                <a:solidFill>
                  <a:schemeClr val="hlink"/>
                </a:solidFill>
              </a:rPr>
              <a:t>, </a:t>
            </a:r>
            <a:r>
              <a:rPr lang="en-US" sz="2400" b="1" i="1" dirty="0" err="1">
                <a:solidFill>
                  <a:schemeClr val="hlink"/>
                </a:solidFill>
              </a:rPr>
              <a:t>как</a:t>
            </a:r>
            <a:r>
              <a:rPr lang="en-US" sz="2400" b="1" i="1" dirty="0">
                <a:solidFill>
                  <a:schemeClr val="hlink"/>
                </a:solidFill>
              </a:rPr>
              <a:t> </a:t>
            </a:r>
            <a:r>
              <a:rPr lang="en-US" sz="2400" b="1" i="1" dirty="0" err="1">
                <a:solidFill>
                  <a:schemeClr val="hlink"/>
                </a:solidFill>
              </a:rPr>
              <a:t>поэта</a:t>
            </a:r>
            <a:r>
              <a:rPr lang="en-US" sz="2400" b="1" i="1" dirty="0">
                <a:solidFill>
                  <a:schemeClr val="hlink"/>
                </a:solidFill>
              </a:rPr>
              <a:t>, я </a:t>
            </a:r>
            <a:r>
              <a:rPr lang="en-US" sz="2400" b="1" i="1" dirty="0" err="1">
                <a:solidFill>
                  <a:schemeClr val="hlink"/>
                </a:solidFill>
              </a:rPr>
              <a:t>уважаю</a:t>
            </a:r>
            <a:r>
              <a:rPr lang="en-US" sz="2400" b="1" i="1" dirty="0">
                <a:solidFill>
                  <a:schemeClr val="hlink"/>
                </a:solidFill>
              </a:rPr>
              <a:t> </a:t>
            </a:r>
            <a:r>
              <a:rPr lang="en-US" sz="2400" b="1" i="1" dirty="0" err="1">
                <a:solidFill>
                  <a:schemeClr val="hlink"/>
                </a:solidFill>
              </a:rPr>
              <a:t>за</a:t>
            </a:r>
            <a:r>
              <a:rPr lang="en-US" sz="2400" b="1" i="1" dirty="0">
                <a:solidFill>
                  <a:schemeClr val="hlink"/>
                </a:solidFill>
              </a:rPr>
              <a:t> </a:t>
            </a:r>
            <a:r>
              <a:rPr lang="en-US" sz="2400" b="1" i="1" dirty="0" err="1">
                <a:solidFill>
                  <a:schemeClr val="hlink"/>
                </a:solidFill>
              </a:rPr>
              <a:t>его</a:t>
            </a:r>
            <a:r>
              <a:rPr lang="en-US" sz="2400" b="1" i="1" dirty="0">
                <a:solidFill>
                  <a:schemeClr val="hlink"/>
                </a:solidFill>
              </a:rPr>
              <a:t> </a:t>
            </a:r>
            <a:r>
              <a:rPr lang="en-US" sz="2400" b="1" i="1" dirty="0" err="1">
                <a:solidFill>
                  <a:schemeClr val="hlink"/>
                </a:solidFill>
              </a:rPr>
              <a:t>горячее</a:t>
            </a:r>
            <a:r>
              <a:rPr lang="en-US" sz="2400" b="1" i="1" dirty="0">
                <a:solidFill>
                  <a:schemeClr val="hlink"/>
                </a:solidFill>
              </a:rPr>
              <a:t> </a:t>
            </a:r>
            <a:r>
              <a:rPr lang="en-US" sz="2400" b="1" i="1" dirty="0" err="1">
                <a:solidFill>
                  <a:schemeClr val="hlink"/>
                </a:solidFill>
              </a:rPr>
              <a:t>сочувствие</a:t>
            </a:r>
            <a:r>
              <a:rPr lang="en-US" sz="2400" b="1" i="1" dirty="0">
                <a:solidFill>
                  <a:schemeClr val="hlink"/>
                </a:solidFill>
              </a:rPr>
              <a:t> к </a:t>
            </a:r>
            <a:r>
              <a:rPr lang="en-US" sz="2400" b="1" i="1" dirty="0" err="1">
                <a:solidFill>
                  <a:schemeClr val="hlink"/>
                </a:solidFill>
              </a:rPr>
              <a:t>страданиям</a:t>
            </a:r>
            <a:r>
              <a:rPr lang="en-US" sz="2400" b="1" i="1" dirty="0">
                <a:solidFill>
                  <a:schemeClr val="hlink"/>
                </a:solidFill>
              </a:rPr>
              <a:t> </a:t>
            </a:r>
            <a:r>
              <a:rPr lang="en-US" sz="2400" b="1" i="1" dirty="0" err="1">
                <a:solidFill>
                  <a:schemeClr val="hlink"/>
                </a:solidFill>
              </a:rPr>
              <a:t>простого</a:t>
            </a:r>
            <a:r>
              <a:rPr lang="en-US" sz="2400" b="1" i="1" dirty="0">
                <a:solidFill>
                  <a:schemeClr val="hlink"/>
                </a:solidFill>
              </a:rPr>
              <a:t> </a:t>
            </a:r>
            <a:r>
              <a:rPr lang="en-US" sz="2400" b="1" i="1" dirty="0" err="1">
                <a:solidFill>
                  <a:schemeClr val="hlink"/>
                </a:solidFill>
              </a:rPr>
              <a:t>человека</a:t>
            </a:r>
            <a:r>
              <a:rPr lang="en-US" sz="2400" b="1" i="1" dirty="0">
                <a:solidFill>
                  <a:schemeClr val="hlink"/>
                </a:solidFill>
              </a:rPr>
              <a:t>, </a:t>
            </a:r>
            <a:r>
              <a:rPr lang="en-US" sz="2400" b="1" i="1" dirty="0" err="1">
                <a:solidFill>
                  <a:schemeClr val="hlink"/>
                </a:solidFill>
              </a:rPr>
              <a:t>за</a:t>
            </a:r>
            <a:r>
              <a:rPr lang="en-US" sz="2400" b="1" i="1" dirty="0">
                <a:solidFill>
                  <a:schemeClr val="hlink"/>
                </a:solidFill>
              </a:rPr>
              <a:t> </a:t>
            </a:r>
            <a:r>
              <a:rPr lang="en-US" sz="2400" b="1" i="1" dirty="0" err="1">
                <a:solidFill>
                  <a:schemeClr val="hlink"/>
                </a:solidFill>
              </a:rPr>
              <a:t>честное</a:t>
            </a:r>
            <a:r>
              <a:rPr lang="en-US" sz="2400" b="1" i="1" dirty="0">
                <a:solidFill>
                  <a:schemeClr val="hlink"/>
                </a:solidFill>
              </a:rPr>
              <a:t> </a:t>
            </a:r>
            <a:r>
              <a:rPr lang="en-US" sz="2400" b="1" i="1" dirty="0" err="1">
                <a:solidFill>
                  <a:schemeClr val="hlink"/>
                </a:solidFill>
              </a:rPr>
              <a:t>слово</a:t>
            </a:r>
            <a:r>
              <a:rPr lang="en-US" sz="2400" b="1" i="1" dirty="0">
                <a:solidFill>
                  <a:schemeClr val="hlink"/>
                </a:solidFill>
              </a:rPr>
              <a:t>, </a:t>
            </a:r>
            <a:r>
              <a:rPr lang="en-US" sz="2400" b="1" i="1" dirty="0" err="1">
                <a:solidFill>
                  <a:schemeClr val="hlink"/>
                </a:solidFill>
              </a:rPr>
              <a:t>которое</a:t>
            </a:r>
            <a:r>
              <a:rPr lang="en-US" sz="2400" b="1" i="1" dirty="0">
                <a:solidFill>
                  <a:schemeClr val="hlink"/>
                </a:solidFill>
              </a:rPr>
              <a:t> </a:t>
            </a:r>
            <a:r>
              <a:rPr lang="en-US" sz="2400" b="1" i="1" dirty="0" err="1">
                <a:solidFill>
                  <a:schemeClr val="hlink"/>
                </a:solidFill>
              </a:rPr>
              <a:t>он</a:t>
            </a:r>
            <a:r>
              <a:rPr lang="en-US" sz="2400" b="1" i="1" dirty="0">
                <a:solidFill>
                  <a:schemeClr val="hlink"/>
                </a:solidFill>
              </a:rPr>
              <a:t> </a:t>
            </a:r>
            <a:r>
              <a:rPr lang="en-US" sz="2400" b="1" i="1" dirty="0" err="1">
                <a:solidFill>
                  <a:schemeClr val="hlink"/>
                </a:solidFill>
              </a:rPr>
              <a:t>всегда</a:t>
            </a:r>
            <a:r>
              <a:rPr lang="en-US" sz="2400" b="1" i="1" dirty="0">
                <a:solidFill>
                  <a:schemeClr val="hlink"/>
                </a:solidFill>
              </a:rPr>
              <a:t> </a:t>
            </a:r>
            <a:r>
              <a:rPr lang="en-US" sz="2400" b="1" i="1" dirty="0" err="1">
                <a:solidFill>
                  <a:schemeClr val="hlink"/>
                </a:solidFill>
              </a:rPr>
              <a:t>готов</a:t>
            </a:r>
            <a:r>
              <a:rPr lang="en-US" sz="2400" b="1" i="1" dirty="0">
                <a:solidFill>
                  <a:schemeClr val="hlink"/>
                </a:solidFill>
              </a:rPr>
              <a:t> </a:t>
            </a:r>
            <a:r>
              <a:rPr lang="en-US" sz="2400" b="1" i="1" dirty="0" err="1">
                <a:solidFill>
                  <a:schemeClr val="hlink"/>
                </a:solidFill>
              </a:rPr>
              <a:t>замолвить</a:t>
            </a:r>
            <a:r>
              <a:rPr lang="en-US" sz="2400" b="1" i="1" dirty="0">
                <a:solidFill>
                  <a:schemeClr val="hlink"/>
                </a:solidFill>
              </a:rPr>
              <a:t> </a:t>
            </a:r>
            <a:r>
              <a:rPr lang="en-US" sz="2400" b="1" i="1" dirty="0" err="1">
                <a:solidFill>
                  <a:schemeClr val="hlink"/>
                </a:solidFill>
              </a:rPr>
              <a:t>за</a:t>
            </a:r>
            <a:r>
              <a:rPr lang="en-US" sz="2400" b="1" i="1" dirty="0">
                <a:solidFill>
                  <a:schemeClr val="hlink"/>
                </a:solidFill>
              </a:rPr>
              <a:t> </a:t>
            </a:r>
            <a:r>
              <a:rPr lang="en-US" sz="2400" b="1" i="1" dirty="0" err="1">
                <a:solidFill>
                  <a:schemeClr val="hlink"/>
                </a:solidFill>
              </a:rPr>
              <a:t>бедняка</a:t>
            </a:r>
            <a:r>
              <a:rPr lang="en-US" sz="2400" b="1" i="1" dirty="0">
                <a:solidFill>
                  <a:schemeClr val="hlink"/>
                </a:solidFill>
              </a:rPr>
              <a:t> и </a:t>
            </a:r>
            <a:r>
              <a:rPr lang="en-US" sz="2400" b="1" i="1" dirty="0" err="1">
                <a:solidFill>
                  <a:schemeClr val="hlink"/>
                </a:solidFill>
              </a:rPr>
              <a:t>угнетенного</a:t>
            </a:r>
            <a:r>
              <a:rPr lang="en-US" sz="2400" b="1" i="1" dirty="0">
                <a:solidFill>
                  <a:schemeClr val="hlink"/>
                </a:solidFill>
              </a:rPr>
              <a:t>», — </a:t>
            </a:r>
            <a:r>
              <a:rPr lang="en-US" sz="2400" b="1" i="1" dirty="0" err="1">
                <a:solidFill>
                  <a:schemeClr val="hlink"/>
                </a:solidFill>
              </a:rPr>
              <a:t>писал</a:t>
            </a:r>
            <a:r>
              <a:rPr lang="en-US" sz="2400" b="1" i="1" dirty="0">
                <a:solidFill>
                  <a:schemeClr val="hlink"/>
                </a:solidFill>
              </a:rPr>
              <a:t> </a:t>
            </a:r>
            <a:r>
              <a:rPr lang="en-US" sz="2400" b="1" i="1" dirty="0" err="1">
                <a:solidFill>
                  <a:schemeClr val="hlink"/>
                </a:solidFill>
                <a:hlinkClick r:id="rId4" tooltip="Дмитрий Писарев"/>
              </a:rPr>
              <a:t>Дмитрий</a:t>
            </a:r>
            <a:r>
              <a:rPr lang="en-US" sz="2400" b="1" i="1" dirty="0">
                <a:solidFill>
                  <a:schemeClr val="hlink"/>
                </a:solidFill>
                <a:hlinkClick r:id="rId4" tooltip="Дмитрий Писарев"/>
              </a:rPr>
              <a:t> </a:t>
            </a:r>
            <a:r>
              <a:rPr lang="en-US" sz="2400" b="1" i="1" dirty="0" err="1">
                <a:solidFill>
                  <a:schemeClr val="hlink"/>
                </a:solidFill>
                <a:hlinkClick r:id="rId4" tooltip="Дмитрий Писарев"/>
              </a:rPr>
              <a:t>Писарев</a:t>
            </a:r>
            <a:r>
              <a:rPr lang="en-US" sz="2400" b="1" i="1" dirty="0">
                <a:solidFill>
                  <a:schemeClr val="hlink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9" descr="na_af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143000"/>
            <a:ext cx="7620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3886200" y="533400"/>
            <a:ext cx="472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Усадьба </a:t>
            </a:r>
            <a:r>
              <a:rPr lang="ru-RU" sz="3200" b="1" i="1" dirty="0" err="1">
                <a:solidFill>
                  <a:srgbClr val="FF0000"/>
                </a:solidFill>
              </a:rPr>
              <a:t>Грешнево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990600" y="762000"/>
            <a:ext cx="78486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</a:rPr>
              <a:t/>
            </a:r>
            <a:br>
              <a:rPr lang="ru-RU" b="1" i="1" dirty="0">
                <a:solidFill>
                  <a:srgbClr val="000000"/>
                </a:solidFill>
              </a:rPr>
            </a:b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у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садьбе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был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старый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запущенный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сад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обнесенный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глухим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забором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Мальчик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проделал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заборе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лазейку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и в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те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часы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когда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отца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было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дома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зазывал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себе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крестьянских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врывались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сад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и набрасывались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яблоки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груши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смородину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вишню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стоило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няньке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крикнуть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: "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Барин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барин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идет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!" —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они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мгновенно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>
                <a:latin typeface="Times New Roman" pitchFamily="18" charset="0"/>
                <a:cs typeface="Times New Roman" pitchFamily="18" charset="0"/>
              </a:rPr>
              <a:t>исчезали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GB" b="1" i="1" dirty="0">
                <a:solidFill>
                  <a:srgbClr val="000000"/>
                </a:solidFill>
              </a:rPr>
              <a:t/>
            </a:r>
            <a:br>
              <a:rPr lang="en-GB" b="1" i="1" dirty="0">
                <a:solidFill>
                  <a:srgbClr val="000000"/>
                </a:solidFill>
              </a:rPr>
            </a:br>
            <a:endParaRPr lang="ru-RU" b="1" i="1" dirty="0">
              <a:solidFill>
                <a:srgbClr val="000000"/>
              </a:solidFill>
            </a:endParaRP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2708275"/>
            <a:ext cx="5868988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200400" y="609600"/>
            <a:ext cx="5551488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 u="sng" dirty="0">
                <a:solidFill>
                  <a:srgbClr val="FF0000"/>
                </a:solidFill>
              </a:rPr>
              <a:t>Дружба с крестьянскими детьми.</a:t>
            </a:r>
            <a:r>
              <a:rPr lang="ru-RU" b="1" i="1" dirty="0">
                <a:solidFill>
                  <a:srgbClr val="000000"/>
                </a:solidFill>
              </a:rPr>
              <a:t> </a:t>
            </a:r>
            <a:br>
              <a:rPr lang="ru-RU" b="1" i="1" dirty="0">
                <a:solidFill>
                  <a:srgbClr val="000000"/>
                </a:solidFill>
              </a:rPr>
            </a:br>
            <a:endParaRPr lang="ru-RU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914400" y="533400"/>
            <a:ext cx="792162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rgbClr val="000000"/>
                </a:solidFill>
              </a:rPr>
              <a:t>К</a:t>
            </a:r>
            <a:r>
              <a:rPr lang="en-GB" sz="2000" b="1" i="1" dirty="0" err="1">
                <a:solidFill>
                  <a:srgbClr val="000000"/>
                </a:solidFill>
              </a:rPr>
              <a:t>онечно</a:t>
            </a:r>
            <a:r>
              <a:rPr lang="en-GB" sz="2000" b="1" i="1" dirty="0">
                <a:solidFill>
                  <a:srgbClr val="000000"/>
                </a:solidFill>
              </a:rPr>
              <a:t>, </a:t>
            </a:r>
            <a:r>
              <a:rPr lang="en-GB" sz="2000" b="1" i="1" dirty="0" err="1">
                <a:solidFill>
                  <a:srgbClr val="000000"/>
                </a:solidFill>
              </a:rPr>
              <a:t>барскому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b="1" i="1" dirty="0" err="1">
                <a:solidFill>
                  <a:srgbClr val="000000"/>
                </a:solidFill>
              </a:rPr>
              <a:t>сыну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b="1" i="1" dirty="0" err="1">
                <a:solidFill>
                  <a:srgbClr val="000000"/>
                </a:solidFill>
              </a:rPr>
              <a:t>не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b="1" i="1" dirty="0" err="1">
                <a:solidFill>
                  <a:srgbClr val="000000"/>
                </a:solidFill>
              </a:rPr>
              <a:t>разрешали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b="1" i="1" dirty="0" err="1">
                <a:solidFill>
                  <a:srgbClr val="000000"/>
                </a:solidFill>
              </a:rPr>
              <a:t>дружить</a:t>
            </a:r>
            <a:r>
              <a:rPr lang="en-GB" sz="2000" b="1" i="1" dirty="0">
                <a:solidFill>
                  <a:srgbClr val="000000"/>
                </a:solidFill>
              </a:rPr>
              <a:t> с </a:t>
            </a:r>
            <a:r>
              <a:rPr lang="en-GB" sz="2000" b="1" i="1" dirty="0" err="1">
                <a:solidFill>
                  <a:srgbClr val="000000"/>
                </a:solidFill>
              </a:rPr>
              <a:t>детьми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b="1" i="1" dirty="0" err="1">
                <a:solidFill>
                  <a:srgbClr val="000000"/>
                </a:solidFill>
              </a:rPr>
              <a:t>крепостных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b="1" i="1" dirty="0" err="1">
                <a:solidFill>
                  <a:srgbClr val="000000"/>
                </a:solidFill>
              </a:rPr>
              <a:t>крестьян</a:t>
            </a:r>
            <a:r>
              <a:rPr lang="en-GB" sz="2000" b="1" i="1" dirty="0">
                <a:solidFill>
                  <a:srgbClr val="000000"/>
                </a:solidFill>
              </a:rPr>
              <a:t>. </a:t>
            </a:r>
            <a:r>
              <a:rPr lang="en-GB" sz="2000" b="1" i="1" dirty="0" err="1">
                <a:solidFill>
                  <a:srgbClr val="000000"/>
                </a:solidFill>
              </a:rPr>
              <a:t>Но</a:t>
            </a:r>
            <a:r>
              <a:rPr lang="en-GB" sz="2000" b="1" i="1" dirty="0">
                <a:solidFill>
                  <a:srgbClr val="000000"/>
                </a:solidFill>
              </a:rPr>
              <a:t>, </a:t>
            </a:r>
            <a:r>
              <a:rPr lang="en-GB" sz="2000" b="1" i="1" dirty="0" err="1">
                <a:solidFill>
                  <a:srgbClr val="000000"/>
                </a:solidFill>
              </a:rPr>
              <a:t>улучшив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b="1" i="1" dirty="0" err="1">
                <a:solidFill>
                  <a:srgbClr val="000000"/>
                </a:solidFill>
              </a:rPr>
              <a:t>удобную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b="1" i="1" dirty="0" err="1">
                <a:solidFill>
                  <a:srgbClr val="000000"/>
                </a:solidFill>
              </a:rPr>
              <a:t>минуту</a:t>
            </a:r>
            <a:r>
              <a:rPr lang="en-GB" sz="2000" b="1" i="1" dirty="0">
                <a:solidFill>
                  <a:srgbClr val="000000"/>
                </a:solidFill>
              </a:rPr>
              <a:t>, </a:t>
            </a:r>
            <a:r>
              <a:rPr lang="en-GB" sz="2000" b="1" i="1" dirty="0" err="1">
                <a:solidFill>
                  <a:srgbClr val="000000"/>
                </a:solidFill>
              </a:rPr>
              <a:t>мальчик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b="1" i="1" dirty="0" err="1">
                <a:solidFill>
                  <a:srgbClr val="000000"/>
                </a:solidFill>
              </a:rPr>
              <a:t>убегал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b="1" i="1" dirty="0" err="1">
                <a:solidFill>
                  <a:srgbClr val="000000"/>
                </a:solidFill>
              </a:rPr>
              <a:t>через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b="1" i="1" dirty="0" err="1">
                <a:solidFill>
                  <a:srgbClr val="000000"/>
                </a:solidFill>
              </a:rPr>
              <a:t>ту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b="1" i="1" dirty="0" err="1">
                <a:solidFill>
                  <a:srgbClr val="000000"/>
                </a:solidFill>
              </a:rPr>
              <a:t>же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b="1" i="1" dirty="0" err="1">
                <a:solidFill>
                  <a:srgbClr val="000000"/>
                </a:solidFill>
              </a:rPr>
              <a:t>лазейку</a:t>
            </a:r>
            <a:r>
              <a:rPr lang="en-GB" sz="2000" b="1" i="1" dirty="0">
                <a:solidFill>
                  <a:srgbClr val="000000"/>
                </a:solidFill>
              </a:rPr>
              <a:t> к </a:t>
            </a:r>
            <a:r>
              <a:rPr lang="en-GB" sz="2000" b="1" i="1" dirty="0" err="1">
                <a:solidFill>
                  <a:srgbClr val="000000"/>
                </a:solidFill>
              </a:rPr>
              <a:t>своим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b="1" i="1" dirty="0" err="1">
                <a:solidFill>
                  <a:srgbClr val="000000"/>
                </a:solidFill>
              </a:rPr>
              <a:t>деревенским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b="1" i="1" dirty="0" err="1" smtClean="0">
                <a:solidFill>
                  <a:srgbClr val="000000"/>
                </a:solidFill>
              </a:rPr>
              <a:t>друзьям</a:t>
            </a:r>
            <a:r>
              <a:rPr lang="ru-RU" sz="2000" b="1" i="1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GB" sz="2000" b="1" i="1" dirty="0" err="1" smtClean="0">
                <a:solidFill>
                  <a:srgbClr val="000000"/>
                </a:solidFill>
              </a:rPr>
              <a:t>Этот</a:t>
            </a:r>
            <a:r>
              <a:rPr lang="en-GB" sz="2000" b="1" i="1" dirty="0" smtClean="0">
                <a:solidFill>
                  <a:srgbClr val="000000"/>
                </a:solidFill>
              </a:rPr>
              <a:t> </a:t>
            </a:r>
            <a:r>
              <a:rPr lang="en-GB" sz="2000" b="1" i="1" dirty="0" err="1">
                <a:solidFill>
                  <a:srgbClr val="000000"/>
                </a:solidFill>
              </a:rPr>
              <a:t>момент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b="1" i="1" dirty="0" err="1">
                <a:solidFill>
                  <a:srgbClr val="000000"/>
                </a:solidFill>
              </a:rPr>
              <a:t>его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b="1" i="1" dirty="0" err="1">
                <a:solidFill>
                  <a:srgbClr val="000000"/>
                </a:solidFill>
              </a:rPr>
              <a:t>жизни</a:t>
            </a:r>
            <a:r>
              <a:rPr lang="en-GB" sz="2000" b="1" i="1" dirty="0">
                <a:solidFill>
                  <a:srgbClr val="000000"/>
                </a:solidFill>
              </a:rPr>
              <a:t> — непосредственное </a:t>
            </a:r>
            <a:r>
              <a:rPr lang="en-GB" sz="2000" b="1" i="1" dirty="0" err="1">
                <a:solidFill>
                  <a:srgbClr val="000000"/>
                </a:solidFill>
              </a:rPr>
              <a:t>общение</a:t>
            </a:r>
            <a:r>
              <a:rPr lang="en-GB" sz="2000" b="1" i="1" dirty="0">
                <a:solidFill>
                  <a:srgbClr val="000000"/>
                </a:solidFill>
              </a:rPr>
              <a:t> с </a:t>
            </a:r>
            <a:r>
              <a:rPr lang="en-GB" sz="2000" b="1" i="1" dirty="0" err="1">
                <a:solidFill>
                  <a:srgbClr val="000000"/>
                </a:solidFill>
              </a:rPr>
              <a:t>крестьянскими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b="1" i="1" dirty="0" err="1">
                <a:solidFill>
                  <a:srgbClr val="000000"/>
                </a:solidFill>
              </a:rPr>
              <a:t>детьми</a:t>
            </a:r>
            <a:r>
              <a:rPr lang="ru-RU" sz="2000" b="1" i="1" dirty="0">
                <a:solidFill>
                  <a:srgbClr val="000000"/>
                </a:solidFill>
              </a:rPr>
              <a:t> -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b="1" i="1" dirty="0" err="1">
                <a:solidFill>
                  <a:srgbClr val="000000"/>
                </a:solidFill>
              </a:rPr>
              <a:t>оказал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b="1" i="1" dirty="0" err="1">
                <a:solidFill>
                  <a:srgbClr val="000000"/>
                </a:solidFill>
              </a:rPr>
              <a:t>влияние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b="1" i="1" dirty="0" err="1">
                <a:solidFill>
                  <a:srgbClr val="000000"/>
                </a:solidFill>
              </a:rPr>
              <a:t>на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b="1" i="1" dirty="0" err="1">
                <a:solidFill>
                  <a:srgbClr val="000000"/>
                </a:solidFill>
              </a:rPr>
              <a:t>его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b="1" i="1" dirty="0" err="1">
                <a:solidFill>
                  <a:srgbClr val="000000"/>
                </a:solidFill>
              </a:rPr>
              <a:t>творчество</a:t>
            </a:r>
            <a:r>
              <a:rPr lang="en-GB" sz="2000" b="1" i="1" dirty="0">
                <a:solidFill>
                  <a:srgbClr val="000000"/>
                </a:solidFill>
              </a:rPr>
              <a:t>.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5981" y="2590800"/>
            <a:ext cx="5780819" cy="39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57200" y="5257800"/>
            <a:ext cx="28130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FF0000"/>
                </a:solidFill>
              </a:rPr>
              <a:t>Речка Самарка около </a:t>
            </a:r>
            <a:r>
              <a:rPr lang="ru-RU" sz="2000" b="1" u="sng" dirty="0" err="1">
                <a:solidFill>
                  <a:srgbClr val="FF0000"/>
                </a:solidFill>
              </a:rPr>
              <a:t>Грешнева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static1.ozone.ru/multimedia/books_covers/10045312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85800"/>
            <a:ext cx="3872234" cy="5524500"/>
          </a:xfrm>
          <a:prstGeom prst="rect">
            <a:avLst/>
          </a:prstGeom>
          <a:noFill/>
        </p:spPr>
      </p:pic>
      <p:pic>
        <p:nvPicPr>
          <p:cNvPr id="13316" name="Picture 4" descr="http://all-the-books.ru/images/book/1861/nekrasov-nikolay-krestyanskie-det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762000"/>
            <a:ext cx="3896473" cy="528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v01.twirpx.net/0526/05265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914400"/>
            <a:ext cx="3381032" cy="4724400"/>
          </a:xfrm>
          <a:prstGeom prst="rect">
            <a:avLst/>
          </a:prstGeom>
          <a:noFill/>
        </p:spPr>
      </p:pic>
      <p:pic>
        <p:nvPicPr>
          <p:cNvPr id="6146" name="Picture 2" descr="http://i896.photobucket.com/albums/ac163/mandarinenbaum/pic-tabl/3e9458e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85800"/>
            <a:ext cx="4019550" cy="52578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dn0.sima-land.ru/items/683/683555/0/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143000"/>
            <a:ext cx="3588730" cy="4943476"/>
          </a:xfrm>
          <a:prstGeom prst="rect">
            <a:avLst/>
          </a:prstGeom>
          <a:noFill/>
        </p:spPr>
      </p:pic>
      <p:pic>
        <p:nvPicPr>
          <p:cNvPr id="5124" name="Picture 4" descr="http://www.zlatoriza.ru/uploads/items/big/01-117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81000"/>
            <a:ext cx="4286250" cy="611505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5800" y="0"/>
            <a:ext cx="4191000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Иллюстрация к стихотворению Пчелы</a:t>
            </a:r>
            <a:r>
              <a:rPr lang="en-US" sz="2800" b="1" dirty="0" smtClean="0"/>
              <a:t> </a:t>
            </a:r>
            <a:endParaRPr lang="ru-RU" sz="2800" b="1" dirty="0"/>
          </a:p>
        </p:txBody>
      </p:sp>
      <p:pic>
        <p:nvPicPr>
          <p:cNvPr id="92162" name="Picture 2" descr="http://s002.radikal.ru/i199/1108/54/10e7d9325f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066800"/>
            <a:ext cx="6400800" cy="55626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S001159440">
  <a:themeElements>
    <a:clrScheme name="TS00115944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S001159440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S00115944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15944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15944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15944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15944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15944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115944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115944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115944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115944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115944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115944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172</Words>
  <Application>Microsoft Office PowerPoint</Application>
  <PresentationFormat>Экран (4:3)</PresentationFormat>
  <Paragraphs>16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Тема Office</vt:lpstr>
      <vt:lpstr>TS001159440</vt:lpstr>
      <vt:lpstr>Аспект</vt:lpstr>
      <vt:lpstr>1_Тема Office</vt:lpstr>
      <vt:lpstr>Литейная</vt:lpstr>
      <vt:lpstr>Презентация на тему: «Произведения Н.А. Некрасова для детей. Взгляды Некрасова на детскую литературу».</vt:lpstr>
      <vt:lpstr>Николай Алексеевич Некрасов</vt:lpstr>
      <vt:lpstr>Слайд 3</vt:lpstr>
      <vt:lpstr>Слайд 4</vt:lpstr>
      <vt:lpstr>Слайд 5</vt:lpstr>
      <vt:lpstr>Слайд 6</vt:lpstr>
      <vt:lpstr>Слайд 7</vt:lpstr>
      <vt:lpstr>Слайд 8</vt:lpstr>
      <vt:lpstr>Иллюстрация к стихотворению Пчелы 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«Произведения Некрасова для детей. Взгляды Некрасова на детскую литературу».</dc:title>
  <dc:creator>Администратор</dc:creator>
  <cp:lastModifiedBy>user</cp:lastModifiedBy>
  <cp:revision>19</cp:revision>
  <dcterms:created xsi:type="dcterms:W3CDTF">2013-05-22T03:33:05Z</dcterms:created>
  <dcterms:modified xsi:type="dcterms:W3CDTF">2017-03-30T08:47:10Z</dcterms:modified>
</cp:coreProperties>
</file>