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pptx" ContentType="application/vnd.openxmlformats-officedocument.presentationml.presentation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310" r:id="rId4"/>
    <p:sldId id="259" r:id="rId5"/>
    <p:sldId id="302" r:id="rId6"/>
    <p:sldId id="281" r:id="rId7"/>
    <p:sldId id="261" r:id="rId8"/>
    <p:sldId id="262" r:id="rId9"/>
    <p:sldId id="264" r:id="rId10"/>
    <p:sldId id="282" r:id="rId11"/>
    <p:sldId id="291" r:id="rId12"/>
    <p:sldId id="303" r:id="rId13"/>
    <p:sldId id="292" r:id="rId14"/>
    <p:sldId id="269" r:id="rId15"/>
    <p:sldId id="293" r:id="rId16"/>
    <p:sldId id="304" r:id="rId17"/>
    <p:sldId id="268" r:id="rId18"/>
    <p:sldId id="309" r:id="rId19"/>
    <p:sldId id="263" r:id="rId20"/>
    <p:sldId id="306" r:id="rId21"/>
    <p:sldId id="267" r:id="rId22"/>
    <p:sldId id="266" r:id="rId23"/>
    <p:sldId id="300" r:id="rId24"/>
    <p:sldId id="294" r:id="rId25"/>
    <p:sldId id="295" r:id="rId26"/>
    <p:sldId id="296" r:id="rId27"/>
    <p:sldId id="297" r:id="rId28"/>
    <p:sldId id="298" r:id="rId29"/>
    <p:sldId id="284" r:id="rId30"/>
    <p:sldId id="276" r:id="rId31"/>
    <p:sldId id="285" r:id="rId32"/>
    <p:sldId id="299" r:id="rId33"/>
    <p:sldId id="272" r:id="rId34"/>
    <p:sldId id="273" r:id="rId35"/>
    <p:sldId id="301" r:id="rId36"/>
    <p:sldId id="287" r:id="rId37"/>
    <p:sldId id="274" r:id="rId38"/>
    <p:sldId id="308" r:id="rId39"/>
    <p:sldId id="307" r:id="rId40"/>
    <p:sldId id="288" r:id="rId41"/>
    <p:sldId id="278" r:id="rId42"/>
    <p:sldId id="280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642" autoAdjust="0"/>
  </p:normalViewPr>
  <p:slideViewPr>
    <p:cSldViewPr>
      <p:cViewPr>
        <p:scale>
          <a:sx n="73" d="100"/>
          <a:sy n="73" d="100"/>
        </p:scale>
        <p:origin x="-73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3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EF45C91-C785-495E-8FFF-A7A85E3EBD69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BE439B-F472-4B56-B5B7-0466634F56DD}">
      <dgm:prSet phldrT="[Текст]" custT="1"/>
      <dgm:spPr/>
      <dgm:t>
        <a:bodyPr/>
        <a:lstStyle/>
        <a:p>
          <a:pPr algn="ctr"/>
          <a:r>
            <a:rPr lang="ru-RU" sz="2800" b="1" dirty="0" smtClean="0">
              <a:solidFill>
                <a:schemeClr val="accent6"/>
              </a:solidFill>
            </a:rPr>
            <a:t>Моя деятельность:</a:t>
          </a:r>
          <a:endParaRPr lang="ru-RU" sz="2800" b="1" dirty="0">
            <a:solidFill>
              <a:schemeClr val="accent6"/>
            </a:solidFill>
          </a:endParaRPr>
        </a:p>
      </dgm:t>
    </dgm:pt>
    <dgm:pt modelId="{E3BFECBF-A285-4001-B50E-AB740D5AA8B8}" type="parTrans" cxnId="{3A009530-8327-4858-9E18-181930BF84AD}">
      <dgm:prSet/>
      <dgm:spPr/>
      <dgm:t>
        <a:bodyPr/>
        <a:lstStyle/>
        <a:p>
          <a:endParaRPr lang="ru-RU"/>
        </a:p>
      </dgm:t>
    </dgm:pt>
    <dgm:pt modelId="{15436090-5AAE-466C-A891-5CC0083E1C21}" type="sibTrans" cxnId="{3A009530-8327-4858-9E18-181930BF84AD}">
      <dgm:prSet/>
      <dgm:spPr/>
      <dgm:t>
        <a:bodyPr/>
        <a:lstStyle/>
        <a:p>
          <a:endParaRPr lang="ru-RU"/>
        </a:p>
      </dgm:t>
    </dgm:pt>
    <dgm:pt modelId="{225DC992-4B49-47DB-A88C-E3EDA8180E7E}">
      <dgm:prSet phldrT="[Текст]" custT="1"/>
      <dgm:spPr/>
      <dgm:t>
        <a:bodyPr/>
        <a:lstStyle/>
        <a:p>
          <a:r>
            <a:rPr lang="ru-RU" sz="1600" b="1" dirty="0" smtClean="0">
              <a:solidFill>
                <a:schemeClr val="bg1"/>
              </a:solidFill>
            </a:rPr>
            <a:t>с отбора необходимого материала из дошкольных методик и с исследования сказочных произведений разных видов: народные сказки, авторские, что позволило  отобрать серию сказок, наиболее ценных с точки зрения экономического воспитания;</a:t>
          </a:r>
          <a:endParaRPr lang="ru-RU" sz="1600" b="1" dirty="0">
            <a:solidFill>
              <a:schemeClr val="bg1"/>
            </a:solidFill>
          </a:endParaRPr>
        </a:p>
      </dgm:t>
    </dgm:pt>
    <dgm:pt modelId="{A2D98A2E-767D-4D27-8AF6-E77C85147B36}" type="parTrans" cxnId="{E7ED0B3A-7541-43ED-8F7C-FE87FDD80B45}">
      <dgm:prSet/>
      <dgm:spPr/>
      <dgm:t>
        <a:bodyPr/>
        <a:lstStyle/>
        <a:p>
          <a:endParaRPr lang="ru-RU"/>
        </a:p>
      </dgm:t>
    </dgm:pt>
    <dgm:pt modelId="{4DF8332F-7CAB-42D9-8B3A-13A521EA2929}" type="sibTrans" cxnId="{E7ED0B3A-7541-43ED-8F7C-FE87FDD80B45}">
      <dgm:prSet/>
      <dgm:spPr/>
      <dgm:t>
        <a:bodyPr/>
        <a:lstStyle/>
        <a:p>
          <a:endParaRPr lang="ru-RU"/>
        </a:p>
      </dgm:t>
    </dgm:pt>
    <dgm:pt modelId="{497AD2CA-4E7F-4E0A-A3B3-0E7CF87B9C59}">
      <dgm:prSet/>
      <dgm:spPr/>
      <dgm:t>
        <a:bodyPr/>
        <a:lstStyle/>
        <a:p>
          <a:endParaRPr lang="ru-RU"/>
        </a:p>
      </dgm:t>
    </dgm:pt>
    <dgm:pt modelId="{D6DB8DAD-3827-4CB5-9273-B7C391F231D5}" type="parTrans" cxnId="{CE25D11F-F27C-452E-8ABA-22EB445C380D}">
      <dgm:prSet/>
      <dgm:spPr/>
      <dgm:t>
        <a:bodyPr/>
        <a:lstStyle/>
        <a:p>
          <a:endParaRPr lang="ru-RU"/>
        </a:p>
      </dgm:t>
    </dgm:pt>
    <dgm:pt modelId="{E133E39C-8378-4145-9886-03552EB8EADB}" type="sibTrans" cxnId="{CE25D11F-F27C-452E-8ABA-22EB445C380D}">
      <dgm:prSet/>
      <dgm:spPr/>
      <dgm:t>
        <a:bodyPr/>
        <a:lstStyle/>
        <a:p>
          <a:endParaRPr lang="ru-RU"/>
        </a:p>
      </dgm:t>
    </dgm:pt>
    <dgm:pt modelId="{387BAE79-C2B8-4053-BE71-7122394B2CDB}">
      <dgm:prSet/>
      <dgm:spPr/>
      <dgm:t>
        <a:bodyPr/>
        <a:lstStyle/>
        <a:p>
          <a:endParaRPr lang="ru-RU"/>
        </a:p>
      </dgm:t>
    </dgm:pt>
    <dgm:pt modelId="{30ACD12D-1954-4441-9471-386C4D0028E5}" type="parTrans" cxnId="{4CFDAC4F-76A4-4129-A862-FFA89178CF4D}">
      <dgm:prSet/>
      <dgm:spPr/>
      <dgm:t>
        <a:bodyPr/>
        <a:lstStyle/>
        <a:p>
          <a:endParaRPr lang="ru-RU"/>
        </a:p>
      </dgm:t>
    </dgm:pt>
    <dgm:pt modelId="{F9AAFB95-BFB9-4846-8F59-44D476AC8BCE}" type="sibTrans" cxnId="{4CFDAC4F-76A4-4129-A862-FFA89178CF4D}">
      <dgm:prSet/>
      <dgm:spPr/>
      <dgm:t>
        <a:bodyPr/>
        <a:lstStyle/>
        <a:p>
          <a:endParaRPr lang="ru-RU"/>
        </a:p>
      </dgm:t>
    </dgm:pt>
    <dgm:pt modelId="{26F4E9A6-FCF2-4119-A5C4-59933A235439}">
      <dgm:prSet custT="1"/>
      <dgm:spPr/>
      <dgm:t>
        <a:bodyPr/>
        <a:lstStyle/>
        <a:p>
          <a:r>
            <a:rPr lang="ru-RU" sz="1800" b="1" dirty="0" smtClean="0">
              <a:solidFill>
                <a:schemeClr val="bg1"/>
              </a:solidFill>
            </a:rPr>
            <a:t>работала над созданием предметно – развивающей среды;</a:t>
          </a:r>
          <a:endParaRPr lang="ru-RU" sz="1800" b="1" dirty="0">
            <a:solidFill>
              <a:schemeClr val="bg1"/>
            </a:solidFill>
          </a:endParaRPr>
        </a:p>
      </dgm:t>
    </dgm:pt>
    <dgm:pt modelId="{2B82F7CE-A195-4659-9E6C-A5B4208DC8A1}" type="parTrans" cxnId="{46A1126F-4C42-4C2A-AC7C-D264273729FF}">
      <dgm:prSet/>
      <dgm:spPr/>
      <dgm:t>
        <a:bodyPr/>
        <a:lstStyle/>
        <a:p>
          <a:endParaRPr lang="ru-RU"/>
        </a:p>
      </dgm:t>
    </dgm:pt>
    <dgm:pt modelId="{C66D2B54-DC88-4345-90C2-5512E7A788C7}" type="sibTrans" cxnId="{46A1126F-4C42-4C2A-AC7C-D264273729FF}">
      <dgm:prSet/>
      <dgm:spPr/>
      <dgm:t>
        <a:bodyPr/>
        <a:lstStyle/>
        <a:p>
          <a:endParaRPr lang="ru-RU"/>
        </a:p>
      </dgm:t>
    </dgm:pt>
    <dgm:pt modelId="{FE2FC8BD-206F-490E-AEBA-4DFD534265D0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подбирала методы и приемы работы с детьми;</a:t>
          </a:r>
          <a:endParaRPr lang="ru-RU" sz="2000" b="1" dirty="0">
            <a:solidFill>
              <a:schemeClr val="bg1"/>
            </a:solidFill>
          </a:endParaRPr>
        </a:p>
      </dgm:t>
    </dgm:pt>
    <dgm:pt modelId="{517F39FD-7379-4BCD-BA9E-C4B6F701C4B1}" type="parTrans" cxnId="{071F5969-3879-4130-A150-3535D9E61B06}">
      <dgm:prSet/>
      <dgm:spPr/>
      <dgm:t>
        <a:bodyPr/>
        <a:lstStyle/>
        <a:p>
          <a:endParaRPr lang="ru-RU"/>
        </a:p>
      </dgm:t>
    </dgm:pt>
    <dgm:pt modelId="{F833047D-EE81-4F82-B4D3-955354A2C57C}" type="sibTrans" cxnId="{071F5969-3879-4130-A150-3535D9E61B06}">
      <dgm:prSet/>
      <dgm:spPr/>
      <dgm:t>
        <a:bodyPr/>
        <a:lstStyle/>
        <a:p>
          <a:endParaRPr lang="ru-RU"/>
        </a:p>
      </dgm:t>
    </dgm:pt>
    <dgm:pt modelId="{186C47E6-42E3-4FAB-95D3-302FC4250391}">
      <dgm:prSet custT="1"/>
      <dgm:spPr/>
      <dgm:t>
        <a:bodyPr/>
        <a:lstStyle/>
        <a:p>
          <a:r>
            <a:rPr lang="ru-RU" sz="2000" b="1" dirty="0" smtClean="0">
              <a:solidFill>
                <a:schemeClr val="bg1"/>
              </a:solidFill>
            </a:rPr>
            <a:t>составила картотеку сказок, которые помогут детям усвоить элементарные экономические понятия.</a:t>
          </a:r>
          <a:endParaRPr lang="ru-RU" sz="2000" b="1" dirty="0">
            <a:solidFill>
              <a:schemeClr val="bg1"/>
            </a:solidFill>
          </a:endParaRPr>
        </a:p>
      </dgm:t>
    </dgm:pt>
    <dgm:pt modelId="{7D15AA8E-B451-40B3-A6E1-CC353A25D391}" type="parTrans" cxnId="{653097FC-CC3B-49AB-92DF-900C08684308}">
      <dgm:prSet/>
      <dgm:spPr/>
      <dgm:t>
        <a:bodyPr/>
        <a:lstStyle/>
        <a:p>
          <a:endParaRPr lang="ru-RU"/>
        </a:p>
      </dgm:t>
    </dgm:pt>
    <dgm:pt modelId="{483F9919-DBCC-4B02-A9C0-7FA92A4EA7F2}" type="sibTrans" cxnId="{653097FC-CC3B-49AB-92DF-900C08684308}">
      <dgm:prSet/>
      <dgm:spPr/>
      <dgm:t>
        <a:bodyPr/>
        <a:lstStyle/>
        <a:p>
          <a:endParaRPr lang="ru-RU"/>
        </a:p>
      </dgm:t>
    </dgm:pt>
    <dgm:pt modelId="{B507FAF3-C67C-47AB-B9A6-3756D97645D2}" type="pres">
      <dgm:prSet presAssocID="{3EF45C91-C785-495E-8FFF-A7A85E3EBD69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25C546-5792-47BF-AF81-DFE9BDD2551D}" type="pres">
      <dgm:prSet presAssocID="{3EF45C91-C785-495E-8FFF-A7A85E3EBD69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07D22456-D78C-490E-9514-BE90BBC4EB49}" type="pres">
      <dgm:prSet presAssocID="{1FBE439B-F472-4B56-B5B7-0466634F56DD}" presName="centerShape" presStyleLbl="vennNode1" presStyleIdx="0" presStyleCnt="5" custLinFactNeighborX="1138" custLinFactNeighborY="1257"/>
      <dgm:spPr/>
      <dgm:t>
        <a:bodyPr/>
        <a:lstStyle/>
        <a:p>
          <a:endParaRPr lang="ru-RU"/>
        </a:p>
      </dgm:t>
    </dgm:pt>
    <dgm:pt modelId="{66F5DB1A-BEE0-4AE1-B519-FA6E03C37A7E}" type="pres">
      <dgm:prSet presAssocID="{225DC992-4B49-47DB-A88C-E3EDA8180E7E}" presName="node" presStyleLbl="vennNode1" presStyleIdx="1" presStyleCnt="5" custScaleX="295297" custScaleY="123458" custRadScaleRad="85053" custRadScaleInc="-2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B1AF9B-6662-442F-941D-E7C6CBBA3341}" type="pres">
      <dgm:prSet presAssocID="{FE2FC8BD-206F-490E-AEBA-4DFD534265D0}" presName="node" presStyleLbl="vennNode1" presStyleIdx="2" presStyleCnt="5" custScaleX="161215" custScaleY="118558" custRadScaleRad="134417" custRadScaleInc="-1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EA3643-3E42-4BAB-B8AC-CB5A6D73B627}" type="pres">
      <dgm:prSet presAssocID="{186C47E6-42E3-4FAB-95D3-302FC4250391}" presName="node" presStyleLbl="vennNode1" presStyleIdx="3" presStyleCnt="5" custScaleX="210440" custScaleY="127151" custRadScaleRad="90317" custRadScaleInc="5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59E81A-D070-4BE5-8C39-E21CA20B8DC2}" type="pres">
      <dgm:prSet presAssocID="{26F4E9A6-FCF2-4119-A5C4-59933A235439}" presName="node" presStyleLbl="vennNode1" presStyleIdx="4" presStyleCnt="5" custScaleX="169951" custScaleY="119581" custRadScaleRad="125350" custRadScaleInc="-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53097FC-CC3B-49AB-92DF-900C08684308}" srcId="{1FBE439B-F472-4B56-B5B7-0466634F56DD}" destId="{186C47E6-42E3-4FAB-95D3-302FC4250391}" srcOrd="2" destOrd="0" parTransId="{7D15AA8E-B451-40B3-A6E1-CC353A25D391}" sibTransId="{483F9919-DBCC-4B02-A9C0-7FA92A4EA7F2}"/>
    <dgm:cxn modelId="{4CFDAC4F-76A4-4129-A862-FFA89178CF4D}" srcId="{3EF45C91-C785-495E-8FFF-A7A85E3EBD69}" destId="{387BAE79-C2B8-4053-BE71-7122394B2CDB}" srcOrd="1" destOrd="0" parTransId="{30ACD12D-1954-4441-9471-386C4D0028E5}" sibTransId="{F9AAFB95-BFB9-4846-8F59-44D476AC8BCE}"/>
    <dgm:cxn modelId="{AF810A2C-F52B-4FF5-80EB-1EC68EA8F206}" type="presOf" srcId="{1FBE439B-F472-4B56-B5B7-0466634F56DD}" destId="{07D22456-D78C-490E-9514-BE90BBC4EB49}" srcOrd="0" destOrd="0" presId="urn:microsoft.com/office/officeart/2005/8/layout/radial3"/>
    <dgm:cxn modelId="{46A1126F-4C42-4C2A-AC7C-D264273729FF}" srcId="{1FBE439B-F472-4B56-B5B7-0466634F56DD}" destId="{26F4E9A6-FCF2-4119-A5C4-59933A235439}" srcOrd="3" destOrd="0" parTransId="{2B82F7CE-A195-4659-9E6C-A5B4208DC8A1}" sibTransId="{C66D2B54-DC88-4345-90C2-5512E7A788C7}"/>
    <dgm:cxn modelId="{804F90C3-26B6-4204-A8B1-82A51478ACF1}" type="presOf" srcId="{186C47E6-42E3-4FAB-95D3-302FC4250391}" destId="{58EA3643-3E42-4BAB-B8AC-CB5A6D73B627}" srcOrd="0" destOrd="0" presId="urn:microsoft.com/office/officeart/2005/8/layout/radial3"/>
    <dgm:cxn modelId="{071F5969-3879-4130-A150-3535D9E61B06}" srcId="{1FBE439B-F472-4B56-B5B7-0466634F56DD}" destId="{FE2FC8BD-206F-490E-AEBA-4DFD534265D0}" srcOrd="1" destOrd="0" parTransId="{517F39FD-7379-4BCD-BA9E-C4B6F701C4B1}" sibTransId="{F833047D-EE81-4F82-B4D3-955354A2C57C}"/>
    <dgm:cxn modelId="{3A009530-8327-4858-9E18-181930BF84AD}" srcId="{3EF45C91-C785-495E-8FFF-A7A85E3EBD69}" destId="{1FBE439B-F472-4B56-B5B7-0466634F56DD}" srcOrd="0" destOrd="0" parTransId="{E3BFECBF-A285-4001-B50E-AB740D5AA8B8}" sibTransId="{15436090-5AAE-466C-A891-5CC0083E1C21}"/>
    <dgm:cxn modelId="{4628559B-07B5-4BC5-8127-7534A9E267C2}" type="presOf" srcId="{3EF45C91-C785-495E-8FFF-A7A85E3EBD69}" destId="{B507FAF3-C67C-47AB-B9A6-3756D97645D2}" srcOrd="0" destOrd="0" presId="urn:microsoft.com/office/officeart/2005/8/layout/radial3"/>
    <dgm:cxn modelId="{46AFD4EF-A21F-4113-B0D0-531182C11BFE}" type="presOf" srcId="{FE2FC8BD-206F-490E-AEBA-4DFD534265D0}" destId="{62B1AF9B-6662-442F-941D-E7C6CBBA3341}" srcOrd="0" destOrd="0" presId="urn:microsoft.com/office/officeart/2005/8/layout/radial3"/>
    <dgm:cxn modelId="{E7ED0B3A-7541-43ED-8F7C-FE87FDD80B45}" srcId="{1FBE439B-F472-4B56-B5B7-0466634F56DD}" destId="{225DC992-4B49-47DB-A88C-E3EDA8180E7E}" srcOrd="0" destOrd="0" parTransId="{A2D98A2E-767D-4D27-8AF6-E77C85147B36}" sibTransId="{4DF8332F-7CAB-42D9-8B3A-13A521EA2929}"/>
    <dgm:cxn modelId="{37D6BB05-AF54-4674-B626-08136971EC57}" type="presOf" srcId="{225DC992-4B49-47DB-A88C-E3EDA8180E7E}" destId="{66F5DB1A-BEE0-4AE1-B519-FA6E03C37A7E}" srcOrd="0" destOrd="0" presId="urn:microsoft.com/office/officeart/2005/8/layout/radial3"/>
    <dgm:cxn modelId="{CE25D11F-F27C-452E-8ABA-22EB445C380D}" srcId="{3EF45C91-C785-495E-8FFF-A7A85E3EBD69}" destId="{497AD2CA-4E7F-4E0A-A3B3-0E7CF87B9C59}" srcOrd="2" destOrd="0" parTransId="{D6DB8DAD-3827-4CB5-9273-B7C391F231D5}" sibTransId="{E133E39C-8378-4145-9886-03552EB8EADB}"/>
    <dgm:cxn modelId="{106D031A-E1EF-44A9-84C6-95C6B9643437}" type="presOf" srcId="{26F4E9A6-FCF2-4119-A5C4-59933A235439}" destId="{DC59E81A-D070-4BE5-8C39-E21CA20B8DC2}" srcOrd="0" destOrd="0" presId="urn:microsoft.com/office/officeart/2005/8/layout/radial3"/>
    <dgm:cxn modelId="{009D00C9-9696-4CBA-AF09-F036F79770E9}" type="presParOf" srcId="{B507FAF3-C67C-47AB-B9A6-3756D97645D2}" destId="{2025C546-5792-47BF-AF81-DFE9BDD2551D}" srcOrd="0" destOrd="0" presId="urn:microsoft.com/office/officeart/2005/8/layout/radial3"/>
    <dgm:cxn modelId="{7FEBC527-8069-499F-8993-8913C8952463}" type="presParOf" srcId="{2025C546-5792-47BF-AF81-DFE9BDD2551D}" destId="{07D22456-D78C-490E-9514-BE90BBC4EB49}" srcOrd="0" destOrd="0" presId="urn:microsoft.com/office/officeart/2005/8/layout/radial3"/>
    <dgm:cxn modelId="{69A68551-48B9-40AC-973D-E242C5966763}" type="presParOf" srcId="{2025C546-5792-47BF-AF81-DFE9BDD2551D}" destId="{66F5DB1A-BEE0-4AE1-B519-FA6E03C37A7E}" srcOrd="1" destOrd="0" presId="urn:microsoft.com/office/officeart/2005/8/layout/radial3"/>
    <dgm:cxn modelId="{2DACA03C-AA2B-464F-B1B5-7CCBD7748487}" type="presParOf" srcId="{2025C546-5792-47BF-AF81-DFE9BDD2551D}" destId="{62B1AF9B-6662-442F-941D-E7C6CBBA3341}" srcOrd="2" destOrd="0" presId="urn:microsoft.com/office/officeart/2005/8/layout/radial3"/>
    <dgm:cxn modelId="{DBD9C889-6BC0-4DF0-B065-40562C2DEE24}" type="presParOf" srcId="{2025C546-5792-47BF-AF81-DFE9BDD2551D}" destId="{58EA3643-3E42-4BAB-B8AC-CB5A6D73B627}" srcOrd="3" destOrd="0" presId="urn:microsoft.com/office/officeart/2005/8/layout/radial3"/>
    <dgm:cxn modelId="{C6320033-8AA9-4BB4-97B7-89BB157BA5E3}" type="presParOf" srcId="{2025C546-5792-47BF-AF81-DFE9BDD2551D}" destId="{DC59E81A-D070-4BE5-8C39-E21CA20B8DC2}" srcOrd="4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9B7243-3937-40AC-83F7-29578E1EE27D}" type="doc">
      <dgm:prSet loTypeId="urn:microsoft.com/office/officeart/2005/8/layout/radial3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624CFCA-8393-4AE3-973F-CC805DFDFB3F}">
      <dgm:prSet phldrT="[Текст]"/>
      <dgm:spPr/>
      <dgm:t>
        <a:bodyPr/>
        <a:lstStyle/>
        <a:p>
          <a:r>
            <a:rPr lang="ru-RU" dirty="0" smtClean="0">
              <a:solidFill>
                <a:schemeClr val="accent6"/>
              </a:solidFill>
            </a:rPr>
            <a:t>Задачи:</a:t>
          </a:r>
          <a:endParaRPr lang="ru-RU" dirty="0">
            <a:solidFill>
              <a:schemeClr val="accent6"/>
            </a:solidFill>
          </a:endParaRPr>
        </a:p>
      </dgm:t>
    </dgm:pt>
    <dgm:pt modelId="{9D521876-6A7C-42A0-873F-BAE313F72008}" type="parTrans" cxnId="{82CAD04B-AAFE-41D2-A29A-F1077D01E810}">
      <dgm:prSet/>
      <dgm:spPr/>
      <dgm:t>
        <a:bodyPr/>
        <a:lstStyle/>
        <a:p>
          <a:endParaRPr lang="ru-RU"/>
        </a:p>
      </dgm:t>
    </dgm:pt>
    <dgm:pt modelId="{72979939-44FD-4EEC-89AF-AEAC61EB9D3D}" type="sibTrans" cxnId="{82CAD04B-AAFE-41D2-A29A-F1077D01E810}">
      <dgm:prSet/>
      <dgm:spPr/>
      <dgm:t>
        <a:bodyPr/>
        <a:lstStyle/>
        <a:p>
          <a:endParaRPr lang="ru-RU"/>
        </a:p>
      </dgm:t>
    </dgm:pt>
    <dgm:pt modelId="{391CA4C8-01D0-403A-96FC-21A5DDDB772D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dirty="0" smtClean="0">
              <a:solidFill>
                <a:schemeClr val="accent6"/>
              </a:solidFill>
            </a:rPr>
            <a:t>Образовательные: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dirty="0" smtClean="0">
              <a:solidFill>
                <a:schemeClr val="bg1"/>
              </a:solidFill>
            </a:rPr>
            <a:t>Формировать экономическое сознание детей посредством сказки.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dirty="0" smtClean="0">
              <a:solidFill>
                <a:schemeClr val="bg1"/>
              </a:solidFill>
            </a:rPr>
            <a:t>Учить решать в сказке простейшие экономические задачи.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dirty="0" smtClean="0">
              <a:solidFill>
                <a:schemeClr val="bg1"/>
              </a:solidFill>
            </a:rPr>
            <a:t>Научить понимать и ценить окружающий предметный мир (как результат труда людей).</a:t>
          </a:r>
          <a:endParaRPr lang="ru-RU" sz="2000" dirty="0" smtClean="0">
            <a:solidFill>
              <a:schemeClr val="bg1"/>
            </a:solidFill>
          </a:endParaRPr>
        </a:p>
        <a:p>
          <a:pPr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dirty="0" smtClean="0"/>
            <a:t>-</a:t>
          </a:r>
          <a:endParaRPr lang="ru-RU" sz="600" dirty="0"/>
        </a:p>
      </dgm:t>
    </dgm:pt>
    <dgm:pt modelId="{D099AD08-2213-4145-B6AD-1B79D8EEEE1B}" type="parTrans" cxnId="{31559D85-91C8-4ABE-A012-81EB2340CD85}">
      <dgm:prSet/>
      <dgm:spPr/>
      <dgm:t>
        <a:bodyPr/>
        <a:lstStyle/>
        <a:p>
          <a:endParaRPr lang="ru-RU"/>
        </a:p>
      </dgm:t>
    </dgm:pt>
    <dgm:pt modelId="{30410001-D510-4385-828B-8F6878C6C800}" type="sibTrans" cxnId="{31559D85-91C8-4ABE-A012-81EB2340CD85}">
      <dgm:prSet/>
      <dgm:spPr/>
      <dgm:t>
        <a:bodyPr/>
        <a:lstStyle/>
        <a:p>
          <a:endParaRPr lang="ru-RU"/>
        </a:p>
      </dgm:t>
    </dgm:pt>
    <dgm:pt modelId="{564B5BD9-EF90-4B9C-8A9F-AA54EE19EC0A}">
      <dgm:prSet phldrT="[Текст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accent6"/>
              </a:solidFill>
            </a:rPr>
            <a:t>Развивающие: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dirty="0" smtClean="0">
              <a:solidFill>
                <a:schemeClr val="bg1"/>
              </a:solidFill>
            </a:rPr>
            <a:t> Развивать логическое мышление, наблюдательность, пополнять активный </a:t>
          </a:r>
          <a:endParaRPr lang="ru-RU" sz="1800" dirty="0" smtClean="0">
            <a:solidFill>
              <a:schemeClr val="bg1"/>
            </a:solidFill>
          </a:endParaRPr>
        </a:p>
        <a:p>
          <a:pPr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dirty="0"/>
        </a:p>
      </dgm:t>
    </dgm:pt>
    <dgm:pt modelId="{3D8F69EF-63B8-4C9B-B482-6916CCBD461D}" type="parTrans" cxnId="{4BDFCEB7-B4D5-425A-A450-97DED22E55F1}">
      <dgm:prSet/>
      <dgm:spPr/>
      <dgm:t>
        <a:bodyPr/>
        <a:lstStyle/>
        <a:p>
          <a:endParaRPr lang="ru-RU"/>
        </a:p>
      </dgm:t>
    </dgm:pt>
    <dgm:pt modelId="{7098F6AD-2942-4A8D-9611-67B5853E3D63}" type="sibTrans" cxnId="{4BDFCEB7-B4D5-425A-A450-97DED22E55F1}">
      <dgm:prSet/>
      <dgm:spPr/>
      <dgm:t>
        <a:bodyPr/>
        <a:lstStyle/>
        <a:p>
          <a:endParaRPr lang="ru-RU"/>
        </a:p>
      </dgm:t>
    </dgm:pt>
    <dgm:pt modelId="{AA4D10F7-3E0D-4E66-8732-6068C0406FDF}">
      <dgm:prSet phldrT="[Текст]"/>
      <dgm:spPr/>
      <dgm:t>
        <a:bodyPr/>
        <a:lstStyle/>
        <a:p>
          <a:r>
            <a:rPr lang="ru-RU" b="1" dirty="0" smtClean="0">
              <a:solidFill>
                <a:schemeClr val="accent6"/>
              </a:solidFill>
            </a:rPr>
            <a:t>Воспитательные:</a:t>
          </a:r>
          <a:r>
            <a:rPr lang="ru-RU" b="1" i="1" dirty="0" smtClean="0"/>
            <a:t> </a:t>
          </a:r>
          <a:r>
            <a:rPr lang="ru-RU" b="1" i="1" dirty="0" smtClean="0">
              <a:solidFill>
                <a:schemeClr val="bg1"/>
              </a:solidFill>
            </a:rPr>
            <a:t>Воспитывать начало разумного поведения в жизненных ситуациях.</a:t>
          </a:r>
          <a:endParaRPr lang="ru-RU" dirty="0">
            <a:solidFill>
              <a:schemeClr val="bg1"/>
            </a:solidFill>
          </a:endParaRPr>
        </a:p>
      </dgm:t>
    </dgm:pt>
    <dgm:pt modelId="{38CD27C0-AEF3-4CEA-AC8D-31A773CB18E3}" type="parTrans" cxnId="{01D6B4A0-8FDB-4645-AD58-0B53D2B4E943}">
      <dgm:prSet/>
      <dgm:spPr/>
      <dgm:t>
        <a:bodyPr/>
        <a:lstStyle/>
        <a:p>
          <a:endParaRPr lang="ru-RU"/>
        </a:p>
      </dgm:t>
    </dgm:pt>
    <dgm:pt modelId="{D7BDFC75-548E-49DA-B775-E0293E7C983C}" type="sibTrans" cxnId="{01D6B4A0-8FDB-4645-AD58-0B53D2B4E943}">
      <dgm:prSet/>
      <dgm:spPr/>
      <dgm:t>
        <a:bodyPr/>
        <a:lstStyle/>
        <a:p>
          <a:endParaRPr lang="ru-RU"/>
        </a:p>
      </dgm:t>
    </dgm:pt>
    <dgm:pt modelId="{9CEDF218-5E67-48BE-8C30-69CF3EEB8C35}" type="pres">
      <dgm:prSet presAssocID="{679B7243-3937-40AC-83F7-29578E1EE27D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F206C4-8538-42B4-A963-9C6255AA6FF0}" type="pres">
      <dgm:prSet presAssocID="{679B7243-3937-40AC-83F7-29578E1EE27D}" presName="radial" presStyleCnt="0">
        <dgm:presLayoutVars>
          <dgm:animLvl val="ctr"/>
        </dgm:presLayoutVars>
      </dgm:prSet>
      <dgm:spPr/>
      <dgm:t>
        <a:bodyPr/>
        <a:lstStyle/>
        <a:p>
          <a:endParaRPr lang="ru-RU"/>
        </a:p>
      </dgm:t>
    </dgm:pt>
    <dgm:pt modelId="{B3EFE1EF-D473-4158-9C9E-A1CA7C9B49C4}" type="pres">
      <dgm:prSet presAssocID="{7624CFCA-8393-4AE3-973F-CC805DFDFB3F}" presName="centerShape" presStyleLbl="vennNode1" presStyleIdx="0" presStyleCnt="4" custLinFactNeighborX="31" custLinFactNeighborY="-6977"/>
      <dgm:spPr/>
      <dgm:t>
        <a:bodyPr/>
        <a:lstStyle/>
        <a:p>
          <a:endParaRPr lang="ru-RU"/>
        </a:p>
      </dgm:t>
    </dgm:pt>
    <dgm:pt modelId="{374B895B-D256-4242-8AAA-A909395BFB19}" type="pres">
      <dgm:prSet presAssocID="{391CA4C8-01D0-403A-96FC-21A5DDDB772D}" presName="node" presStyleLbl="vennNode1" presStyleIdx="1" presStyleCnt="4" custScaleX="381800" custScaleY="202194" custRadScaleRad="92066" custRadScaleInc="-7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2E875F-9B37-49E5-B4C9-B99797ABA73C}" type="pres">
      <dgm:prSet presAssocID="{564B5BD9-EF90-4B9C-8A9F-AA54EE19EC0A}" presName="node" presStyleLbl="vennNode1" presStyleIdx="2" presStyleCnt="4" custScaleX="208929" custScaleY="114516" custRadScaleRad="85408" custRadScaleInc="-103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683651-F168-4DAE-AA84-FA56049A8D51}" type="pres">
      <dgm:prSet presAssocID="{AA4D10F7-3E0D-4E66-8732-6068C0406FDF}" presName="node" presStyleLbl="vennNode1" presStyleIdx="3" presStyleCnt="4" custScaleX="212495" custScaleY="117651" custRadScaleRad="86559" custRadScaleInc="99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559D85-91C8-4ABE-A012-81EB2340CD85}" srcId="{7624CFCA-8393-4AE3-973F-CC805DFDFB3F}" destId="{391CA4C8-01D0-403A-96FC-21A5DDDB772D}" srcOrd="0" destOrd="0" parTransId="{D099AD08-2213-4145-B6AD-1B79D8EEEE1B}" sibTransId="{30410001-D510-4385-828B-8F6878C6C800}"/>
    <dgm:cxn modelId="{82CAD04B-AAFE-41D2-A29A-F1077D01E810}" srcId="{679B7243-3937-40AC-83F7-29578E1EE27D}" destId="{7624CFCA-8393-4AE3-973F-CC805DFDFB3F}" srcOrd="0" destOrd="0" parTransId="{9D521876-6A7C-42A0-873F-BAE313F72008}" sibTransId="{72979939-44FD-4EEC-89AF-AEAC61EB9D3D}"/>
    <dgm:cxn modelId="{8D5A18D5-68FF-4A1F-B201-5CAAC378FA2E}" type="presOf" srcId="{7624CFCA-8393-4AE3-973F-CC805DFDFB3F}" destId="{B3EFE1EF-D473-4158-9C9E-A1CA7C9B49C4}" srcOrd="0" destOrd="0" presId="urn:microsoft.com/office/officeart/2005/8/layout/radial3"/>
    <dgm:cxn modelId="{4BDFCEB7-B4D5-425A-A450-97DED22E55F1}" srcId="{7624CFCA-8393-4AE3-973F-CC805DFDFB3F}" destId="{564B5BD9-EF90-4B9C-8A9F-AA54EE19EC0A}" srcOrd="1" destOrd="0" parTransId="{3D8F69EF-63B8-4C9B-B482-6916CCBD461D}" sibTransId="{7098F6AD-2942-4A8D-9611-67B5853E3D63}"/>
    <dgm:cxn modelId="{76047444-C622-46E0-A496-2E1353BEA074}" type="presOf" srcId="{391CA4C8-01D0-403A-96FC-21A5DDDB772D}" destId="{374B895B-D256-4242-8AAA-A909395BFB19}" srcOrd="0" destOrd="0" presId="urn:microsoft.com/office/officeart/2005/8/layout/radial3"/>
    <dgm:cxn modelId="{E2940C39-16DB-451E-BCE3-FF1F3B0953CB}" type="presOf" srcId="{564B5BD9-EF90-4B9C-8A9F-AA54EE19EC0A}" destId="{E02E875F-9B37-49E5-B4C9-B99797ABA73C}" srcOrd="0" destOrd="0" presId="urn:microsoft.com/office/officeart/2005/8/layout/radial3"/>
    <dgm:cxn modelId="{8B87FC94-D337-47B6-BA5F-D93C403DA3F0}" type="presOf" srcId="{679B7243-3937-40AC-83F7-29578E1EE27D}" destId="{9CEDF218-5E67-48BE-8C30-69CF3EEB8C35}" srcOrd="0" destOrd="0" presId="urn:microsoft.com/office/officeart/2005/8/layout/radial3"/>
    <dgm:cxn modelId="{01D6B4A0-8FDB-4645-AD58-0B53D2B4E943}" srcId="{7624CFCA-8393-4AE3-973F-CC805DFDFB3F}" destId="{AA4D10F7-3E0D-4E66-8732-6068C0406FDF}" srcOrd="2" destOrd="0" parTransId="{38CD27C0-AEF3-4CEA-AC8D-31A773CB18E3}" sibTransId="{D7BDFC75-548E-49DA-B775-E0293E7C983C}"/>
    <dgm:cxn modelId="{7AD242AE-4DAA-40D7-AF4E-33362E46A391}" type="presOf" srcId="{AA4D10F7-3E0D-4E66-8732-6068C0406FDF}" destId="{C1683651-F168-4DAE-AA84-FA56049A8D51}" srcOrd="0" destOrd="0" presId="urn:microsoft.com/office/officeart/2005/8/layout/radial3"/>
    <dgm:cxn modelId="{18E18F79-802A-4E64-AA3A-BD9609D852EE}" type="presParOf" srcId="{9CEDF218-5E67-48BE-8C30-69CF3EEB8C35}" destId="{46F206C4-8538-42B4-A963-9C6255AA6FF0}" srcOrd="0" destOrd="0" presId="urn:microsoft.com/office/officeart/2005/8/layout/radial3"/>
    <dgm:cxn modelId="{A0EE343A-0743-4A15-9262-BBCCD36282F7}" type="presParOf" srcId="{46F206C4-8538-42B4-A963-9C6255AA6FF0}" destId="{B3EFE1EF-D473-4158-9C9E-A1CA7C9B49C4}" srcOrd="0" destOrd="0" presId="urn:microsoft.com/office/officeart/2005/8/layout/radial3"/>
    <dgm:cxn modelId="{2DA1AB0C-23C7-44E5-AC2A-78D647A5FD61}" type="presParOf" srcId="{46F206C4-8538-42B4-A963-9C6255AA6FF0}" destId="{374B895B-D256-4242-8AAA-A909395BFB19}" srcOrd="1" destOrd="0" presId="urn:microsoft.com/office/officeart/2005/8/layout/radial3"/>
    <dgm:cxn modelId="{2095B95A-0C5A-4017-8D88-C069CC012DE3}" type="presParOf" srcId="{46F206C4-8538-42B4-A963-9C6255AA6FF0}" destId="{E02E875F-9B37-49E5-B4C9-B99797ABA73C}" srcOrd="2" destOrd="0" presId="urn:microsoft.com/office/officeart/2005/8/layout/radial3"/>
    <dgm:cxn modelId="{E6524212-4BD9-4EBF-8030-DEBAA635D17E}" type="presParOf" srcId="{46F206C4-8538-42B4-A963-9C6255AA6FF0}" destId="{C1683651-F168-4DAE-AA84-FA56049A8D5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07D22456-D78C-490E-9514-BE90BBC4EB49}">
      <dsp:nvSpPr>
        <dsp:cNvPr id="0" name=""/>
        <dsp:cNvSpPr/>
      </dsp:nvSpPr>
      <dsp:spPr>
        <a:xfrm>
          <a:off x="2767900" y="1571695"/>
          <a:ext cx="3804046" cy="3804046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accent6"/>
              </a:solidFill>
            </a:rPr>
            <a:t>Моя деятельность:</a:t>
          </a:r>
          <a:endParaRPr lang="ru-RU" sz="2800" b="1" kern="1200" dirty="0">
            <a:solidFill>
              <a:schemeClr val="accent6"/>
            </a:solidFill>
          </a:endParaRPr>
        </a:p>
      </dsp:txBody>
      <dsp:txXfrm>
        <a:off x="2767900" y="1571695"/>
        <a:ext cx="3804046" cy="3804046"/>
      </dsp:txXfrm>
    </dsp:sp>
    <dsp:sp modelId="{66F5DB1A-BEE0-4AE1-B519-FA6E03C37A7E}">
      <dsp:nvSpPr>
        <dsp:cNvPr id="0" name=""/>
        <dsp:cNvSpPr/>
      </dsp:nvSpPr>
      <dsp:spPr>
        <a:xfrm>
          <a:off x="1733225" y="131544"/>
          <a:ext cx="5616618" cy="23482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с отбора необходимого материала из дошкольных методик и с исследования сказочных произведений разных видов: народные сказки, авторские, что позволило  отобрать серию сказок, наиболее ценных с точки зрения экономического воспитания;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733225" y="131544"/>
        <a:ext cx="5616618" cy="2348200"/>
      </dsp:txXfrm>
    </dsp:sp>
    <dsp:sp modelId="{62B1AF9B-6662-442F-941D-E7C6CBBA3341}">
      <dsp:nvSpPr>
        <dsp:cNvPr id="0" name=""/>
        <dsp:cNvSpPr/>
      </dsp:nvSpPr>
      <dsp:spPr>
        <a:xfrm>
          <a:off x="6077652" y="2276877"/>
          <a:ext cx="3066347" cy="225500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подбирала методы и приемы работы с детьми;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6077652" y="2276877"/>
        <a:ext cx="3066347" cy="2255000"/>
      </dsp:txXfrm>
    </dsp:sp>
    <dsp:sp modelId="{58EA3643-3E42-4BAB-B8AC-CB5A6D73B627}">
      <dsp:nvSpPr>
        <dsp:cNvPr id="0" name=""/>
        <dsp:cNvSpPr/>
      </dsp:nvSpPr>
      <dsp:spPr>
        <a:xfrm>
          <a:off x="2591776" y="4439556"/>
          <a:ext cx="4002618" cy="2418441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</a:rPr>
            <a:t>составила картотеку сказок, которые помогут детям усвоить элементарные экономические понятия.</a:t>
          </a:r>
          <a:endParaRPr lang="ru-RU" sz="2000" b="1" kern="1200" dirty="0">
            <a:solidFill>
              <a:schemeClr val="bg1"/>
            </a:solidFill>
          </a:endParaRPr>
        </a:p>
      </dsp:txBody>
      <dsp:txXfrm>
        <a:off x="2591776" y="4439556"/>
        <a:ext cx="4002618" cy="2418441"/>
      </dsp:txXfrm>
    </dsp:sp>
    <dsp:sp modelId="{DC59E81A-D070-4BE5-8C39-E21CA20B8DC2}">
      <dsp:nvSpPr>
        <dsp:cNvPr id="0" name=""/>
        <dsp:cNvSpPr/>
      </dsp:nvSpPr>
      <dsp:spPr>
        <a:xfrm>
          <a:off x="0" y="2276893"/>
          <a:ext cx="3232507" cy="227445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</a:rPr>
            <a:t>работала над созданием предметно – развивающей среды;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0" y="2276893"/>
        <a:ext cx="3232507" cy="2274458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3EFE1EF-D473-4158-9C9E-A1CA7C9B49C4}">
      <dsp:nvSpPr>
        <dsp:cNvPr id="0" name=""/>
        <dsp:cNvSpPr/>
      </dsp:nvSpPr>
      <dsp:spPr>
        <a:xfrm>
          <a:off x="2843825" y="2271853"/>
          <a:ext cx="3490993" cy="349099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59690" tIns="59690" rIns="59690" bIns="59690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700" kern="1200" dirty="0" smtClean="0">
              <a:solidFill>
                <a:schemeClr val="accent6"/>
              </a:solidFill>
            </a:rPr>
            <a:t>Задачи:</a:t>
          </a:r>
          <a:endParaRPr lang="ru-RU" sz="4700" kern="1200" dirty="0">
            <a:solidFill>
              <a:schemeClr val="accent6"/>
            </a:solidFill>
          </a:endParaRPr>
        </a:p>
      </dsp:txBody>
      <dsp:txXfrm>
        <a:off x="2843825" y="2271853"/>
        <a:ext cx="3490993" cy="3490993"/>
      </dsp:txXfrm>
    </dsp:sp>
    <dsp:sp modelId="{374B895B-D256-4242-8AAA-A909395BFB19}">
      <dsp:nvSpPr>
        <dsp:cNvPr id="0" name=""/>
        <dsp:cNvSpPr/>
      </dsp:nvSpPr>
      <dsp:spPr>
        <a:xfrm>
          <a:off x="1212635" y="34391"/>
          <a:ext cx="6664305" cy="352928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kern="1200" dirty="0" smtClean="0">
              <a:solidFill>
                <a:schemeClr val="accent6"/>
              </a:solidFill>
            </a:rPr>
            <a:t>Образовательные: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kern="1200" dirty="0" smtClean="0">
              <a:solidFill>
                <a:schemeClr val="bg1"/>
              </a:solidFill>
            </a:rPr>
            <a:t>Формировать экономическое сознание детей посредством сказки.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kern="1200" dirty="0" smtClean="0">
              <a:solidFill>
                <a:schemeClr val="bg1"/>
              </a:solidFill>
            </a:rPr>
            <a:t>Учить решать в сказке простейшие экономические задачи.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000" b="1" i="1" kern="1200" dirty="0" smtClean="0">
              <a:solidFill>
                <a:schemeClr val="bg1"/>
              </a:solidFill>
            </a:rPr>
            <a:t>Научить понимать и ценить окружающий предметный мир (как результат труда людей).</a:t>
          </a:r>
          <a:endParaRPr lang="ru-RU" sz="2000" kern="1200" dirty="0" smtClean="0">
            <a:solidFill>
              <a:schemeClr val="bg1"/>
            </a:solidFill>
          </a:endParaRPr>
        </a:p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00" kern="1200" dirty="0" smtClean="0"/>
            <a:t>-</a:t>
          </a:r>
          <a:endParaRPr lang="ru-RU" sz="600" kern="1200" dirty="0"/>
        </a:p>
      </dsp:txBody>
      <dsp:txXfrm>
        <a:off x="1212635" y="34391"/>
        <a:ext cx="6664305" cy="3529289"/>
      </dsp:txXfrm>
    </dsp:sp>
    <dsp:sp modelId="{E02E875F-9B37-49E5-B4C9-B99797ABA73C}">
      <dsp:nvSpPr>
        <dsp:cNvPr id="0" name=""/>
        <dsp:cNvSpPr/>
      </dsp:nvSpPr>
      <dsp:spPr>
        <a:xfrm>
          <a:off x="5076058" y="4149099"/>
          <a:ext cx="3646848" cy="199887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accent6"/>
              </a:solidFill>
            </a:rPr>
            <a:t>Развивающие: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i="1" kern="1200" dirty="0" smtClean="0">
              <a:solidFill>
                <a:schemeClr val="bg1"/>
              </a:solidFill>
            </a:rPr>
            <a:t> Развивать логическое мышление, наблюдательность, пополнять активный </a:t>
          </a:r>
          <a:endParaRPr lang="ru-RU" sz="1800" kern="1200" dirty="0" smtClean="0">
            <a:solidFill>
              <a:schemeClr val="bg1"/>
            </a:solidFill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>
        <a:off x="5076058" y="4149099"/>
        <a:ext cx="3646848" cy="1998872"/>
      </dsp:txXfrm>
    </dsp:sp>
    <dsp:sp modelId="{C1683651-F168-4DAE-AA84-FA56049A8D51}">
      <dsp:nvSpPr>
        <dsp:cNvPr id="0" name=""/>
        <dsp:cNvSpPr/>
      </dsp:nvSpPr>
      <dsp:spPr>
        <a:xfrm>
          <a:off x="395554" y="4149091"/>
          <a:ext cx="3709092" cy="205359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/>
              </a:solidFill>
            </a:rPr>
            <a:t>Воспитательные:</a:t>
          </a:r>
          <a:r>
            <a:rPr lang="ru-RU" sz="1800" b="1" i="1" kern="1200" dirty="0" smtClean="0"/>
            <a:t> </a:t>
          </a:r>
          <a:r>
            <a:rPr lang="ru-RU" sz="1800" b="1" i="1" kern="1200" dirty="0" smtClean="0">
              <a:solidFill>
                <a:schemeClr val="bg1"/>
              </a:solidFill>
            </a:rPr>
            <a:t>Воспитывать начало разумного поведения в жизненных ситуациях.</a:t>
          </a:r>
          <a:endParaRPr lang="ru-RU" sz="1800" kern="1200" dirty="0">
            <a:solidFill>
              <a:schemeClr val="bg1"/>
            </a:solidFill>
          </a:endParaRPr>
        </a:p>
      </dsp:txBody>
      <dsp:txXfrm>
        <a:off x="395554" y="4149091"/>
        <a:ext cx="3709092" cy="205359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авнобедренный треугольник 6"/>
          <p:cNvSpPr/>
          <p:nvPr/>
        </p:nvSpPr>
        <p:spPr>
          <a:xfrm rot="16200000">
            <a:off x="7554353" y="5254283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540544" y="776288"/>
            <a:ext cx="8062912" cy="1470025"/>
          </a:xfrm>
        </p:spPr>
        <p:txBody>
          <a:bodyPr anchor="b">
            <a:normAutofit/>
          </a:bodyPr>
          <a:lstStyle>
            <a:lvl1pPr algn="r">
              <a:defRPr sz="440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540544" y="2250280"/>
            <a:ext cx="8062912" cy="1752600"/>
          </a:xfrm>
        </p:spPr>
        <p:txBody>
          <a:bodyPr/>
          <a:lstStyle>
            <a:lvl1pPr marL="0" marR="36576" indent="0" algn="r">
              <a:spcBef>
                <a:spcPts val="0"/>
              </a:spcBef>
              <a:buNone/>
              <a:defRPr>
                <a:ln>
                  <a:solidFill>
                    <a:schemeClr val="bg2"/>
                  </a:solidFill>
                </a:ln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1371600" y="6012656"/>
            <a:ext cx="5791200" cy="365125"/>
          </a:xfrm>
        </p:spPr>
        <p:txBody>
          <a:bodyPr tIns="0" bIns="0" anchor="t"/>
          <a:lstStyle>
            <a:lvl1pPr algn="r">
              <a:defRPr sz="1000"/>
            </a:lvl1pPr>
          </a:lstStyle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1371600" y="5650704"/>
            <a:ext cx="5791200" cy="365125"/>
          </a:xfrm>
        </p:spPr>
        <p:txBody>
          <a:bodyPr tIns="0" bIns="0" anchor="b"/>
          <a:lstStyle>
            <a:lvl1pPr algn="r">
              <a:defRPr sz="1100"/>
            </a:lvl1pPr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92247" y="5752307"/>
            <a:ext cx="502920" cy="365125"/>
          </a:xfrm>
        </p:spPr>
        <p:txBody>
          <a:bodyPr anchor="ctr"/>
          <a:lstStyle>
            <a:lvl1pPr algn="ctr">
              <a:defRPr sz="1300">
                <a:solidFill>
                  <a:srgbClr val="FFFFFF"/>
                </a:solidFill>
              </a:defRPr>
            </a:lvl1pPr>
          </a:lstStyle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381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882808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91456" y="6480048"/>
            <a:ext cx="2133600" cy="301752"/>
          </a:xfrm>
        </p:spPr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ый треугольник 8"/>
          <p:cNvSpPr/>
          <p:nvPr/>
        </p:nvSpPr>
        <p:spPr>
          <a:xfrm flipV="1">
            <a:off x="7034" y="7034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algn="ctr" defTabSz="914400" rtl="0" eaLnBrk="1" latinLnBrk="0" hangingPunct="1"/>
            <a:endParaRPr kumimoji="0"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Равнобедренный треугольник 7"/>
          <p:cNvSpPr/>
          <p:nvPr/>
        </p:nvSpPr>
        <p:spPr>
          <a:xfrm rot="5400000" flipV="1">
            <a:off x="7554353" y="309490"/>
            <a:ext cx="1892949" cy="1294228"/>
          </a:xfrm>
          <a:prstGeom prst="triangle">
            <a:avLst>
              <a:gd name="adj" fmla="val 51323"/>
            </a:avLst>
          </a:prstGeom>
          <a:gradFill flip="none" rotWithShape="1">
            <a:gsLst>
              <a:gs pos="0">
                <a:schemeClr val="accent1">
                  <a:shade val="30000"/>
                  <a:satMod val="155000"/>
                  <a:alpha val="100000"/>
                </a:schemeClr>
              </a:gs>
              <a:gs pos="60000">
                <a:schemeClr val="accent1">
                  <a:satMod val="160000"/>
                  <a:alpha val="100000"/>
                </a:schemeClr>
              </a:gs>
              <a:gs pos="100000">
                <a:schemeClr val="accent1">
                  <a:tint val="70000"/>
                  <a:satMod val="200000"/>
                  <a:alpha val="100000"/>
                </a:schemeClr>
              </a:gs>
            </a:gsLst>
            <a:lin ang="155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955632" y="6477000"/>
            <a:ext cx="2133600" cy="304800"/>
          </a:xfrm>
        </p:spPr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619376" y="6480969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451056" y="809624"/>
            <a:ext cx="502920" cy="300831"/>
          </a:xfrm>
        </p:spPr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rot="10800000">
            <a:off x="6468794" y="9381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V="1"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271464"/>
            <a:ext cx="7239000" cy="1362075"/>
          </a:xfrm>
        </p:spPr>
        <p:txBody>
          <a:bodyPr anchor="ctr"/>
          <a:lstStyle>
            <a:lvl1pPr marL="0" algn="l">
              <a:buNone/>
              <a:defRPr sz="3600" b="1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1633536"/>
            <a:ext cx="3886200" cy="2286000"/>
          </a:xfrm>
        </p:spPr>
        <p:txBody>
          <a:bodyPr anchor="t"/>
          <a:lstStyle>
            <a:lvl1pPr marL="54864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 algn="l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722437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0056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198" y="290732"/>
            <a:ext cx="1066800" cy="6153912"/>
          </a:xfrm>
        </p:spPr>
        <p:txBody>
          <a:bodyPr vert="vert270" anchor="b"/>
          <a:lstStyle>
            <a:lvl1pPr marL="0" algn="ctr">
              <a:defRPr sz="3300" b="1">
                <a:ln w="6350">
                  <a:solidFill>
                    <a:schemeClr val="tx1"/>
                  </a:solidFill>
                </a:ln>
                <a:solidFill>
                  <a:schemeClr val="tx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5006" y="290732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1365006" y="3427124"/>
            <a:ext cx="581024" cy="3017520"/>
          </a:xfrm>
          <a:solidFill>
            <a:schemeClr val="bg1"/>
          </a:solidFill>
          <a:ln w="12700">
            <a:noFill/>
          </a:ln>
        </p:spPr>
        <p:txBody>
          <a:bodyPr vert="vert270" anchor="ctr"/>
          <a:lstStyle>
            <a:lvl1pPr marL="0" indent="0" algn="ctr">
              <a:buNone/>
              <a:defRPr sz="16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2022230" y="290732"/>
            <a:ext cx="6858000" cy="301752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2022230" y="3427124"/>
            <a:ext cx="6858000" cy="301752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0552" cy="301752"/>
          </a:xfrm>
        </p:spPr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57200" y="6480969"/>
            <a:ext cx="4261104" cy="301752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589520" y="6483096"/>
            <a:ext cx="502920" cy="301752"/>
          </a:xfrm>
        </p:spPr>
        <p:txBody>
          <a:bodyPr/>
          <a:lstStyle>
            <a:lvl1pPr algn="ctr">
              <a:defRPr/>
            </a:lvl1pPr>
          </a:lstStyle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791456" y="6480969"/>
            <a:ext cx="2133600" cy="301752"/>
          </a:xfrm>
        </p:spPr>
        <p:txBody>
          <a:bodyPr/>
          <a:lstStyle/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57200" y="6481890"/>
            <a:ext cx="4260056" cy="30083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9520" y="6480969"/>
            <a:ext cx="502920" cy="301752"/>
          </a:xfrm>
        </p:spPr>
        <p:txBody>
          <a:bodyPr/>
          <a:lstStyle/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367664"/>
            <a:ext cx="914400" cy="5943600"/>
          </a:xfrm>
        </p:spPr>
        <p:txBody>
          <a:bodyPr vert="vert270" anchor="b"/>
          <a:lstStyle>
            <a:lvl1pPr marL="0" marR="18288" algn="r">
              <a:spcBef>
                <a:spcPts val="0"/>
              </a:spcBef>
              <a:buNone/>
              <a:defRPr sz="29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135856" y="367664"/>
            <a:ext cx="2438400" cy="5943600"/>
          </a:xfr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651250" y="320040"/>
            <a:ext cx="5276088" cy="5989320"/>
          </a:xfrm>
        </p:spPr>
        <p:txBody>
          <a:bodyPr/>
          <a:lstStyle>
            <a:lvl1pPr>
              <a:spcBef>
                <a:spcPts val="0"/>
              </a:spcBef>
              <a:defRPr sz="30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278976" y="6556248"/>
            <a:ext cx="2133600" cy="301752"/>
          </a:xfrm>
        </p:spPr>
        <p:txBody>
          <a:bodyPr/>
          <a:lstStyle>
            <a:lvl1pPr>
              <a:defRPr sz="900"/>
            </a:lvl1pPr>
          </a:lstStyle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35856" y="6556248"/>
            <a:ext cx="5143120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410576" y="6556248"/>
            <a:ext cx="502920" cy="301752"/>
          </a:xfrm>
        </p:spPr>
        <p:txBody>
          <a:bodyPr/>
          <a:lstStyle>
            <a:lvl1pPr>
              <a:defRPr sz="900"/>
            </a:lvl1pPr>
          </a:lstStyle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456" y="150896"/>
            <a:ext cx="914400" cy="6400800"/>
          </a:xfrm>
        </p:spPr>
        <p:txBody>
          <a:bodyPr vert="vert270" anchor="b"/>
          <a:lstStyle>
            <a:lvl1pPr marL="0" algn="l">
              <a:buNone/>
              <a:defRPr sz="3000" b="0" cap="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138237" y="373966"/>
            <a:ext cx="7333488" cy="5486400"/>
          </a:xfrm>
          <a:solidFill>
            <a:schemeClr val="bg2">
              <a:shade val="5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3000" y="5867400"/>
            <a:ext cx="7333488" cy="685800"/>
          </a:xfrm>
          <a:solidFill>
            <a:schemeClr val="accent1">
              <a:alpha val="15000"/>
            </a:schemeClr>
          </a:solidFill>
          <a:ln>
            <a:solidFill>
              <a:schemeClr val="accent1"/>
            </a:solidFill>
            <a:miter lim="800000"/>
          </a:ln>
        </p:spPr>
        <p:txBody>
          <a:bodyPr/>
          <a:lstStyle>
            <a:lvl1pPr marL="0" indent="0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108192" y="6556248"/>
            <a:ext cx="2103120" cy="301752"/>
          </a:xfrm>
        </p:spPr>
        <p:txBody>
          <a:bodyPr/>
          <a:lstStyle>
            <a:lvl1pPr>
              <a:defRPr sz="900"/>
            </a:lvl1pPr>
          </a:lstStyle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170432" y="6557169"/>
            <a:ext cx="4948072" cy="301752"/>
          </a:xfrm>
        </p:spPr>
        <p:txBody>
          <a:bodyPr/>
          <a:lstStyle>
            <a:lvl1pPr>
              <a:defRPr sz="9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17192" y="6556248"/>
            <a:ext cx="365760" cy="301752"/>
          </a:xfrm>
        </p:spPr>
        <p:txBody>
          <a:bodyPr/>
          <a:lstStyle>
            <a:lvl1pPr algn="ctr">
              <a:defRPr sz="900"/>
            </a:lvl1pPr>
          </a:lstStyle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ый треугольник 10"/>
          <p:cNvSpPr/>
          <p:nvPr/>
        </p:nvSpPr>
        <p:spPr>
          <a:xfrm>
            <a:off x="7034" y="14068"/>
            <a:ext cx="9129932" cy="6836899"/>
          </a:xfrm>
          <a:prstGeom prst="rtTriangle">
            <a:avLst/>
          </a:prstGeom>
          <a:gradFill flip="none" rotWithShape="1">
            <a:gsLst>
              <a:gs pos="0">
                <a:schemeClr val="tx2">
                  <a:alpha val="10000"/>
                </a:schemeClr>
              </a:gs>
              <a:gs pos="70000">
                <a:schemeClr val="tx2">
                  <a:alpha val="8000"/>
                </a:schemeClr>
              </a:gs>
              <a:gs pos="100000">
                <a:schemeClr val="tx2">
                  <a:alpha val="1000"/>
                </a:schemeClr>
              </a:gs>
            </a:gsLst>
            <a:lin ang="8000000" scaled="1"/>
            <a:tileRect/>
          </a:gra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0" y="7034"/>
            <a:ext cx="9136966" cy="6843933"/>
          </a:xfrm>
          <a:prstGeom prst="line">
            <a:avLst/>
          </a:prstGeom>
          <a:noFill/>
          <a:ln w="5000" cap="rnd" cmpd="sng" algn="ctr">
            <a:solidFill>
              <a:schemeClr val="bg2">
                <a:tint val="55000"/>
                <a:satMod val="200000"/>
                <a:alpha val="3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rot="10800000" flipV="1">
            <a:off x="6468794" y="4948410"/>
            <a:ext cx="2672861" cy="1900210"/>
          </a:xfrm>
          <a:prstGeom prst="line">
            <a:avLst/>
          </a:prstGeom>
          <a:noFill/>
          <a:ln w="6000" cap="rnd" cmpd="sng" algn="ctr">
            <a:solidFill>
              <a:schemeClr val="bg2">
                <a:tint val="50000"/>
                <a:satMod val="200000"/>
                <a:alpha val="45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67494"/>
            <a:ext cx="8229600" cy="1399032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882808"/>
            <a:ext cx="8229600" cy="4572000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791456" y="6480969"/>
            <a:ext cx="2133600" cy="301752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 b="0">
                <a:solidFill>
                  <a:schemeClr val="tx1"/>
                </a:solidFill>
              </a:defRPr>
            </a:lvl1pPr>
          </a:lstStyle>
          <a:p>
            <a:fld id="{C7089BB8-9C14-40F7-8BFF-45F930DAD5F0}" type="datetimeFigureOut">
              <a:rPr lang="ru-RU" smtClean="0"/>
              <a:pPr/>
              <a:t>25.02.2014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457200" y="6481890"/>
            <a:ext cx="4260056" cy="300831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589520" y="6480969"/>
            <a:ext cx="502920" cy="301752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/>
                </a:solidFill>
              </a:defRPr>
            </a:lvl1pPr>
          </a:lstStyle>
          <a:p>
            <a:fld id="{AFF51B87-C064-4664-9928-E54CF550CF1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wedge/>
  </p:transition>
  <p:txStyles>
    <p:titleStyle>
      <a:lvl1pPr marL="484632" algn="l" rtl="0" eaLnBrk="1" latinLnBrk="0" hangingPunct="1">
        <a:spcBef>
          <a:spcPct val="0"/>
        </a:spcBef>
        <a:buNone/>
        <a:defRPr kumimoji="0" sz="4200" kern="1200">
          <a:ln w="6350">
            <a:solidFill>
              <a:schemeClr val="accent1">
                <a:shade val="43000"/>
              </a:schemeClr>
            </a:solidFill>
          </a:ln>
          <a:solidFill>
            <a:schemeClr val="accent1">
              <a:tint val="83000"/>
              <a:satMod val="150000"/>
            </a:schemeClr>
          </a:solidFill>
          <a:effectLst>
            <a:outerShdw blurRad="26000" dist="26000" dir="145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448056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indent="-285750" algn="l" rtl="0" eaLnBrk="1" latinLnBrk="0" hangingPunct="1">
        <a:spcBef>
          <a:spcPct val="20000"/>
        </a:spcBef>
        <a:buClr>
          <a:schemeClr val="accent1"/>
        </a:buClr>
        <a:buSzPct val="95000"/>
        <a:buFont typeface="Verdana"/>
        <a:buChar char="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106424" indent="-228600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10312" algn="l" rtl="0" eaLnBrk="1" latinLnBrk="0" hangingPunct="1">
        <a:spcBef>
          <a:spcPct val="20000"/>
        </a:spcBef>
        <a:buClr>
          <a:schemeClr val="accent1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6002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084832" indent="-210312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14600" indent="-182880" algn="l" rtl="0" eaLnBrk="1" latinLnBrk="0" hangingPunct="1">
        <a:spcBef>
          <a:spcPct val="20000"/>
        </a:spcBef>
        <a:buClr>
          <a:schemeClr val="accent1">
            <a:tint val="75000"/>
          </a:schemeClr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___Microsoft_Office_PowerPoint1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0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gi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68960"/>
          </a:xfrm>
        </p:spPr>
        <p:txBody>
          <a:bodyPr>
            <a:normAutofit fontScale="90000"/>
          </a:bodyPr>
          <a:lstStyle/>
          <a:p>
            <a:pPr lvl="0" algn="ctr" eaLnBrk="0" hangingPunct="0"/>
            <a:r>
              <a:rPr lang="ru-RU" sz="4400" b="1" dirty="0" smtClean="0">
                <a:solidFill>
                  <a:srgbClr val="CC0000"/>
                </a:solidFill>
              </a:rPr>
              <a:t/>
            </a:r>
            <a:br>
              <a:rPr lang="ru-RU" sz="4400" b="1" dirty="0" smtClean="0">
                <a:solidFill>
                  <a:srgbClr val="CC0000"/>
                </a:solidFill>
              </a:rPr>
            </a:br>
            <a:r>
              <a:rPr lang="ru-RU" sz="4400" b="1" dirty="0" smtClean="0">
                <a:solidFill>
                  <a:srgbClr val="CC0000"/>
                </a:solidFill>
              </a:rPr>
              <a:t/>
            </a:r>
            <a:br>
              <a:rPr lang="ru-RU" sz="4400" b="1" dirty="0" smtClean="0">
                <a:solidFill>
                  <a:srgbClr val="CC0000"/>
                </a:solidFill>
              </a:rPr>
            </a:br>
            <a:r>
              <a:rPr lang="ru-RU" sz="4400" b="1" dirty="0" smtClean="0">
                <a:solidFill>
                  <a:srgbClr val="CC0000"/>
                </a:solidFill>
              </a:rPr>
              <a:t/>
            </a:r>
            <a:br>
              <a:rPr lang="ru-RU" sz="4400" b="1" dirty="0" smtClean="0">
                <a:solidFill>
                  <a:srgbClr val="CC0000"/>
                </a:solidFill>
              </a:rPr>
            </a:br>
            <a:r>
              <a:rPr lang="ru-RU" sz="4400" b="1" dirty="0" smtClean="0">
                <a:solidFill>
                  <a:srgbClr val="CC0000"/>
                </a:solidFill>
              </a:rPr>
              <a:t>Инновационный </a:t>
            </a:r>
            <a:r>
              <a:rPr lang="ru-RU" sz="4400" b="1" dirty="0" smtClean="0">
                <a:solidFill>
                  <a:srgbClr val="CC0000"/>
                </a:solidFill>
              </a:rPr>
              <a:t>опыт на тему:</a:t>
            </a:r>
            <a:br>
              <a:rPr lang="ru-RU" sz="4400" b="1" dirty="0" smtClean="0">
                <a:solidFill>
                  <a:srgbClr val="CC0000"/>
                </a:solidFill>
              </a:rPr>
            </a:br>
            <a:r>
              <a:rPr lang="ru-RU" sz="6000" b="1" dirty="0" smtClean="0">
                <a:latin typeface="Calibri"/>
                <a:cs typeface="Arial" pitchFamily="34" charset="0"/>
              </a:rPr>
              <a:t>«Сказка – как средство экономического воспитания дошкольников».</a:t>
            </a:r>
            <a:r>
              <a:rPr lang="ru-RU" sz="4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ru-RU" sz="4400" dirty="0" smtClean="0">
                <a:latin typeface="Arial" pitchFamily="34" charset="0"/>
                <a:cs typeface="Arial" pitchFamily="34" charset="0"/>
              </a:rPr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347864" y="4653136"/>
            <a:ext cx="5796136" cy="4165923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/>
              <a:t>Воспитателя  МБДОУ </a:t>
            </a:r>
          </a:p>
          <a:p>
            <a:pPr algn="ctr">
              <a:buNone/>
            </a:pPr>
            <a:r>
              <a:rPr lang="ru-RU" sz="2000" b="1" dirty="0" err="1" smtClean="0"/>
              <a:t>д</a:t>
            </a:r>
            <a:r>
              <a:rPr lang="ru-RU" sz="2000" b="1" dirty="0" smtClean="0"/>
              <a:t> /с «Улыбка»</a:t>
            </a:r>
          </a:p>
          <a:p>
            <a:pPr algn="ctr">
              <a:buNone/>
            </a:pPr>
            <a:r>
              <a:rPr lang="ru-RU" sz="2000" b="1" dirty="0" smtClean="0"/>
              <a:t>комбинированного вида </a:t>
            </a:r>
          </a:p>
          <a:p>
            <a:pPr algn="ctr">
              <a:buNone/>
            </a:pPr>
            <a:r>
              <a:rPr lang="ru-RU" sz="2000" b="1" dirty="0" smtClean="0"/>
              <a:t>Зиминой Татьяны Валерьевны</a:t>
            </a:r>
            <a:r>
              <a:rPr lang="ru-RU" b="1" dirty="0" smtClean="0"/>
              <a:t>.</a:t>
            </a:r>
            <a:endParaRPr lang="ru-RU" b="1" dirty="0" smtClean="0"/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2843808" y="4653136"/>
            <a:ext cx="1651992" cy="1595264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8913" name="Picture 1" descr="9fil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73017"/>
            <a:ext cx="2449579" cy="3284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2000"/>
                                        <p:tgtEl>
                                          <p:spTgt spid="38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AM_46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98120" y="2682215"/>
            <a:ext cx="2945879" cy="4065313"/>
          </a:xfrm>
          <a:prstGeom prst="rect">
            <a:avLst/>
          </a:prstGeom>
        </p:spPr>
      </p:pic>
      <p:pic>
        <p:nvPicPr>
          <p:cNvPr id="6" name="Содержимое 5" descr="Изображение-0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317466" cy="4265314"/>
          </a:xfrm>
          <a:prstGeom prst="rect">
            <a:avLst/>
          </a:prstGeom>
        </p:spPr>
      </p:pic>
      <p:pic>
        <p:nvPicPr>
          <p:cNvPr id="2050" name="Picture 2" descr="L:\фото пед идеи\Шатова - копия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580112" y="0"/>
            <a:ext cx="2735923" cy="4103885"/>
          </a:xfrm>
          <a:prstGeom prst="rect">
            <a:avLst/>
          </a:prstGeom>
          <a:noFill/>
        </p:spPr>
      </p:pic>
      <p:pic>
        <p:nvPicPr>
          <p:cNvPr id="2051" name="Picture 3" descr="L:\фото пед идеи\Экономика Кнышова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55576" y="3186087"/>
            <a:ext cx="2857520" cy="3671913"/>
          </a:xfrm>
          <a:prstGeom prst="rect">
            <a:avLst/>
          </a:prstGeom>
          <a:noFill/>
        </p:spPr>
      </p:pic>
      <p:pic>
        <p:nvPicPr>
          <p:cNvPr id="7" name="Рисунок 6" descr="SDC1589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03848" y="1412776"/>
            <a:ext cx="2808312" cy="401852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/>
        </p:nvGraphicFramePr>
        <p:xfrm>
          <a:off x="0" y="0"/>
          <a:ext cx="9144000" cy="6669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2867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Monotype Corsiva" pitchFamily="66" charset="0"/>
              </a:rPr>
              <a:t>Принципы:</a:t>
            </a:r>
            <a:endParaRPr lang="ru-RU" sz="6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Вертикальный свиток 5"/>
          <p:cNvSpPr/>
          <p:nvPr/>
        </p:nvSpPr>
        <p:spPr>
          <a:xfrm>
            <a:off x="0" y="785794"/>
            <a:ext cx="9144000" cy="6072206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85786" y="1404023"/>
            <a:ext cx="757242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1.Возрастное соответствие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предлагаемые сказки учитывают возможности детей данного возраста.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2.Доступность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предлагаемого материала.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3.Системность и постепенность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его усвоения.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4.Наглядность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использование наглядно – дидактического материала, информационно – коммуникативных технологий.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5.Коллективное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взаимодействие.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6.Здоровьесберегающий принцип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– сочетание статичного и динамичного положения детей, смена видов деятельности.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07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66526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Monotype Corsiva" pitchFamily="66" charset="0"/>
              </a:rPr>
              <a:t>Образовательные области:</a:t>
            </a:r>
            <a:endParaRPr lang="ru-RU" sz="5400" b="1" dirty="0"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Горизонтальный свиток 5"/>
          <p:cNvSpPr/>
          <p:nvPr/>
        </p:nvSpPr>
        <p:spPr>
          <a:xfrm rot="5400000">
            <a:off x="4143653" y="1857653"/>
            <a:ext cx="5500702" cy="449999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5214942" y="2268584"/>
            <a:ext cx="3389506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Социально – коммуникативное развитие,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Речевое развитие,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Художественно – эстетическое развитие,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П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cs typeface="Arial" pitchFamily="34" charset="0"/>
              </a:rPr>
              <a:t>ознавательное развитие,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- Физическое развитие.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29" name="Picture 1" descr="L:\фото пед идеи\FGOS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36"/>
            <a:ext cx="4429124" cy="54292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5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2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81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19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Виды деятельности: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691062" y="2575496"/>
            <a:ext cx="4338731" cy="3254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Вертикальный свиток 5"/>
          <p:cNvSpPr/>
          <p:nvPr/>
        </p:nvSpPr>
        <p:spPr>
          <a:xfrm>
            <a:off x="0" y="1124744"/>
            <a:ext cx="4786282" cy="5733256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131" name="Rectangle 3"/>
          <p:cNvSpPr>
            <a:spLocks noChangeArrowheads="1"/>
          </p:cNvSpPr>
          <p:nvPr/>
        </p:nvSpPr>
        <p:spPr bwMode="auto">
          <a:xfrm>
            <a:off x="785786" y="1761561"/>
            <a:ext cx="3143272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-игровая,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-продуктивная,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-коммуникативная,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-чтение художественной литературы,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познавательно – исследовательская,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трудовая,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двигательная.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3" dur="1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481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1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0"/>
            <a:ext cx="2880320" cy="1700808"/>
          </a:xfrm>
        </p:spPr>
        <p:txBody>
          <a:bodyPr>
            <a:norm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Формы</a:t>
            </a:r>
            <a:r>
              <a:rPr lang="ru-RU" sz="4800" dirty="0" smtClean="0"/>
              <a:t>:</a:t>
            </a:r>
            <a:endParaRPr lang="ru-RU" sz="4800" dirty="0"/>
          </a:p>
        </p:txBody>
      </p:sp>
      <p:sp>
        <p:nvSpPr>
          <p:cNvPr id="9" name="Выноска с четырьмя стрелками 8"/>
          <p:cNvSpPr/>
          <p:nvPr/>
        </p:nvSpPr>
        <p:spPr>
          <a:xfrm rot="2674906">
            <a:off x="3508166" y="3215439"/>
            <a:ext cx="1528222" cy="1458959"/>
          </a:xfrm>
          <a:prstGeom prst="quad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273589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4458" y="0"/>
            <a:ext cx="3039541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 descr="F:\фото пед идеи\Моментальный снимок 20 (07.02.2014 13-38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0277" y="4221088"/>
            <a:ext cx="3083723" cy="2636913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034476"/>
            <a:ext cx="2411760" cy="2823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Овал 13"/>
          <p:cNvSpPr/>
          <p:nvPr/>
        </p:nvSpPr>
        <p:spPr>
          <a:xfrm rot="19486257">
            <a:off x="2063507" y="2145892"/>
            <a:ext cx="2462191" cy="1321929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/>
                </a:solidFill>
              </a:rPr>
              <a:t>Режимные моменты.</a:t>
            </a:r>
            <a:endParaRPr lang="ru-RU" sz="1600" dirty="0">
              <a:solidFill>
                <a:schemeClr val="accent6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 rot="2664246">
            <a:off x="4156081" y="2320113"/>
            <a:ext cx="2494286" cy="1269931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Игровая деятельность.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 rot="2934992">
            <a:off x="2218776" y="4341842"/>
            <a:ext cx="2234955" cy="126876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/>
                </a:solidFill>
              </a:rPr>
              <a:t>Экскурсии и</a:t>
            </a:r>
            <a:r>
              <a:rPr lang="ru-RU" dirty="0" smtClean="0">
                <a:solidFill>
                  <a:schemeClr val="accent6"/>
                </a:solidFill>
              </a:rPr>
              <a:t> прогулки.</a:t>
            </a:r>
            <a:endParaRPr lang="ru-RU" dirty="0">
              <a:solidFill>
                <a:schemeClr val="accent6"/>
              </a:solidFill>
            </a:endParaRPr>
          </a:p>
        </p:txBody>
      </p:sp>
      <p:sp>
        <p:nvSpPr>
          <p:cNvPr id="17" name="Овал 16"/>
          <p:cNvSpPr/>
          <p:nvPr/>
        </p:nvSpPr>
        <p:spPr>
          <a:xfrm rot="19367116">
            <a:off x="4077380" y="4415819"/>
            <a:ext cx="2261775" cy="126894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/>
                </a:solidFill>
              </a:rPr>
              <a:t>Н.О.Д.</a:t>
            </a:r>
            <a:endParaRPr lang="ru-RU" dirty="0">
              <a:solidFill>
                <a:schemeClr val="accent6"/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 animBg="1"/>
      <p:bldP spid="15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656184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 smtClean="0">
                <a:effectLst/>
                <a:latin typeface="Monotype Corsiva" pitchFamily="66" charset="0"/>
              </a:rPr>
              <a:t>Методы и приемы:</a:t>
            </a:r>
            <a:endParaRPr lang="ru-RU" sz="6000" b="1" dirty="0">
              <a:effectLst/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Горизонтальный свиток 6"/>
          <p:cNvSpPr/>
          <p:nvPr/>
        </p:nvSpPr>
        <p:spPr>
          <a:xfrm>
            <a:off x="4788024" y="836712"/>
            <a:ext cx="4067944" cy="3672408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Горизонтальный свиток 7"/>
          <p:cNvSpPr/>
          <p:nvPr/>
        </p:nvSpPr>
        <p:spPr>
          <a:xfrm>
            <a:off x="2051720" y="4365104"/>
            <a:ext cx="5040560" cy="2492896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Горизонтальный свиток 8"/>
          <p:cNvSpPr/>
          <p:nvPr/>
        </p:nvSpPr>
        <p:spPr>
          <a:xfrm>
            <a:off x="179512" y="1052736"/>
            <a:ext cx="4248472" cy="3528392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539552" y="1146968"/>
            <a:ext cx="3389506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СЛОВЕСНЫЙ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: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Объяснение,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Рассказ,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 - Беседа,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Чтение сказок с дальнейшим их обсуждением,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  <a:latin typeface="+mj-lt"/>
              </a:rPr>
              <a:t>- Ситуативный разговор.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5508104" y="1340768"/>
            <a:ext cx="3171717" cy="16927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>
                    <a:lumMod val="95000"/>
                    <a:lumOff val="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НАГЛЯДНЫЙ: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Наблюдения,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Показ картины, иллюстрации,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Использование ИКТ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2339752" y="4684493"/>
            <a:ext cx="488338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ПРАКТИЧЕСКИЙ:</a:t>
            </a:r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- 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Игры (сюжетно – ролевые, дидактические, настольные),</a:t>
            </a:r>
          </a:p>
          <a:p>
            <a:pPr algn="ctr"/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- Театрализация.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bg1">
                  <a:lumMod val="95000"/>
                  <a:lumOff val="5000"/>
                </a:schemeClr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572132" y="2643889"/>
            <a:ext cx="30718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cs typeface="Arial" pitchFamily="34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3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3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3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217" grpId="0"/>
      <p:bldP spid="9218" grpId="0"/>
      <p:bldP spid="92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95935" cy="32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47410" y="3717033"/>
            <a:ext cx="4196590" cy="31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722437"/>
            <a:ext cx="2746648" cy="386680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" name="Содержимое 10" descr="SDC1582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980728"/>
            <a:ext cx="2880320" cy="3766573"/>
          </a:xfrm>
          <a:prstGeom prst="rect">
            <a:avLst/>
          </a:prstGeom>
        </p:spPr>
      </p:pic>
      <p:sp>
        <p:nvSpPr>
          <p:cNvPr id="13" name="Блок-схема: процесс 12"/>
          <p:cNvSpPr/>
          <p:nvPr/>
        </p:nvSpPr>
        <p:spPr>
          <a:xfrm>
            <a:off x="3203848" y="4221088"/>
            <a:ext cx="2880320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Выставка книг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4932040" y="6389368"/>
            <a:ext cx="4211960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Книжный уголок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0" y="2852936"/>
            <a:ext cx="3779912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Книжный уголок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454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3575813"/>
            <a:ext cx="4429122" cy="3321841"/>
          </a:xfrm>
        </p:spPr>
      </p:pic>
      <p:pic>
        <p:nvPicPr>
          <p:cNvPr id="8" name="Рисунок 7" descr="SAM_447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" y="3500438"/>
            <a:ext cx="4476749" cy="3357562"/>
          </a:xfrm>
          <a:prstGeom prst="rect">
            <a:avLst/>
          </a:prstGeom>
        </p:spPr>
      </p:pic>
      <p:pic>
        <p:nvPicPr>
          <p:cNvPr id="7" name="Рисунок 6" descr="SAM_45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4357686" cy="3268265"/>
          </a:xfrm>
          <a:prstGeom prst="rect">
            <a:avLst/>
          </a:prstGeom>
        </p:spPr>
      </p:pic>
      <p:pic>
        <p:nvPicPr>
          <p:cNvPr id="9" name="Рисунок 8" descr="SAM_547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4876" y="0"/>
            <a:ext cx="4429124" cy="3321844"/>
          </a:xfrm>
          <a:prstGeom prst="rect">
            <a:avLst/>
          </a:prstGeom>
        </p:spPr>
      </p:pic>
      <p:sp>
        <p:nvSpPr>
          <p:cNvPr id="10" name="Блок-схема: процесс 9"/>
          <p:cNvSpPr/>
          <p:nvPr/>
        </p:nvSpPr>
        <p:spPr>
          <a:xfrm>
            <a:off x="0" y="2780928"/>
            <a:ext cx="4355976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«Супермаркет»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716016" y="2852936"/>
            <a:ext cx="4427984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«Почта»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4716016" y="6389368"/>
            <a:ext cx="4427984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«Салон красоты»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Блок-схема: процесс 14"/>
          <p:cNvSpPr/>
          <p:nvPr/>
        </p:nvSpPr>
        <p:spPr>
          <a:xfrm>
            <a:off x="0" y="6389368"/>
            <a:ext cx="4572000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Уголок «Аптека»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6" name="Содержимое 1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4000480"/>
            <a:ext cx="9144000" cy="2524864"/>
          </a:xfrm>
        </p:spPr>
        <p:txBody>
          <a:bodyPr>
            <a:normAutofit fontScale="92500"/>
          </a:bodyPr>
          <a:lstStyle/>
          <a:p>
            <a:pPr lvl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«Следует стремиться увидеть в сказке то,</a:t>
            </a:r>
          </a:p>
          <a:p>
            <a:pPr lvl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чего еще никто не видел</a:t>
            </a:r>
          </a:p>
          <a:p>
            <a:pPr lvl="0" algn="ctr">
              <a:buNone/>
            </a:pPr>
            <a:r>
              <a:rPr lang="ru-RU" sz="4400" b="1" dirty="0" smtClean="0">
                <a:solidFill>
                  <a:schemeClr val="accent1">
                    <a:lumMod val="50000"/>
                  </a:schemeClr>
                </a:solidFill>
                <a:latin typeface="Monotype Corsiva" pitchFamily="66" charset="0"/>
              </a:rPr>
              <a:t>и над чем еще никто не думал».</a:t>
            </a:r>
          </a:p>
          <a:p>
            <a:endParaRPr lang="ru-RU" dirty="0"/>
          </a:p>
        </p:txBody>
      </p:sp>
      <p:pic>
        <p:nvPicPr>
          <p:cNvPr id="7" name="Содержимое 6" descr="книга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285984" y="285728"/>
            <a:ext cx="4479583" cy="2928958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ыноска-облако 4"/>
          <p:cNvSpPr/>
          <p:nvPr/>
        </p:nvSpPr>
        <p:spPr>
          <a:xfrm>
            <a:off x="179512" y="188640"/>
            <a:ext cx="8712968" cy="5904656"/>
          </a:xfrm>
          <a:prstGeom prst="cloudCallout">
            <a:avLst>
              <a:gd name="adj1" fmla="val -41656"/>
              <a:gd name="adj2" fmla="val 52397"/>
            </a:avLst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Monotype Corsiva" pitchFamily="66" charset="0"/>
              </a:rPr>
              <a:t>ФГОС</a:t>
            </a:r>
          </a:p>
          <a:p>
            <a:pPr algn="ctr"/>
            <a:r>
              <a:rPr lang="ru-RU" sz="4000" b="1" dirty="0" smtClean="0">
                <a:ln w="50800"/>
                <a:solidFill>
                  <a:schemeClr val="bg1">
                    <a:shade val="50000"/>
                  </a:schemeClr>
                </a:solidFill>
                <a:latin typeface="Monotype Corsiva" pitchFamily="66" charset="0"/>
              </a:rPr>
              <a:t>«Система взаимоотношения ребенка с окружающим социальным миром, предоставленным в первую очередь взрослым и другими детьми».</a:t>
            </a:r>
            <a:endParaRPr lang="ru-RU" sz="4000" b="1" dirty="0">
              <a:ln w="50800"/>
              <a:solidFill>
                <a:schemeClr val="bg1">
                  <a:shade val="50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AM_45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2987825" cy="4000487"/>
          </a:xfrm>
        </p:spPr>
      </p:pic>
      <p:pic>
        <p:nvPicPr>
          <p:cNvPr id="6" name="Содержимое 5" descr="SAM_4530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215074" y="332656"/>
            <a:ext cx="2928926" cy="4032448"/>
          </a:xfrm>
        </p:spPr>
      </p:pic>
      <p:pic>
        <p:nvPicPr>
          <p:cNvPr id="7" name="Рисунок 6" descr="SAM_45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3573017"/>
            <a:ext cx="4379979" cy="3284984"/>
          </a:xfrm>
          <a:prstGeom prst="rect">
            <a:avLst/>
          </a:prstGeom>
        </p:spPr>
      </p:pic>
      <p:pic>
        <p:nvPicPr>
          <p:cNvPr id="8" name="Рисунок 7" descr="SAM_45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16017" y="3537012"/>
            <a:ext cx="4427984" cy="3320988"/>
          </a:xfrm>
          <a:prstGeom prst="rect">
            <a:avLst/>
          </a:prstGeom>
        </p:spPr>
      </p:pic>
      <p:sp>
        <p:nvSpPr>
          <p:cNvPr id="10" name="Блок-схема: процесс 9"/>
          <p:cNvSpPr/>
          <p:nvPr/>
        </p:nvSpPr>
        <p:spPr>
          <a:xfrm>
            <a:off x="0" y="0"/>
            <a:ext cx="2987824" cy="83671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Экскурсия в супермаркет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6156176" y="0"/>
            <a:ext cx="2987824" cy="692696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«Путешествие наших писем»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0" y="6389368"/>
            <a:ext cx="4355976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«Кукла заболела»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3" name="Блок-схема: процесс 12"/>
          <p:cNvSpPr/>
          <p:nvPr/>
        </p:nvSpPr>
        <p:spPr>
          <a:xfrm>
            <a:off x="4716016" y="6389368"/>
            <a:ext cx="4427984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«Моя новая прическа»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4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4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4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4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4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AM_451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-1"/>
            <a:ext cx="4500563" cy="3375422"/>
          </a:xfrm>
        </p:spPr>
      </p:pic>
      <p:pic>
        <p:nvPicPr>
          <p:cNvPr id="6" name="Содержимое 5" descr="SAM_451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3482579"/>
            <a:ext cx="4500562" cy="3375422"/>
          </a:xfrm>
        </p:spPr>
      </p:pic>
      <p:pic>
        <p:nvPicPr>
          <p:cNvPr id="7" name="Рисунок 6" descr="SAM_452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6314" y="3284984"/>
            <a:ext cx="4357686" cy="3429000"/>
          </a:xfrm>
          <a:prstGeom prst="rect">
            <a:avLst/>
          </a:prstGeom>
        </p:spPr>
      </p:pic>
      <p:pic>
        <p:nvPicPr>
          <p:cNvPr id="8" name="Рисунок 7" descr="SAM_451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62499" y="-1"/>
            <a:ext cx="4381501" cy="3286125"/>
          </a:xfrm>
          <a:prstGeom prst="rect">
            <a:avLst/>
          </a:prstGeom>
        </p:spPr>
      </p:pic>
      <p:sp>
        <p:nvSpPr>
          <p:cNvPr id="9" name="Блок-схема: процесс 8"/>
          <p:cNvSpPr/>
          <p:nvPr/>
        </p:nvSpPr>
        <p:spPr>
          <a:xfrm>
            <a:off x="0" y="6389368"/>
            <a:ext cx="4427984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«Кто, что производит»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788024" y="6389368"/>
            <a:ext cx="4355976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«Моя реклама»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Блок-схема: процесс 10"/>
          <p:cNvSpPr/>
          <p:nvPr/>
        </p:nvSpPr>
        <p:spPr>
          <a:xfrm>
            <a:off x="4788024" y="2780928"/>
            <a:ext cx="4355976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«Купи другу подарок»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0" y="2924944"/>
            <a:ext cx="4499992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«Хочу и надо»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" name="Содержимое 10" descr="DSC_005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5076056" cy="3510955"/>
          </a:xfrm>
        </p:spPr>
      </p:pic>
      <p:pic>
        <p:nvPicPr>
          <p:cNvPr id="13" name="Рисунок 12" descr="DSC_00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912" y="3501008"/>
            <a:ext cx="5410088" cy="3356992"/>
          </a:xfrm>
          <a:prstGeom prst="rect">
            <a:avLst/>
          </a:prstGeom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60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Сказки о купле – продаже:</a:t>
            </a:r>
            <a:endParaRPr lang="ru-RU" sz="6000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904" y="1722438"/>
            <a:ext cx="391519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1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0478" y="1722438"/>
            <a:ext cx="3794926" cy="4492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14290"/>
            <a:ext cx="8229600" cy="1399032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Сказки раскрывающие потребности:</a:t>
            </a:r>
            <a:endParaRPr lang="ru-RU" sz="60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8507" y="1722438"/>
            <a:ext cx="3755985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7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14942" y="1785926"/>
            <a:ext cx="285752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  <a:effectLst/>
                <a:latin typeface="Monotype Corsiva" pitchFamily="66" charset="0"/>
              </a:rPr>
              <a:t>Сказки отражающие труд людей:</a:t>
            </a:r>
            <a:endParaRPr lang="ru-RU" sz="5400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14488"/>
            <a:ext cx="2714645" cy="334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3702" y="1714488"/>
            <a:ext cx="2500298" cy="2900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500438"/>
            <a:ext cx="2428892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0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3476628"/>
            <a:ext cx="2536029" cy="3381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dirty="0" smtClean="0">
                <a:solidFill>
                  <a:srgbClr val="FF0000"/>
                </a:solidFill>
                <a:latin typeface="Monotype Corsiva" pitchFamily="66" charset="0"/>
              </a:rPr>
              <a:t>Сказки знакомящие с понятиями «деньги», «доходы», «расходы»:</a:t>
            </a:r>
            <a:endParaRPr lang="ru-RU" sz="4800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522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8"/>
            <a:ext cx="3371842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66023" y="2332038"/>
            <a:ext cx="3377977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86116" y="2071678"/>
            <a:ext cx="2571768" cy="3523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000" dirty="0" smtClean="0">
                <a:solidFill>
                  <a:srgbClr val="FF0000"/>
                </a:solidFill>
                <a:latin typeface="Monotype Corsiva" pitchFamily="66" charset="0"/>
              </a:rPr>
              <a:t>Сказки раскрывающие товар</a:t>
            </a:r>
            <a:r>
              <a:rPr lang="ru-RU" sz="6000" dirty="0" smtClean="0">
                <a:solidFill>
                  <a:srgbClr val="FF0000"/>
                </a:solidFill>
              </a:rPr>
              <a:t>:</a:t>
            </a:r>
            <a:endParaRPr lang="ru-RU" sz="6000" dirty="0">
              <a:solidFill>
                <a:srgbClr val="FF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61813"/>
            <a:ext cx="3643306" cy="469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1965372"/>
            <a:ext cx="3500430" cy="5225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277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Образовательная область </a:t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dirty="0" smtClean="0">
                <a:latin typeface="Monotype Corsiva" pitchFamily="66" charset="0"/>
              </a:rPr>
              <a:t>Познавательное развитие.</a:t>
            </a:r>
            <a:endParaRPr lang="ru-RU" sz="4800" dirty="0">
              <a:latin typeface="Monotype Corsiva" pitchFamily="66" charset="0"/>
            </a:endParaRPr>
          </a:p>
        </p:txBody>
      </p:sp>
      <p:pic>
        <p:nvPicPr>
          <p:cNvPr id="6" name="Содержимое 5" descr="SAM_454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163955" y="3212976"/>
            <a:ext cx="4860032" cy="3645024"/>
          </a:xfrm>
        </p:spPr>
      </p:pic>
      <p:pic>
        <p:nvPicPr>
          <p:cNvPr id="8" name="Рисунок 7" descr="SAM_456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484784"/>
            <a:ext cx="4572000" cy="3429000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>
                <a:latin typeface="Monotype Corsiva" pitchFamily="66" charset="0"/>
              </a:rPr>
              <a:t>Новизна темы:</a:t>
            </a:r>
            <a:endParaRPr lang="ru-RU" sz="80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067944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31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2226" name="Rectangle 2"/>
          <p:cNvSpPr>
            <a:spLocks noChangeArrowheads="1"/>
          </p:cNvSpPr>
          <p:nvPr/>
        </p:nvSpPr>
        <p:spPr bwMode="auto">
          <a:xfrm>
            <a:off x="0" y="-63787"/>
            <a:ext cx="2295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3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Calibri" pitchFamily="34" charset="0"/>
              </a:rPr>
              <a:t>.</a:t>
            </a:r>
            <a:endParaRPr kumimoji="0" lang="ru-RU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43125" algn="l"/>
              </a:tabLst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1844824"/>
            <a:ext cx="8352928" cy="4032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2771800" y="299695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683568" y="2132856"/>
            <a:ext cx="7848872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«По </a:t>
            </a:r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средствам обыкновенной сказки, переложив ее на современный лад, формируется новое экономическое  образование у детей дошкольного </a:t>
            </a:r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возраста».</a:t>
            </a:r>
            <a:endParaRPr lang="ru-RU" sz="4400" dirty="0" smtClean="0">
              <a:solidFill>
                <a:schemeClr val="bg1"/>
              </a:solidFill>
              <a:latin typeface="Monotype Corsiva" pitchFamily="66" charset="0"/>
            </a:endParaRPr>
          </a:p>
          <a:p>
            <a:pPr algn="ctr"/>
            <a:r>
              <a:rPr lang="ru-RU" sz="4400" dirty="0" smtClean="0">
                <a:solidFill>
                  <a:schemeClr val="bg1"/>
                </a:solidFill>
                <a:latin typeface="Monotype Corsiva" pitchFamily="66" charset="0"/>
              </a:rPr>
              <a:t> </a:t>
            </a:r>
          </a:p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2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AM_454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008554" cy="3006416"/>
          </a:xfrm>
        </p:spPr>
      </p:pic>
      <p:pic>
        <p:nvPicPr>
          <p:cNvPr id="7" name="Содержимое 6" descr="SAM_4505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55776" y="2204864"/>
            <a:ext cx="3963842" cy="2972881"/>
          </a:xfrm>
        </p:spPr>
      </p:pic>
      <p:pic>
        <p:nvPicPr>
          <p:cNvPr id="8" name="Рисунок 7" descr="SAM_45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680715"/>
            <a:ext cx="4211960" cy="315897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>
            <a:noAutofit/>
          </a:bodyPr>
          <a:lstStyle/>
          <a:p>
            <a:pPr algn="ctr"/>
            <a:r>
              <a:rPr lang="ru-RU" sz="5400" dirty="0" smtClean="0">
                <a:latin typeface="Monotype Corsiva" pitchFamily="66" charset="0"/>
              </a:rPr>
              <a:t>Образовательная область</a:t>
            </a:r>
            <a:br>
              <a:rPr lang="ru-RU" sz="5400" dirty="0" smtClean="0">
                <a:latin typeface="Monotype Corsiva" pitchFamily="66" charset="0"/>
              </a:rPr>
            </a:br>
            <a:r>
              <a:rPr lang="ru-RU" sz="5400" dirty="0" smtClean="0">
                <a:latin typeface="Monotype Corsiva" pitchFamily="66" charset="0"/>
              </a:rPr>
              <a:t>Речевое развитие.</a:t>
            </a:r>
            <a:endParaRPr lang="ru-RU" sz="5400" dirty="0">
              <a:latin typeface="Monotype Corsiva" pitchFamily="66" charset="0"/>
            </a:endParaRPr>
          </a:p>
        </p:txBody>
      </p:sp>
      <p:pic>
        <p:nvPicPr>
          <p:cNvPr id="5" name="Содержимое 4" descr="SAM_446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484784"/>
            <a:ext cx="4738499" cy="3553874"/>
          </a:xfrm>
        </p:spPr>
      </p:pic>
      <p:pic>
        <p:nvPicPr>
          <p:cNvPr id="8" name="Рисунок 7" descr="SAM_449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90997" y="3143248"/>
            <a:ext cx="4953003" cy="3714752"/>
          </a:xfrm>
          <a:prstGeom prst="rect">
            <a:avLst/>
          </a:prstGeom>
        </p:spPr>
      </p:pic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40768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Monotype Corsiva" pitchFamily="66" charset="0"/>
              </a:rPr>
              <a:t>Образовательная область</a:t>
            </a:r>
            <a:br>
              <a:rPr lang="ru-RU" sz="4000" dirty="0" smtClean="0">
                <a:latin typeface="Monotype Corsiva" pitchFamily="66" charset="0"/>
              </a:rPr>
            </a:br>
            <a:r>
              <a:rPr lang="ru-RU" sz="4000" dirty="0" smtClean="0">
                <a:latin typeface="Monotype Corsiva" pitchFamily="66" charset="0"/>
              </a:rPr>
              <a:t>Социально-коммуникативное развитие.</a:t>
            </a:r>
            <a:endParaRPr lang="ru-RU" sz="4000" dirty="0">
              <a:latin typeface="Monotype Corsiva" pitchFamily="66" charset="0"/>
            </a:endParaRPr>
          </a:p>
        </p:txBody>
      </p:sp>
      <p:pic>
        <p:nvPicPr>
          <p:cNvPr id="6" name="Содержимое 5" descr="DSC_0062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196752"/>
            <a:ext cx="4788024" cy="2922972"/>
          </a:xfrm>
        </p:spPr>
      </p:pic>
      <p:pic>
        <p:nvPicPr>
          <p:cNvPr id="8" name="Содержимое 7" descr="DSC_0057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3045235" y="3429000"/>
            <a:ext cx="6098765" cy="3429000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340768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>
                <a:latin typeface="Monotype Corsiva" pitchFamily="66" charset="0"/>
              </a:rPr>
              <a:t>Образовательная область</a:t>
            </a:r>
            <a:br>
              <a:rPr lang="ru-RU" sz="4800" dirty="0" smtClean="0">
                <a:latin typeface="Monotype Corsiva" pitchFamily="66" charset="0"/>
              </a:rPr>
            </a:br>
            <a:r>
              <a:rPr lang="ru-RU" sz="4800" dirty="0" smtClean="0">
                <a:latin typeface="Monotype Corsiva" pitchFamily="66" charset="0"/>
              </a:rPr>
              <a:t>Познавательное развитие.</a:t>
            </a:r>
            <a:endParaRPr lang="ru-RU" sz="4800" dirty="0">
              <a:latin typeface="Monotype Corsiva" pitchFamily="66" charset="0"/>
            </a:endParaRPr>
          </a:p>
        </p:txBody>
      </p:sp>
      <p:pic>
        <p:nvPicPr>
          <p:cNvPr id="5" name="Содержимое 4" descr="SAM_450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699792" y="1412776"/>
            <a:ext cx="3635896" cy="2726922"/>
          </a:xfrm>
        </p:spPr>
      </p:pic>
      <p:pic>
        <p:nvPicPr>
          <p:cNvPr id="6" name="Содержимое 5" descr="SAM_45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4204730"/>
            <a:ext cx="4286250" cy="2653270"/>
          </a:xfrm>
        </p:spPr>
      </p:pic>
      <p:pic>
        <p:nvPicPr>
          <p:cNvPr id="8" name="Рисунок 7" descr="SAM_46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91472" y="4185916"/>
            <a:ext cx="4752528" cy="2672084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atin typeface="Monotype Corsiva" pitchFamily="66" charset="0"/>
              </a:rPr>
              <a:t>Работа с родителями.</a:t>
            </a:r>
            <a:endParaRPr lang="ru-RU" sz="6000" dirty="0">
              <a:latin typeface="Monotype Corsiva" pitchFamily="66" charset="0"/>
            </a:endParaRPr>
          </a:p>
        </p:txBody>
      </p:sp>
      <p:pic>
        <p:nvPicPr>
          <p:cNvPr id="5" name="Содержимое 4" descr="SAM_444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29050"/>
            <a:ext cx="4038600" cy="3028950"/>
          </a:xfrm>
        </p:spPr>
      </p:pic>
      <p:pic>
        <p:nvPicPr>
          <p:cNvPr id="6" name="Содержимое 5" descr="SAM_4449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55776" y="908720"/>
            <a:ext cx="3738477" cy="2803858"/>
          </a:xfrm>
        </p:spPr>
      </p:pic>
      <p:pic>
        <p:nvPicPr>
          <p:cNvPr id="7" name="Рисунок 6" descr="SAM_460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52054" y="3789040"/>
            <a:ext cx="4091946" cy="3068959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4704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latin typeface="Monotype Corsiva" pitchFamily="66" charset="0"/>
              </a:rPr>
              <a:t>ЗНАКОМСТВО С ПРОФЕССИЯМИ:</a:t>
            </a:r>
            <a:endParaRPr lang="ru-RU" dirty="0">
              <a:latin typeface="Monotype Corsiva" pitchFamily="66" charset="0"/>
            </a:endParaRPr>
          </a:p>
        </p:txBody>
      </p:sp>
      <p:pic>
        <p:nvPicPr>
          <p:cNvPr id="6" name="Содержимое 5" descr="DSC_007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5220072" y="4016629"/>
            <a:ext cx="3923928" cy="2841371"/>
          </a:xfrm>
        </p:spPr>
      </p:pic>
      <p:pic>
        <p:nvPicPr>
          <p:cNvPr id="7" name="Рисунок 6" descr="DSC_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764704"/>
            <a:ext cx="3859323" cy="2935979"/>
          </a:xfrm>
          <a:prstGeom prst="rect">
            <a:avLst/>
          </a:prstGeom>
        </p:spPr>
      </p:pic>
      <p:pic>
        <p:nvPicPr>
          <p:cNvPr id="8" name="Рисунок 7" descr="Моментальный снимок 1 (07.02.2014 13-25)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07184"/>
            <a:ext cx="4139952" cy="2750815"/>
          </a:xfrm>
          <a:prstGeom prst="rect">
            <a:avLst/>
          </a:prstGeom>
        </p:spPr>
      </p:pic>
      <p:pic>
        <p:nvPicPr>
          <p:cNvPr id="9" name="Рисунок 8" descr="Моментальный снимок 3 (07.02.2014 13-27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764704"/>
            <a:ext cx="4283968" cy="2959524"/>
          </a:xfrm>
          <a:prstGeom prst="rect">
            <a:avLst/>
          </a:prstGeom>
        </p:spPr>
      </p:pic>
      <p:pic>
        <p:nvPicPr>
          <p:cNvPr id="12" name="Содержимое 11" descr="DSC_0072.jpg"/>
          <p:cNvPicPr>
            <a:picLocks noGrp="1" noChangeAspect="1"/>
          </p:cNvPicPr>
          <p:nvPr>
            <p:ph sz="half" idx="1"/>
          </p:nvPr>
        </p:nvPicPr>
        <p:blipFill>
          <a:blip r:embed="rId6" cstate="print"/>
          <a:stretch>
            <a:fillRect/>
          </a:stretch>
        </p:blipFill>
        <p:spPr>
          <a:xfrm>
            <a:off x="3491880" y="1556792"/>
            <a:ext cx="2520280" cy="3813581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SAM_459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0"/>
            <a:ext cx="2357422" cy="3425629"/>
          </a:xfrm>
        </p:spPr>
      </p:pic>
      <p:pic>
        <p:nvPicPr>
          <p:cNvPr id="6" name="Содержимое 5" descr="SAM_458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868144" y="-675456"/>
            <a:ext cx="2285984" cy="4113581"/>
          </a:xfrm>
        </p:spPr>
      </p:pic>
      <p:pic>
        <p:nvPicPr>
          <p:cNvPr id="8" name="Рисунок 7" descr="SAM_459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428999"/>
            <a:ext cx="5139651" cy="3429001"/>
          </a:xfrm>
          <a:prstGeom prst="rect">
            <a:avLst/>
          </a:prstGeom>
        </p:spPr>
      </p:pic>
      <p:sp>
        <p:nvSpPr>
          <p:cNvPr id="9" name="Блок-схема: процесс 8"/>
          <p:cNvSpPr/>
          <p:nvPr/>
        </p:nvSpPr>
        <p:spPr>
          <a:xfrm>
            <a:off x="0" y="2996952"/>
            <a:ext cx="4499992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ПЕДАГОГИЧЕСКИЕ БЕСЕДЫ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>
            <a:off x="4644008" y="2996952"/>
            <a:ext cx="4499992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КОНСУЛЬТАЦИИ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1907704" y="6389368"/>
            <a:ext cx="4932040" cy="46863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АНКЕТИРОВАНИЕ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7d4929f8e441fccf82427926f5eb59ba.jpg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212976"/>
            <a:ext cx="4499992" cy="3168352"/>
          </a:xfrm>
        </p:spPr>
      </p:pic>
      <p:pic>
        <p:nvPicPr>
          <p:cNvPr id="8" name="Рисунок 7" descr="nabl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3212976"/>
            <a:ext cx="4572000" cy="3428959"/>
          </a:xfrm>
          <a:prstGeom prst="rect">
            <a:avLst/>
          </a:prstGeom>
        </p:spPr>
      </p:pic>
      <p:pic>
        <p:nvPicPr>
          <p:cNvPr id="9" name="Рисунок 8" descr="SAM_34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67744" y="476672"/>
            <a:ext cx="4698990" cy="2643182"/>
          </a:xfrm>
          <a:prstGeom prst="rect">
            <a:avLst/>
          </a:prstGeom>
        </p:spPr>
      </p:pic>
      <p:sp>
        <p:nvSpPr>
          <p:cNvPr id="10" name="Блок-схема: процесс 9"/>
          <p:cNvSpPr/>
          <p:nvPr/>
        </p:nvSpPr>
        <p:spPr>
          <a:xfrm>
            <a:off x="2267744" y="0"/>
            <a:ext cx="4644008" cy="548680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ЯРМАРКА «НАРОДНОГО ПРОМЫСЛА»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Блок-схема: процесс 11"/>
          <p:cNvSpPr/>
          <p:nvPr/>
        </p:nvSpPr>
        <p:spPr>
          <a:xfrm>
            <a:off x="4572000" y="6381328"/>
            <a:ext cx="4572000" cy="47667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ЯРМАРКА  «НОВОГОДНИХ СЮРПРИЗОВ»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0" y="6381328"/>
            <a:ext cx="4499992" cy="476672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ВЫСТАВКА «МОЯ ДЕНЕЖНАЯ ЕДИНИЦА»</a:t>
            </a:r>
            <a:endParaRPr lang="ru-RU" sz="2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5" name="Содержимое 14"/>
          <p:cNvSpPr>
            <a:spLocks noGrp="1"/>
          </p:cNvSpPr>
          <p:nvPr>
            <p:ph sz="half" idx="2"/>
          </p:nvPr>
        </p:nvSpPr>
        <p:spPr>
          <a:xfrm>
            <a:off x="4648200" y="2780928"/>
            <a:ext cx="4038600" cy="3467472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p:oleObj spid="_x0000_s2050" name="Презентация" r:id="rId3" imgW="4570524" imgH="3427508" progId="PowerPoint.Show.12">
              <p:embed/>
            </p:oleObj>
          </a:graphicData>
        </a:graphic>
      </p:graphicFrame>
    </p:spTree>
  </p:cSld>
  <p:clrMapOvr>
    <a:masterClrMapping/>
  </p:clrMapOvr>
  <p:transition spd="med">
    <p:spli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96752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Monotype Corsiva" pitchFamily="66" charset="0"/>
              </a:rPr>
              <a:t>ДИАГНОСТИКА ЗНАНИЙ ДЕТЕЙ ПО ЭКОНОМИЧЕСКОМУ ВОСПИТАНИЮ.</a:t>
            </a:r>
            <a:endParaRPr lang="ru-RU" sz="3600" dirty="0"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124744"/>
            <a:ext cx="9144000" cy="5733256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ПОТРЕБНОСТИ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Выделяет понятие потребности.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Умеет различать виды потребностей (материальные, духовные, социальные).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ТРУД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Имеет представление о труде, его видах (сельскохозяйственный, домашний и т.д.).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Умеет выделять последовательность трудовых действий.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Имеет представление о роли труда взрослых в жизни людей.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ТОВАР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Имеет представление о формах сбыта  продукции.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Имеет представление о производственном цикле изготовления товара.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 </a:t>
            </a:r>
          </a:p>
          <a:p>
            <a:pPr>
              <a:buNone/>
            </a:pP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ДЕНЬГИ</a:t>
            </a: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Различает достоинства купюр, умеет считать в пределах до 5.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Может объяснить понятие слов «бюджет» и его составляющие (зарплата, пенсия, стипендия).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ru-RU" b="1" i="1" dirty="0" smtClean="0">
                <a:solidFill>
                  <a:schemeClr val="accent6">
                    <a:lumMod val="75000"/>
                  </a:schemeClr>
                </a:solidFill>
              </a:rPr>
              <a:t>Имеет представление о доходе и его динамике, о расходах и их многообразии.</a:t>
            </a:r>
            <a:endParaRPr lang="ru-RU" b="1" dirty="0" smtClean="0">
              <a:solidFill>
                <a:schemeClr val="accent6">
                  <a:lumMod val="75000"/>
                </a:schemeClr>
              </a:solidFill>
            </a:endParaRP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Содержимое 8" descr="SAM_583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23728" y="82452"/>
            <a:ext cx="3998215" cy="3562571"/>
          </a:xfrm>
        </p:spPr>
      </p:pic>
      <p:pic>
        <p:nvPicPr>
          <p:cNvPr id="13" name="Рисунок 12" descr="SAM_58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645023"/>
            <a:ext cx="4283968" cy="3212976"/>
          </a:xfrm>
          <a:prstGeom prst="rect">
            <a:avLst/>
          </a:prstGeom>
        </p:spPr>
      </p:pic>
      <p:pic>
        <p:nvPicPr>
          <p:cNvPr id="6" name="Содержимое 5" descr="Моментальный снимок 15 (07.02.2014 13-35)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364088" y="3622667"/>
            <a:ext cx="3779912" cy="3235334"/>
          </a:xfr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AM_4623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108314"/>
            <a:ext cx="3232000" cy="4309333"/>
          </a:xfrm>
        </p:spPr>
      </p:pic>
      <p:pic>
        <p:nvPicPr>
          <p:cNvPr id="8" name="Рисунок 7" descr="SAM_46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9872" y="2636912"/>
            <a:ext cx="3165816" cy="4221088"/>
          </a:xfrm>
          <a:prstGeom prst="rect">
            <a:avLst/>
          </a:prstGeom>
        </p:spPr>
      </p:pic>
      <p:pic>
        <p:nvPicPr>
          <p:cNvPr id="7" name="Содержимое 5" descr="SAM_45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3" y="1268760"/>
            <a:ext cx="3186353" cy="4248472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1143008"/>
          </a:xfrm>
        </p:spPr>
        <p:txBody>
          <a:bodyPr>
            <a:noAutofit/>
          </a:bodyPr>
          <a:lstStyle/>
          <a:p>
            <a:pPr algn="ctr"/>
            <a:endParaRPr lang="ru-RU" sz="66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half" idx="1"/>
          </p:nvPr>
        </p:nvSpPr>
        <p:spPr>
          <a:xfrm>
            <a:off x="0" y="3933056"/>
            <a:ext cx="9144000" cy="2567778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3200" dirty="0" smtClean="0">
                <a:solidFill>
                  <a:schemeClr val="bg1"/>
                </a:solidFill>
                <a:latin typeface="Monotype Corsiva" pitchFamily="66" charset="0"/>
              </a:rPr>
              <a:t>Только подрастающее поколение способно совершить экономические преобразования, обеспечить бурный экономический рост, качественно изменить уровень жизни в стране. </a:t>
            </a:r>
          </a:p>
          <a:p>
            <a:endParaRPr lang="ru-RU" dirty="0"/>
          </a:p>
        </p:txBody>
      </p:sp>
      <p:sp>
        <p:nvSpPr>
          <p:cNvPr id="10" name="Содержимое 9"/>
          <p:cNvSpPr>
            <a:spLocks noGrp="1"/>
          </p:cNvSpPr>
          <p:nvPr>
            <p:ph sz="half" idx="2"/>
          </p:nvPr>
        </p:nvSpPr>
        <p:spPr>
          <a:xfrm>
            <a:off x="4929190" y="5000636"/>
            <a:ext cx="3757610" cy="1247764"/>
          </a:xfrm>
        </p:spPr>
        <p:txBody>
          <a:bodyPr>
            <a:normAutofit/>
          </a:bodyPr>
          <a:lstStyle/>
          <a:p>
            <a:pPr>
              <a:buNone/>
            </a:pPr>
            <a:endParaRPr lang="ru-RU" dirty="0"/>
          </a:p>
        </p:txBody>
      </p:sp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0"/>
            <a:ext cx="5240177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8003232" cy="60461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 additive="repl">
                                        <p:cTn id="6" dur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 additive="repl"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pPr algn="ctr"/>
            <a:r>
              <a:rPr lang="ru-RU" sz="6000" b="1" i="1" u="sng" dirty="0" smtClean="0">
                <a:solidFill>
                  <a:srgbClr val="FF0000"/>
                </a:solidFill>
                <a:latin typeface="Monotype Corsiva" pitchFamily="66" charset="0"/>
              </a:rPr>
              <a:t>Актуальность:</a:t>
            </a:r>
            <a:endParaRPr lang="ru-RU" sz="6000" b="1" i="1" u="sng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Вертикальный свиток 4"/>
          <p:cNvSpPr/>
          <p:nvPr/>
        </p:nvSpPr>
        <p:spPr>
          <a:xfrm>
            <a:off x="0" y="764704"/>
            <a:ext cx="9144000" cy="6093296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Нынешним дошкольникам предстоит жить в 21 веке – век сложных социальных и экономических  отношений. Это потребует от них умений правильно ориентироваться в жизни, самостоятельно творчески действовать, строить  свою жизнь  более организованно, разумно, интересно.</a:t>
            </a:r>
          </a:p>
          <a:p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Формировать деловые  качества  личности и приближать  ребенка к реальной жизни. </a:t>
            </a:r>
          </a:p>
          <a:p>
            <a:r>
              <a:rPr lang="ru-RU" sz="2800" b="1" dirty="0" smtClean="0">
                <a:solidFill>
                  <a:schemeClr val="accent6"/>
                </a:solidFill>
                <a:latin typeface="Monotype Corsiva" pitchFamily="66" charset="0"/>
              </a:rPr>
              <a:t>Обеспечение преемственности между садом и школой.</a:t>
            </a:r>
            <a:endParaRPr lang="ru-RU" sz="2800" b="1" dirty="0">
              <a:solidFill>
                <a:schemeClr val="accent6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Содержимое 7" descr="SDC15809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714876" y="-1"/>
            <a:ext cx="4429124" cy="3321844"/>
          </a:xfrm>
        </p:spPr>
      </p:pic>
      <p:pic>
        <p:nvPicPr>
          <p:cNvPr id="10" name="Содержимое 9" descr="SDC15835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-1" y="0"/>
            <a:ext cx="4500563" cy="3375422"/>
          </a:xfrm>
        </p:spPr>
      </p:pic>
      <p:pic>
        <p:nvPicPr>
          <p:cNvPr id="12" name="Рисунок 11" descr="SDC158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00438"/>
            <a:ext cx="4476749" cy="3357562"/>
          </a:xfrm>
          <a:prstGeom prst="rect">
            <a:avLst/>
          </a:prstGeom>
        </p:spPr>
      </p:pic>
      <p:pic>
        <p:nvPicPr>
          <p:cNvPr id="13" name="Рисунок 12" descr="SDC1584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4290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Содержимое 10" descr="348698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2571736" cy="3435839"/>
          </a:xfrm>
        </p:spPr>
      </p:pic>
      <p:pic>
        <p:nvPicPr>
          <p:cNvPr id="23" name="Рисунок 22" descr="SDC1582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728" y="3227156"/>
            <a:ext cx="6143636" cy="3630844"/>
          </a:xfrm>
          <a:prstGeom prst="rect">
            <a:avLst/>
          </a:prstGeom>
        </p:spPr>
      </p:pic>
      <p:sp>
        <p:nvSpPr>
          <p:cNvPr id="24" name="Содержимое 2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7" name="Picture 3" descr="L:\фото пед идеи\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0259" y="0"/>
            <a:ext cx="2573741" cy="3357562"/>
          </a:xfrm>
          <a:prstGeom prst="rect">
            <a:avLst/>
          </a:prstGeom>
          <a:noFill/>
        </p:spPr>
      </p:pic>
      <p:pic>
        <p:nvPicPr>
          <p:cNvPr id="1028" name="Picture 4" descr="L:\фото пед идеи\44186_327343_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0"/>
            <a:ext cx="3010785" cy="3548064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http://ds167.centerstart.ru/sites/ds167.centerstart.ru/files/dsc04982.jpg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0"/>
            <a:ext cx="4500562" cy="3286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2" descr="2721797989_89788d97a9_m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714876" y="-1"/>
            <a:ext cx="4429125" cy="3321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айрис21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820eb8760bca88c2d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28650" y="3500439"/>
            <a:ext cx="4615350" cy="335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SDC152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14678" y="928670"/>
            <a:ext cx="3429006" cy="4572008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6700" b="1" i="1" dirty="0" smtClean="0"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Цель :</a:t>
            </a:r>
            <a:r>
              <a:rPr lang="ru-RU" sz="6700" dirty="0" smtClean="0"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ru-RU" sz="4400" dirty="0" smtClean="0"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4400" dirty="0" smtClean="0">
                <a:solidFill>
                  <a:srgbClr val="FF0000"/>
                </a:solidFill>
                <a:effectLst/>
                <a:latin typeface="Monotype Corsiva" pitchFamily="66" charset="0"/>
                <a:ea typeface="Calibri" pitchFamily="34" charset="0"/>
                <a:cs typeface="Times New Roman" pitchFamily="18" charset="0"/>
              </a:rPr>
            </a:br>
            <a:endParaRPr lang="ru-RU" dirty="0">
              <a:solidFill>
                <a:srgbClr val="FF0000"/>
              </a:solidFill>
              <a:effectLst/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0" y="1772816"/>
            <a:ext cx="9144000" cy="5085184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nstantia" pitchFamily="18" charset="0"/>
              </a:rPr>
              <a:t/>
            </a:r>
            <a:br>
              <a:rPr lang="ru-RU" sz="40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Constantia" pitchFamily="18" charset="0"/>
              </a:rPr>
            </a:br>
            <a:endParaRPr lang="ru-RU" sz="4000" b="1" u="sng" dirty="0" smtClean="0">
              <a:solidFill>
                <a:schemeClr val="accent2">
                  <a:lumMod val="40000"/>
                  <a:lumOff val="60000"/>
                </a:schemeClr>
              </a:solidFill>
              <a:latin typeface="Constantia" pitchFamily="18" charset="0"/>
              <a:ea typeface="Calibri" pitchFamily="34" charset="0"/>
            </a:endParaRPr>
          </a:p>
          <a:p>
            <a:endParaRPr lang="ru-RU" sz="4000" dirty="0"/>
          </a:p>
        </p:txBody>
      </p:sp>
      <p:sp>
        <p:nvSpPr>
          <p:cNvPr id="7" name="Вертикальный свиток 6"/>
          <p:cNvSpPr/>
          <p:nvPr/>
        </p:nvSpPr>
        <p:spPr>
          <a:xfrm>
            <a:off x="0" y="1412776"/>
            <a:ext cx="9144000" cy="5445224"/>
          </a:xfrm>
          <a:prstGeom prst="vertic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chemeClr val="bg1">
                    <a:lumMod val="95000"/>
                    <a:lumOff val="5000"/>
                  </a:schemeClr>
                </a:solidFill>
                <a:latin typeface="Monotype Corsiva" pitchFamily="66" charset="0"/>
              </a:rPr>
              <a:t>Познакомить детей с элементарными экономическими понятиями через сказку.</a:t>
            </a:r>
            <a:endParaRPr lang="ru-RU" sz="6000" b="1" dirty="0">
              <a:solidFill>
                <a:schemeClr val="bg1">
                  <a:lumMod val="95000"/>
                  <a:lumOff val="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Яркая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Яркая">
      <a:fillStyleLst>
        <a:solidFill>
          <a:schemeClr val="phClr"/>
        </a:solidFill>
        <a:gradFill rotWithShape="1">
          <a:gsLst>
            <a:gs pos="0">
              <a:schemeClr val="phClr">
                <a:tint val="10000"/>
                <a:satMod val="300000"/>
              </a:schemeClr>
            </a:gs>
            <a:gs pos="34000">
              <a:schemeClr val="phClr">
                <a:tint val="13500"/>
                <a:satMod val="250000"/>
              </a:schemeClr>
            </a:gs>
            <a:gs pos="100000">
              <a:schemeClr val="phClr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gradFill rotWithShape="1">
          <a:gsLst>
            <a:gs pos="0">
              <a:schemeClr val="phClr">
                <a:tint val="60000"/>
                <a:satMod val="160000"/>
              </a:schemeClr>
            </a:gs>
            <a:gs pos="46000">
              <a:schemeClr val="phClr">
                <a:tint val="86000"/>
                <a:satMod val="160000"/>
              </a:schemeClr>
            </a:gs>
            <a:gs pos="100000">
              <a:schemeClr val="phClr">
                <a:shade val="40000"/>
                <a:satMod val="160000"/>
              </a:schemeClr>
            </a:gs>
          </a:gsLst>
          <a:path path="circle">
            <a:fillToRect l="50000" t="155000" r="50000" b="-55000"/>
          </a:path>
        </a:gradFill>
      </a:fillStyleLst>
      <a:lnStyleLst>
        <a:ln w="9525" cap="flat" cmpd="sng" algn="ctr">
          <a:solidFill>
            <a:schemeClr val="phClr">
              <a:satMod val="12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147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38100" dir="14700000" algn="t" rotWithShape="0">
              <a:srgbClr val="000000">
                <a:alpha val="6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3600000"/>
            </a:lightRig>
          </a:scene3d>
          <a:sp3d prstMaterial="plastic">
            <a:bevelT w="127000" h="38200" prst="relaxedInset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8000"/>
                <a:satMod val="230000"/>
              </a:schemeClr>
            </a:gs>
            <a:gs pos="60000">
              <a:schemeClr val="phClr">
                <a:shade val="92000"/>
                <a:satMod val="230000"/>
              </a:schemeClr>
            </a:gs>
            <a:gs pos="100000">
              <a:schemeClr val="phClr">
                <a:tint val="85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200"/>
                <a:satMod val="150000"/>
              </a:schemeClr>
              <a:schemeClr val="phClr">
                <a:tint val="90000"/>
                <a:satMod val="150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1465</TotalTime>
  <Words>614</Words>
  <Application>Microsoft Office PowerPoint</Application>
  <PresentationFormat>Экран (4:3)</PresentationFormat>
  <Paragraphs>132</Paragraphs>
  <Slides>42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Яркая</vt:lpstr>
      <vt:lpstr>Презентация</vt:lpstr>
      <vt:lpstr>   Инновационный опыт на тему: «Сказка – как средство экономического воспитания дошкольников». </vt:lpstr>
      <vt:lpstr>Слайд 2</vt:lpstr>
      <vt:lpstr>Новизна темы:</vt:lpstr>
      <vt:lpstr>Слайд 4</vt:lpstr>
      <vt:lpstr>Актуальность:</vt:lpstr>
      <vt:lpstr>Слайд 6</vt:lpstr>
      <vt:lpstr>Слайд 7</vt:lpstr>
      <vt:lpstr>Слайд 8</vt:lpstr>
      <vt:lpstr>Цель :  </vt:lpstr>
      <vt:lpstr>Слайд 10</vt:lpstr>
      <vt:lpstr>Слайд 11</vt:lpstr>
      <vt:lpstr>Слайд 12</vt:lpstr>
      <vt:lpstr>Принципы:</vt:lpstr>
      <vt:lpstr>Образовательные области:</vt:lpstr>
      <vt:lpstr>Виды деятельности:</vt:lpstr>
      <vt:lpstr>Формы:</vt:lpstr>
      <vt:lpstr>Методы и приемы:</vt:lpstr>
      <vt:lpstr>Слайд 18</vt:lpstr>
      <vt:lpstr>Слайд 19</vt:lpstr>
      <vt:lpstr>Слайд 20</vt:lpstr>
      <vt:lpstr>Слайд 21</vt:lpstr>
      <vt:lpstr>Слайд 22</vt:lpstr>
      <vt:lpstr>Слайд 23</vt:lpstr>
      <vt:lpstr>Сказки о купле – продаже:</vt:lpstr>
      <vt:lpstr>Сказки раскрывающие потребности:</vt:lpstr>
      <vt:lpstr>Сказки отражающие труд людей:</vt:lpstr>
      <vt:lpstr>Сказки знакомящие с понятиями «деньги», «доходы», «расходы»:</vt:lpstr>
      <vt:lpstr>Сказки раскрывающие товар:</vt:lpstr>
      <vt:lpstr>Образовательная область  Познавательное развитие.</vt:lpstr>
      <vt:lpstr>Слайд 30</vt:lpstr>
      <vt:lpstr>Образовательная область Речевое развитие.</vt:lpstr>
      <vt:lpstr>Образовательная область Социально-коммуникативное развитие.</vt:lpstr>
      <vt:lpstr>Образовательная область Познавательное развитие.</vt:lpstr>
      <vt:lpstr>Работа с родителями.</vt:lpstr>
      <vt:lpstr>ЗНАКОМСТВО С ПРОФЕССИЯМИ:</vt:lpstr>
      <vt:lpstr>Слайд 36</vt:lpstr>
      <vt:lpstr>Слайд 37</vt:lpstr>
      <vt:lpstr>Слайд 38</vt:lpstr>
      <vt:lpstr>ДИАГНОСТИКА ЗНАНИЙ ДЕТЕЙ ПО ЭКОНОМИЧЕСКОМУ ВОСПИТАНИЮ.</vt:lpstr>
      <vt:lpstr>Слайд 40</vt:lpstr>
      <vt:lpstr>Слайд 41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Инновационный опыт на тему: «Квиллинг, как средство  развития творческих способностей  детей дошкольного возраста»</dc:title>
  <dc:creator>vip</dc:creator>
  <cp:lastModifiedBy>Admin</cp:lastModifiedBy>
  <cp:revision>143</cp:revision>
  <dcterms:created xsi:type="dcterms:W3CDTF">2013-02-16T17:15:24Z</dcterms:created>
  <dcterms:modified xsi:type="dcterms:W3CDTF">2014-02-25T06:30:54Z</dcterms:modified>
</cp:coreProperties>
</file>