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59" r:id="rId5"/>
    <p:sldId id="261" r:id="rId6"/>
    <p:sldId id="262" r:id="rId7"/>
    <p:sldId id="288" r:id="rId8"/>
    <p:sldId id="293" r:id="rId9"/>
    <p:sldId id="264" r:id="rId10"/>
    <p:sldId id="281" r:id="rId11"/>
    <p:sldId id="283" r:id="rId12"/>
    <p:sldId id="282" r:id="rId13"/>
    <p:sldId id="289" r:id="rId14"/>
    <p:sldId id="294" r:id="rId15"/>
    <p:sldId id="267" r:id="rId16"/>
    <p:sldId id="268" r:id="rId17"/>
    <p:sldId id="292" r:id="rId18"/>
    <p:sldId id="296" r:id="rId19"/>
    <p:sldId id="274" r:id="rId20"/>
    <p:sldId id="297" r:id="rId21"/>
    <p:sldId id="290" r:id="rId22"/>
    <p:sldId id="291"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7D9F15-FE85-4593-B093-0E868CBE9A9B}" type="datetimeFigureOut">
              <a:rPr lang="ru-RU" smtClean="0"/>
              <a:pPr/>
              <a:t>30.06.2016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FDADBE-058A-4B6A-AA1C-A4830BD7D6E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alpha val="66000"/>
              </a:schemeClr>
            </a:gs>
            <a:gs pos="17999">
              <a:srgbClr val="FEE7F2"/>
            </a:gs>
            <a:gs pos="36000">
              <a:srgbClr val="FAC77D"/>
            </a:gs>
            <a:gs pos="61000">
              <a:srgbClr val="FBA97D"/>
            </a:gs>
            <a:gs pos="82001">
              <a:srgbClr val="FBD49C"/>
            </a:gs>
            <a:gs pos="100000">
              <a:srgbClr val="FEE7F2"/>
            </a:gs>
          </a:gsLst>
          <a:lin ang="162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D9F15-FE85-4593-B093-0E868CBE9A9B}" type="datetimeFigureOut">
              <a:rPr lang="ru-RU" smtClean="0"/>
              <a:pPr/>
              <a:t>30.06.2016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DADBE-058A-4B6A-AA1C-A4830BD7D6E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2088231"/>
          </a:xfrm>
        </p:spPr>
        <p:txBody>
          <a:bodyPr/>
          <a:lstStyle/>
          <a:p>
            <a:r>
              <a:rPr lang="ru-RU" i="1" dirty="0" smtClean="0">
                <a:solidFill>
                  <a:srgbClr val="FF0000"/>
                </a:solidFill>
                <a:latin typeface="Times New Roman" pitchFamily="18" charset="0"/>
                <a:cs typeface="Times New Roman" pitchFamily="18" charset="0"/>
              </a:rPr>
              <a:t>Проект «Вредные и полезные микробы</a:t>
            </a:r>
            <a:r>
              <a:rPr lang="ru-RU" i="1" dirty="0" smtClean="0">
                <a:solidFill>
                  <a:srgbClr val="FF0000"/>
                </a:solidFill>
                <a:latin typeface="Times New Roman" pitchFamily="18" charset="0"/>
                <a:cs typeface="Times New Roman" pitchFamily="18" charset="0"/>
              </a:rPr>
              <a:t>» для детей 5-7 лет</a:t>
            </a:r>
            <a:endParaRPr lang="ru-RU" i="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067944" y="5105400"/>
            <a:ext cx="4752528" cy="1059904"/>
          </a:xfrm>
        </p:spPr>
        <p:txBody>
          <a:bodyPr>
            <a:normAutofit/>
          </a:bodyPr>
          <a:lstStyle/>
          <a:p>
            <a:pPr algn="r"/>
            <a:r>
              <a:rPr lang="ru-RU" sz="1800" dirty="0" smtClean="0">
                <a:solidFill>
                  <a:schemeClr val="accent3">
                    <a:lumMod val="75000"/>
                  </a:schemeClr>
                </a:solidFill>
                <a:latin typeface="Times New Roman" pitchFamily="18" charset="0"/>
                <a:cs typeface="Times New Roman" pitchFamily="18" charset="0"/>
              </a:rPr>
              <a:t>Воспитатель: Поликарпова Анна </a:t>
            </a:r>
            <a:r>
              <a:rPr lang="ru-RU" sz="1800" dirty="0" smtClean="0">
                <a:solidFill>
                  <a:schemeClr val="accent3">
                    <a:lumMod val="75000"/>
                  </a:schemeClr>
                </a:solidFill>
                <a:latin typeface="Times New Roman" pitchFamily="18" charset="0"/>
                <a:cs typeface="Times New Roman" pitchFamily="18" charset="0"/>
              </a:rPr>
              <a:t>Сергеевна</a:t>
            </a:r>
          </a:p>
          <a:p>
            <a:pPr algn="r"/>
            <a:r>
              <a:rPr lang="ru-RU" sz="1800" dirty="0" smtClean="0">
                <a:solidFill>
                  <a:schemeClr val="accent3">
                    <a:lumMod val="75000"/>
                  </a:schemeClr>
                </a:solidFill>
                <a:latin typeface="Times New Roman" pitchFamily="18" charset="0"/>
                <a:cs typeface="Times New Roman" pitchFamily="18" charset="0"/>
              </a:rPr>
              <a:t>МБДОУ д/с № 17 «Ёлочка </a:t>
            </a:r>
          </a:p>
          <a:p>
            <a:pPr algn="r"/>
            <a:r>
              <a:rPr lang="ru-RU" sz="1800" dirty="0" smtClean="0">
                <a:solidFill>
                  <a:schemeClr val="accent3">
                    <a:lumMod val="75000"/>
                  </a:schemeClr>
                </a:solidFill>
                <a:latin typeface="Times New Roman" pitchFamily="18" charset="0"/>
                <a:cs typeface="Times New Roman" pitchFamily="18" charset="0"/>
              </a:rPr>
              <a:t>Г. Кулебаки Нижегородская область</a:t>
            </a:r>
            <a:endParaRPr lang="ru-RU" sz="1800" dirty="0">
              <a:solidFill>
                <a:schemeClr val="accent3">
                  <a:lumMod val="75000"/>
                </a:schemeClr>
              </a:solidFill>
              <a:latin typeface="Times New Roman" pitchFamily="18" charset="0"/>
              <a:cs typeface="Times New Roman" pitchFamily="18" charset="0"/>
            </a:endParaRPr>
          </a:p>
        </p:txBody>
      </p:sp>
      <p:sp>
        <p:nvSpPr>
          <p:cNvPr id="4" name="TextBox 3"/>
          <p:cNvSpPr txBox="1"/>
          <p:nvPr/>
        </p:nvSpPr>
        <p:spPr>
          <a:xfrm>
            <a:off x="4695664" y="404664"/>
            <a:ext cx="248786" cy="677108"/>
          </a:xfrm>
          <a:prstGeom prst="rect">
            <a:avLst/>
          </a:prstGeom>
          <a:noFill/>
        </p:spPr>
        <p:txBody>
          <a:bodyPr wrap="none" rtlCol="0">
            <a:spAutoFit/>
          </a:bodyPr>
          <a:lstStyle/>
          <a:p>
            <a:pPr algn="ctr"/>
            <a:r>
              <a:rPr lang="ru-RU" sz="2000" dirty="0">
                <a:latin typeface="Times New Roman" pitchFamily="18" charset="0"/>
                <a:cs typeface="Times New Roman" pitchFamily="18" charset="0"/>
              </a:rPr>
              <a:t> </a:t>
            </a:r>
          </a:p>
          <a:p>
            <a:pPr algn="ctr"/>
            <a:endParaRPr lang="ru-RU" dirty="0"/>
          </a:p>
        </p:txBody>
      </p:sp>
      <p:pic>
        <p:nvPicPr>
          <p:cNvPr id="7" name="Рисунок 6"/>
          <p:cNvPicPr>
            <a:picLocks noChangeAspect="1"/>
          </p:cNvPicPr>
          <p:nvPr/>
        </p:nvPicPr>
        <p:blipFill>
          <a:blip r:embed="rId2"/>
          <a:stretch>
            <a:fillRect/>
          </a:stretch>
        </p:blipFill>
        <p:spPr>
          <a:xfrm>
            <a:off x="539552" y="2132856"/>
            <a:ext cx="3096344" cy="44068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892480" cy="2664296"/>
          </a:xfrm>
        </p:spPr>
        <p:txBody>
          <a:bodyPr>
            <a:noAutofit/>
          </a:bodyPr>
          <a:lstStyle/>
          <a:p>
            <a:pPr algn="l"/>
            <a:r>
              <a:rPr lang="ru-RU" sz="2000" dirty="0">
                <a:solidFill>
                  <a:srgbClr val="C00000"/>
                </a:solidFill>
              </a:rPr>
              <a:t>Беседа «Болезни грязны рук. Что это такое?»</a:t>
            </a:r>
            <a:br>
              <a:rPr lang="ru-RU" sz="2000" dirty="0">
                <a:solidFill>
                  <a:srgbClr val="C00000"/>
                </a:solidFill>
              </a:rPr>
            </a:br>
            <a:r>
              <a:rPr lang="ru-RU" sz="2000" dirty="0">
                <a:solidFill>
                  <a:srgbClr val="C00000"/>
                </a:solidFill>
              </a:rPr>
              <a:t>Исследовательская игра «Чистые ручки»</a:t>
            </a:r>
            <a:br>
              <a:rPr lang="ru-RU" sz="2000" dirty="0">
                <a:solidFill>
                  <a:srgbClr val="C00000"/>
                </a:solidFill>
              </a:rPr>
            </a:br>
            <a:r>
              <a:rPr lang="ru-RU" sz="1600" dirty="0"/>
              <a:t>Воспитатель предлагает детям представить, что на руках</a:t>
            </a:r>
            <a:br>
              <a:rPr lang="ru-RU" sz="1600" dirty="0"/>
            </a:br>
            <a:r>
              <a:rPr lang="ru-RU" sz="1600" dirty="0"/>
              <a:t>каждого человека есть микробы, которые мы не можем</a:t>
            </a:r>
            <a:br>
              <a:rPr lang="ru-RU" sz="1600" dirty="0"/>
            </a:br>
            <a:r>
              <a:rPr lang="ru-RU" sz="1600" dirty="0"/>
              <a:t>увидеть. Для демонстрации педагог посыпает детям руки</a:t>
            </a:r>
            <a:br>
              <a:rPr lang="ru-RU" sz="1600" dirty="0"/>
            </a:br>
            <a:r>
              <a:rPr lang="ru-RU" sz="1600" dirty="0"/>
              <a:t>тальком (мукой) и показывает, как микробы «передаются» от</a:t>
            </a:r>
            <a:br>
              <a:rPr lang="ru-RU" sz="1600" dirty="0"/>
            </a:br>
            <a:r>
              <a:rPr lang="ru-RU" sz="1600" dirty="0"/>
              <a:t>человека к человеку, оседают на предметы общего пользования,</a:t>
            </a:r>
            <a:br>
              <a:rPr lang="ru-RU" sz="1600" dirty="0"/>
            </a:br>
            <a:r>
              <a:rPr lang="ru-RU" sz="1600" dirty="0"/>
              <a:t>игрушки.</a:t>
            </a:r>
            <a:br>
              <a:rPr lang="ru-RU" sz="1600" dirty="0"/>
            </a:br>
            <a:r>
              <a:rPr lang="ru-RU" sz="1600" dirty="0"/>
              <a:t>Ребята самостоятельно делают умозаключения, что для</a:t>
            </a:r>
            <a:br>
              <a:rPr lang="ru-RU" sz="1600" dirty="0"/>
            </a:br>
            <a:r>
              <a:rPr lang="ru-RU" sz="1600" dirty="0"/>
              <a:t>профилактики различных заболеваний, в том числе гриппа и </a:t>
            </a:r>
            <a:br>
              <a:rPr lang="ru-RU" sz="1600" dirty="0"/>
            </a:br>
            <a:r>
              <a:rPr lang="ru-RU" sz="1600" dirty="0"/>
              <a:t>ОРВИ, необходимо соблюдать чистоту рук, тщательно мыть</a:t>
            </a:r>
            <a:br>
              <a:rPr lang="ru-RU" sz="1600" dirty="0"/>
            </a:br>
            <a:r>
              <a:rPr lang="ru-RU" sz="1600" dirty="0"/>
              <a:t>руки мылом.</a:t>
            </a:r>
            <a:br>
              <a:rPr lang="ru-RU" sz="1600" dirty="0"/>
            </a:br>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29000"/>
            <a:ext cx="4067944" cy="305095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760" y="2924944"/>
            <a:ext cx="4054296" cy="3040722"/>
          </a:xfrm>
          <a:prstGeom prst="rect">
            <a:avLst/>
          </a:prstGeom>
        </p:spPr>
      </p:pic>
    </p:spTree>
    <p:extLst>
      <p:ext uri="{BB962C8B-B14F-4D97-AF65-F5344CB8AC3E}">
        <p14:creationId xmlns:p14="http://schemas.microsoft.com/office/powerpoint/2010/main" val="203929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826768" cy="5818658"/>
          </a:xfrm>
        </p:spPr>
        <p:txBody>
          <a:bodyPr>
            <a:noAutofit/>
          </a:bodyPr>
          <a:lstStyle/>
          <a:p>
            <a:pPr algn="l"/>
            <a:r>
              <a:rPr lang="ru-RU" sz="1800" dirty="0">
                <a:solidFill>
                  <a:srgbClr val="C00000"/>
                </a:solidFill>
              </a:rPr>
              <a:t>Беседа «Почему, чихая или кашляя, </a:t>
            </a:r>
            <a:r>
              <a:rPr lang="ru-RU" sz="1800" dirty="0" smtClean="0">
                <a:solidFill>
                  <a:srgbClr val="C00000"/>
                </a:solidFill>
              </a:rPr>
              <a:t>надо закрывать </a:t>
            </a:r>
            <a:r>
              <a:rPr lang="ru-RU" sz="1800" dirty="0">
                <a:solidFill>
                  <a:srgbClr val="C00000"/>
                </a:solidFill>
              </a:rPr>
              <a:t>рот или нос платком?»</a:t>
            </a:r>
            <a:br>
              <a:rPr lang="ru-RU" sz="1800" dirty="0">
                <a:solidFill>
                  <a:srgbClr val="C00000"/>
                </a:solidFill>
              </a:rPr>
            </a:br>
            <a:r>
              <a:rPr lang="ru-RU" sz="1800" dirty="0">
                <a:solidFill>
                  <a:srgbClr val="C00000"/>
                </a:solidFill>
              </a:rPr>
              <a:t>Исследовательская игра «Чих»</a:t>
            </a:r>
            <a:br>
              <a:rPr lang="ru-RU" sz="1800" dirty="0">
                <a:solidFill>
                  <a:srgbClr val="C00000"/>
                </a:solidFill>
              </a:rPr>
            </a:br>
            <a:r>
              <a:rPr lang="ru-RU" sz="1800" dirty="0"/>
              <a:t>Воспитатель с помощью пульверизатора (распыляя воду</a:t>
            </a:r>
            <a:r>
              <a:rPr lang="ru-RU" sz="1800" dirty="0" smtClean="0"/>
              <a:t>) «</a:t>
            </a:r>
            <a:r>
              <a:rPr lang="ru-RU" sz="1800" dirty="0"/>
              <a:t>демонстрирует», что вирус гриппа состоит </a:t>
            </a:r>
            <a:r>
              <a:rPr lang="ru-RU" sz="1800" dirty="0" smtClean="0"/>
              <a:t>из мелких и многочисленных </a:t>
            </a:r>
            <a:r>
              <a:rPr lang="ru-RU" sz="1800" dirty="0"/>
              <a:t>частиц гриппа, которые </a:t>
            </a:r>
            <a:r>
              <a:rPr lang="ru-RU" sz="1800" dirty="0" smtClean="0"/>
              <a:t>при кашле </a:t>
            </a:r>
            <a:r>
              <a:rPr lang="ru-RU" sz="1800" dirty="0"/>
              <a:t>и чихании распространяются по помещению и </a:t>
            </a:r>
            <a:r>
              <a:rPr lang="ru-RU" sz="1800" dirty="0" smtClean="0"/>
              <a:t> заражают </a:t>
            </a:r>
            <a:r>
              <a:rPr lang="ru-RU" sz="1800" dirty="0"/>
              <a:t>детей.</a:t>
            </a:r>
            <a:br>
              <a:rPr lang="ru-RU" sz="1800" dirty="0"/>
            </a:br>
            <a:r>
              <a:rPr lang="ru-RU" sz="1800" dirty="0"/>
              <a:t>Дети самостоятельно делают вывод, что когда </a:t>
            </a:r>
            <a:r>
              <a:rPr lang="ru-RU" sz="1800" dirty="0" smtClean="0"/>
              <a:t>человек болен</a:t>
            </a:r>
            <a:r>
              <a:rPr lang="ru-RU" sz="1800" dirty="0"/>
              <a:t>, чихает, микробы «разлетаются» повсюду, </a:t>
            </a:r>
            <a:r>
              <a:rPr lang="ru-RU" sz="1800" dirty="0" smtClean="0"/>
              <a:t>для этого </a:t>
            </a:r>
            <a:r>
              <a:rPr lang="ru-RU" sz="1800" dirty="0"/>
              <a:t>необходимо для предотвращения </a:t>
            </a:r>
            <a:r>
              <a:rPr lang="ru-RU" sz="1800" dirty="0" smtClean="0"/>
              <a:t>прикрывать рот </a:t>
            </a:r>
            <a:r>
              <a:rPr lang="ru-RU" sz="1800" dirty="0"/>
              <a:t>рукой или пользоваться носовым платком, а </a:t>
            </a:r>
            <a:r>
              <a:rPr lang="ru-RU" sz="1800" dirty="0" smtClean="0"/>
              <a:t>также пользоваться </a:t>
            </a:r>
            <a:r>
              <a:rPr lang="ru-RU" sz="1800" dirty="0"/>
              <a:t>специальными масками.</a:t>
            </a:r>
            <a:br>
              <a:rPr lang="ru-RU" sz="1800" dirty="0"/>
            </a:br>
            <a:r>
              <a:rPr lang="ru-RU" sz="1800" dirty="0"/>
              <a:t/>
            </a:r>
            <a:br>
              <a:rPr lang="ru-RU" sz="1800" dirty="0"/>
            </a:br>
            <a:endParaRPr lang="ru-RU" sz="1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50476"/>
            <a:ext cx="4355976" cy="3266982"/>
          </a:xfrm>
          <a:prstGeom prst="rect">
            <a:avLst/>
          </a:prstGeom>
        </p:spPr>
      </p:pic>
    </p:spTree>
    <p:extLst>
      <p:ext uri="{BB962C8B-B14F-4D97-AF65-F5344CB8AC3E}">
        <p14:creationId xmlns:p14="http://schemas.microsoft.com/office/powerpoint/2010/main" val="20542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5256584" cy="5472608"/>
          </a:xfrm>
        </p:spPr>
        <p:txBody>
          <a:bodyPr>
            <a:normAutofit/>
          </a:bodyPr>
          <a:lstStyle/>
          <a:p>
            <a:pPr algn="l"/>
            <a:r>
              <a:rPr lang="ru-RU" sz="2000" dirty="0">
                <a:solidFill>
                  <a:srgbClr val="C00000"/>
                </a:solidFill>
              </a:rPr>
              <a:t>Игра-массаж «</a:t>
            </a:r>
            <a:r>
              <a:rPr lang="ru-RU" sz="2000" dirty="0" err="1">
                <a:solidFill>
                  <a:srgbClr val="C00000"/>
                </a:solidFill>
              </a:rPr>
              <a:t>Неболейка</a:t>
            </a:r>
            <a:r>
              <a:rPr lang="ru-RU" sz="2000" dirty="0">
                <a:solidFill>
                  <a:srgbClr val="C00000"/>
                </a:solidFill>
              </a:rPr>
              <a:t>»</a:t>
            </a:r>
            <a:r>
              <a:rPr lang="ru-RU" sz="1600" dirty="0"/>
              <a:t> </a:t>
            </a:r>
            <a:r>
              <a:rPr lang="ru-RU" sz="1600" dirty="0" smtClean="0"/>
              <a:t/>
            </a:r>
            <a:br>
              <a:rPr lang="ru-RU" sz="1600" dirty="0" smtClean="0"/>
            </a:br>
            <a:r>
              <a:rPr lang="ru-RU" sz="1600" dirty="0" smtClean="0"/>
              <a:t>способствовала </a:t>
            </a:r>
            <a:r>
              <a:rPr lang="ru-RU" sz="1600" dirty="0"/>
              <a:t>профилактике</a:t>
            </a:r>
            <a:br>
              <a:rPr lang="ru-RU" sz="1600" dirty="0"/>
            </a:br>
            <a:r>
              <a:rPr lang="ru-RU" sz="1600" dirty="0"/>
              <a:t>простудных заболеваний. И дети вместе Дашей решили, </a:t>
            </a:r>
            <a:r>
              <a:rPr lang="ru-RU" sz="1600" dirty="0" smtClean="0"/>
              <a:t>что этот </a:t>
            </a:r>
            <a:r>
              <a:rPr lang="ru-RU" sz="1600" dirty="0"/>
              <a:t>оздоровительный массаж – один из путей к спасению </a:t>
            </a:r>
            <a:r>
              <a:rPr lang="ru-RU" sz="1600" dirty="0" smtClean="0"/>
              <a:t>от микробов </a:t>
            </a:r>
            <a:r>
              <a:rPr lang="ru-RU" sz="1600" dirty="0"/>
              <a:t>гриппа.</a:t>
            </a:r>
            <a:br>
              <a:rPr lang="ru-RU" sz="1600" dirty="0"/>
            </a:br>
            <a:r>
              <a:rPr lang="ru-RU" sz="1600" dirty="0"/>
              <a:t>Чтобы горло не болело, -(поглаживаем ладонями шею) . </a:t>
            </a:r>
            <a:br>
              <a:rPr lang="ru-RU" sz="1600" dirty="0"/>
            </a:br>
            <a:r>
              <a:rPr lang="ru-RU" sz="1600" dirty="0"/>
              <a:t>Мы его погладим смело. -(мягкими движениями, сверху вниз.)</a:t>
            </a:r>
            <a:br>
              <a:rPr lang="ru-RU" sz="1600" dirty="0"/>
            </a:br>
            <a:r>
              <a:rPr lang="ru-RU" sz="1600" dirty="0"/>
              <a:t>Чтоб не кашлять, не чихать, -(указательными пальцами</a:t>
            </a:r>
            <a:br>
              <a:rPr lang="ru-RU" sz="1600" dirty="0"/>
            </a:br>
            <a:r>
              <a:rPr lang="ru-RU" sz="1600" dirty="0"/>
              <a:t>растирают крылья носа.)</a:t>
            </a:r>
            <a:br>
              <a:rPr lang="ru-RU" sz="1600" dirty="0"/>
            </a:br>
            <a:r>
              <a:rPr lang="ru-RU" sz="1600" dirty="0"/>
              <a:t>Надо носик растирать.</a:t>
            </a:r>
            <a:br>
              <a:rPr lang="ru-RU" sz="1600" dirty="0"/>
            </a:br>
            <a:r>
              <a:rPr lang="ru-RU" sz="1600" dirty="0"/>
              <a:t>Лоб мы тоже разотрём, -(прикладывают ко лбу ладони)</a:t>
            </a:r>
            <a:br>
              <a:rPr lang="ru-RU" sz="1600" dirty="0"/>
            </a:br>
            <a:r>
              <a:rPr lang="ru-RU" sz="1600" dirty="0"/>
              <a:t>Ладошку держим козырьком. - (и растирают движениями в </a:t>
            </a:r>
            <a:r>
              <a:rPr lang="ru-RU" sz="1600" dirty="0" smtClean="0"/>
              <a:t>стороны</a:t>
            </a:r>
            <a:r>
              <a:rPr lang="ru-RU" sz="1600" dirty="0"/>
              <a:t>.)</a:t>
            </a:r>
            <a:br>
              <a:rPr lang="ru-RU" sz="1600" dirty="0"/>
            </a:br>
            <a:r>
              <a:rPr lang="ru-RU" sz="1600" dirty="0"/>
              <a:t>«Вилку» пальчиками сделай –(раздвигают указательный и </a:t>
            </a:r>
            <a:r>
              <a:rPr lang="ru-RU" sz="1600" dirty="0" smtClean="0"/>
              <a:t>средний пальцы </a:t>
            </a:r>
            <a:r>
              <a:rPr lang="ru-RU" sz="1600" dirty="0"/>
              <a:t>и растирают точки) . </a:t>
            </a:r>
            <a:br>
              <a:rPr lang="ru-RU" sz="1600" dirty="0"/>
            </a:br>
            <a:r>
              <a:rPr lang="ru-RU" sz="1600" dirty="0"/>
              <a:t>Массируй уши ты умело. - (перед и за ушами)</a:t>
            </a:r>
            <a:br>
              <a:rPr lang="ru-RU" sz="1600" dirty="0"/>
            </a:br>
            <a:r>
              <a:rPr lang="ru-RU" sz="1600" dirty="0"/>
              <a:t>Знаем, знаем -да, да, да! - (потирают ладони друг о друга.)</a:t>
            </a:r>
            <a:br>
              <a:rPr lang="ru-RU" sz="1600" dirty="0"/>
            </a:br>
            <a:r>
              <a:rPr lang="ru-RU" sz="1600" dirty="0"/>
              <a:t>Нам простуда не страшна.</a:t>
            </a:r>
            <a:br>
              <a:rPr lang="ru-RU" sz="1600" dirty="0"/>
            </a:br>
            <a:endParaRPr lang="ru-RU" sz="1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420" y="1426468"/>
            <a:ext cx="3803915" cy="2852936"/>
          </a:xfrm>
          <a:prstGeom prst="rect">
            <a:avLst/>
          </a:prstGeom>
        </p:spPr>
      </p:pic>
    </p:spTree>
    <p:extLst>
      <p:ext uri="{BB962C8B-B14F-4D97-AF65-F5344CB8AC3E}">
        <p14:creationId xmlns:p14="http://schemas.microsoft.com/office/powerpoint/2010/main" val="236472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Опыты: выращивание плесени на хлебе</a:t>
            </a:r>
          </a:p>
        </p:txBody>
      </p:sp>
      <p:sp>
        <p:nvSpPr>
          <p:cNvPr id="4" name="Прямоугольник 3"/>
          <p:cNvSpPr/>
          <p:nvPr/>
        </p:nvSpPr>
        <p:spPr>
          <a:xfrm>
            <a:off x="611560" y="1268760"/>
            <a:ext cx="8388424" cy="1477328"/>
          </a:xfrm>
          <a:prstGeom prst="rect">
            <a:avLst/>
          </a:prstGeom>
        </p:spPr>
        <p:txBody>
          <a:bodyPr wrap="square">
            <a:spAutoFit/>
          </a:bodyPr>
          <a:lstStyle/>
          <a:p>
            <a:r>
              <a:rPr lang="ru-RU" dirty="0"/>
              <a:t>ЗАДАЧИ:</a:t>
            </a:r>
          </a:p>
          <a:p>
            <a:r>
              <a:rPr lang="ru-RU" dirty="0"/>
              <a:t>- установить, что для роста плесени нужны определенные условия;</a:t>
            </a:r>
          </a:p>
          <a:p>
            <a:r>
              <a:rPr lang="ru-RU" dirty="0"/>
              <a:t>- развивать познавательные способности ребенка;</a:t>
            </a:r>
          </a:p>
          <a:p>
            <a:r>
              <a:rPr lang="ru-RU" dirty="0"/>
              <a:t>- формировать умения и навыки исследовательского поиска.</a:t>
            </a:r>
          </a:p>
          <a:p>
            <a:r>
              <a:rPr lang="ru-RU" dirty="0"/>
              <a:t>ГИПОТЕЗА: на хлебе растут мельчайшие организмы, хлеб может портиться.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924944"/>
            <a:ext cx="4932040" cy="3699030"/>
          </a:xfrm>
          <a:prstGeom prst="rect">
            <a:avLst/>
          </a:prstGeom>
        </p:spPr>
      </p:pic>
    </p:spTree>
    <p:extLst>
      <p:ext uri="{BB962C8B-B14F-4D97-AF65-F5344CB8AC3E}">
        <p14:creationId xmlns:p14="http://schemas.microsoft.com/office/powerpoint/2010/main" val="3366434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«Осторожно снег!»</a:t>
            </a:r>
            <a:br>
              <a:rPr lang="ru-RU" dirty="0">
                <a:solidFill>
                  <a:srgbClr val="C00000"/>
                </a:solidFill>
              </a:rPr>
            </a:br>
            <a:r>
              <a:rPr lang="ru-RU" sz="2200" dirty="0">
                <a:solidFill>
                  <a:srgbClr val="C00000"/>
                </a:solidFill>
              </a:rPr>
              <a:t>Показать детям, что, несмотря на белизну снега, его нельзя есть, он грязный </a:t>
            </a:r>
            <a:r>
              <a:rPr lang="ru-RU" sz="2200" dirty="0" smtClean="0">
                <a:solidFill>
                  <a:srgbClr val="C00000"/>
                </a:solidFill>
              </a:rPr>
              <a:t>и в нем много микробов.</a:t>
            </a:r>
            <a:endParaRPr lang="ru-RU" sz="2200" dirty="0">
              <a:solidFill>
                <a:srgbClr val="C00000"/>
              </a:solidFill>
            </a:endParaRPr>
          </a:p>
        </p:txBody>
      </p:sp>
      <p:sp>
        <p:nvSpPr>
          <p:cNvPr id="3" name="Прямоугольник 2"/>
          <p:cNvSpPr/>
          <p:nvPr/>
        </p:nvSpPr>
        <p:spPr>
          <a:xfrm>
            <a:off x="2286000" y="612845"/>
            <a:ext cx="4572000" cy="369332"/>
          </a:xfrm>
          <a:prstGeom prst="rect">
            <a:avLst/>
          </a:prstGeom>
        </p:spPr>
        <p:txBody>
          <a:bodyPr>
            <a:spAutoFit/>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36" y="1755845"/>
            <a:ext cx="3923928" cy="294294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996952"/>
            <a:ext cx="4128458" cy="3096344"/>
          </a:xfrm>
          <a:prstGeom prst="rect">
            <a:avLst/>
          </a:prstGeom>
        </p:spPr>
      </p:pic>
    </p:spTree>
    <p:extLst>
      <p:ext uri="{BB962C8B-B14F-4D97-AF65-F5344CB8AC3E}">
        <p14:creationId xmlns:p14="http://schemas.microsoft.com/office/powerpoint/2010/main" val="377874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solidFill>
                  <a:srgbClr val="C00000"/>
                </a:solidFill>
                <a:latin typeface="Times New Roman" pitchFamily="18" charset="0"/>
                <a:cs typeface="Times New Roman" pitchFamily="18" charset="0"/>
              </a:rPr>
              <a:t>Я полезен очень – вот так штука:</a:t>
            </a:r>
            <a:br>
              <a:rPr lang="ru-RU" sz="3200" i="1" dirty="0" smtClean="0">
                <a:solidFill>
                  <a:srgbClr val="C00000"/>
                </a:solidFill>
                <a:latin typeface="Times New Roman" pitchFamily="18" charset="0"/>
                <a:cs typeface="Times New Roman" pitchFamily="18" charset="0"/>
              </a:rPr>
            </a:br>
            <a:r>
              <a:rPr lang="ru-RU" sz="3200" i="1" dirty="0" smtClean="0">
                <a:solidFill>
                  <a:srgbClr val="C00000"/>
                </a:solidFill>
                <a:latin typeface="Times New Roman" pitchFamily="18" charset="0"/>
                <a:cs typeface="Times New Roman" pitchFamily="18" charset="0"/>
              </a:rPr>
              <a:t>Нет от простуды средства лучше лука.</a:t>
            </a:r>
            <a:endParaRPr lang="ru-RU" sz="3200" i="1" dirty="0">
              <a:solidFill>
                <a:srgbClr val="C00000"/>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87668"/>
            <a:ext cx="4139952" cy="310496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907" y="3212976"/>
            <a:ext cx="3936437"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solidFill>
                  <a:srgbClr val="C00000"/>
                </a:solidFill>
                <a:latin typeface="Times New Roman" pitchFamily="18" charset="0"/>
                <a:cs typeface="Times New Roman" pitchFamily="18" charset="0"/>
              </a:rPr>
              <a:t>Изготавливаем чесночницы</a:t>
            </a:r>
            <a:endParaRPr lang="ru-RU" sz="3200" i="1" dirty="0">
              <a:solidFill>
                <a:srgbClr val="C00000"/>
              </a:solidFill>
              <a:latin typeface="Times New Roman" pitchFamily="18" charset="0"/>
              <a:cs typeface="Times New Roman" pitchFamily="18" charset="0"/>
            </a:endParaRPr>
          </a:p>
        </p:txBody>
      </p:sp>
      <p:sp>
        <p:nvSpPr>
          <p:cNvPr id="3" name="TextBox 2"/>
          <p:cNvSpPr txBox="1"/>
          <p:nvPr/>
        </p:nvSpPr>
        <p:spPr>
          <a:xfrm>
            <a:off x="5508104" y="3068960"/>
            <a:ext cx="3216213" cy="1569660"/>
          </a:xfrm>
          <a:prstGeom prst="rect">
            <a:avLst/>
          </a:prstGeom>
          <a:noFill/>
        </p:spPr>
        <p:txBody>
          <a:bodyPr wrap="square" rtlCol="0">
            <a:spAutoFit/>
          </a:bodyPr>
          <a:lstStyle/>
          <a:p>
            <a:r>
              <a:rPr lang="ru-RU" sz="2400" dirty="0" smtClean="0">
                <a:latin typeface="Times New Roman" pitchFamily="18" charset="0"/>
                <a:cs typeface="Times New Roman" pitchFamily="18" charset="0"/>
              </a:rPr>
              <a:t>Убегут микробы,</a:t>
            </a:r>
          </a:p>
          <a:p>
            <a:r>
              <a:rPr lang="ru-RU" sz="2400" dirty="0" smtClean="0">
                <a:latin typeface="Times New Roman" pitchFamily="18" charset="0"/>
                <a:cs typeface="Times New Roman" pitchFamily="18" charset="0"/>
              </a:rPr>
              <a:t> И вирусы уйдут.</a:t>
            </a:r>
          </a:p>
          <a:p>
            <a:r>
              <a:rPr lang="ru-RU" sz="2400" dirty="0" smtClean="0">
                <a:latin typeface="Times New Roman" pitchFamily="18" charset="0"/>
                <a:cs typeface="Times New Roman" pitchFamily="18" charset="0"/>
              </a:rPr>
              <a:t>Приходи чеснок к нам, </a:t>
            </a:r>
          </a:p>
          <a:p>
            <a:r>
              <a:rPr lang="ru-RU" sz="2400" dirty="0" smtClean="0">
                <a:latin typeface="Times New Roman" pitchFamily="18" charset="0"/>
                <a:cs typeface="Times New Roman" pitchFamily="18" charset="0"/>
              </a:rPr>
              <a:t>Тебя здесь очень ждут.</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31446"/>
            <a:ext cx="4608512" cy="345638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Витамины – укрепляют организм и защищают от микробов.</a:t>
            </a:r>
            <a:endParaRPr lang="ru-RU"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772816"/>
            <a:ext cx="5796136" cy="4347102"/>
          </a:xfrm>
          <a:prstGeom prst="rect">
            <a:avLst/>
          </a:prstGeom>
        </p:spPr>
      </p:pic>
    </p:spTree>
    <p:extLst>
      <p:ext uri="{BB962C8B-B14F-4D97-AF65-F5344CB8AC3E}">
        <p14:creationId xmlns:p14="http://schemas.microsoft.com/office/powerpoint/2010/main" val="1114227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Мы закаляемся, занимаемся спортом, укрепляем организм.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5289" y="2173297"/>
            <a:ext cx="3779912" cy="283493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276872"/>
            <a:ext cx="3899925" cy="2924944"/>
          </a:xfrm>
          <a:prstGeom prst="rect">
            <a:avLst/>
          </a:prstGeom>
        </p:spPr>
      </p:pic>
    </p:spTree>
    <p:extLst>
      <p:ext uri="{BB962C8B-B14F-4D97-AF65-F5344CB8AC3E}">
        <p14:creationId xmlns:p14="http://schemas.microsoft.com/office/powerpoint/2010/main" val="294477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C00000"/>
                </a:solidFill>
                <a:latin typeface="Times New Roman" pitchFamily="18" charset="0"/>
                <a:cs typeface="Times New Roman" pitchFamily="18" charset="0"/>
              </a:rPr>
              <a:t>С/р. Игра «Лаборатория»</a:t>
            </a:r>
            <a:endParaRPr lang="ru-RU" i="1" dirty="0">
              <a:solidFill>
                <a:srgbClr val="C00000"/>
              </a:solidFill>
              <a:latin typeface="Times New Roman" pitchFamily="18" charset="0"/>
              <a:cs typeface="Times New Roman" pitchFamily="18" charset="0"/>
            </a:endParaRPr>
          </a:p>
        </p:txBody>
      </p:sp>
      <p:sp>
        <p:nvSpPr>
          <p:cNvPr id="3" name="TextBox 2"/>
          <p:cNvSpPr txBox="1"/>
          <p:nvPr/>
        </p:nvSpPr>
        <p:spPr>
          <a:xfrm>
            <a:off x="107504" y="2520148"/>
            <a:ext cx="3600400" cy="2246769"/>
          </a:xfrm>
          <a:prstGeom prst="rect">
            <a:avLst/>
          </a:prstGeom>
          <a:noFill/>
        </p:spPr>
        <p:txBody>
          <a:bodyPr wrap="square" rtlCol="0">
            <a:spAutoFit/>
          </a:bodyPr>
          <a:lstStyle/>
          <a:p>
            <a:r>
              <a:rPr lang="ru-RU" sz="2800" dirty="0" smtClean="0">
                <a:latin typeface="Times New Roman" pitchFamily="18" charset="0"/>
                <a:cs typeface="Times New Roman" pitchFamily="18" charset="0"/>
              </a:rPr>
              <a:t>Бактерии можно увидеть</a:t>
            </a:r>
          </a:p>
          <a:p>
            <a:r>
              <a:rPr lang="ru-RU" sz="2800" dirty="0">
                <a:latin typeface="Times New Roman" pitchFamily="18" charset="0"/>
                <a:cs typeface="Times New Roman" pitchFamily="18" charset="0"/>
              </a:rPr>
              <a:t>т</a:t>
            </a:r>
            <a:r>
              <a:rPr lang="ru-RU" sz="2800" dirty="0" smtClean="0">
                <a:latin typeface="Times New Roman" pitchFamily="18" charset="0"/>
                <a:cs typeface="Times New Roman" pitchFamily="18" charset="0"/>
              </a:rPr>
              <a:t>олько в микроскоп,</a:t>
            </a:r>
          </a:p>
          <a:p>
            <a:r>
              <a:rPr lang="ru-RU" sz="2800" dirty="0">
                <a:latin typeface="Times New Roman" pitchFamily="18" charset="0"/>
                <a:cs typeface="Times New Roman" pitchFamily="18" charset="0"/>
              </a:rPr>
              <a:t>п</a:t>
            </a:r>
            <a:r>
              <a:rPr lang="ru-RU" sz="2800" dirty="0" smtClean="0">
                <a:latin typeface="Times New Roman" pitchFamily="18" charset="0"/>
                <a:cs typeface="Times New Roman" pitchFamily="18" charset="0"/>
              </a:rPr>
              <a:t>оэтому их называют</a:t>
            </a:r>
          </a:p>
          <a:p>
            <a:r>
              <a:rPr lang="ru-RU" sz="2800" dirty="0">
                <a:latin typeface="Times New Roman" pitchFamily="18" charset="0"/>
                <a:cs typeface="Times New Roman" pitchFamily="18" charset="0"/>
              </a:rPr>
              <a:t>м</a:t>
            </a:r>
            <a:r>
              <a:rPr lang="ru-RU" sz="2800" dirty="0" smtClean="0">
                <a:latin typeface="Times New Roman" pitchFamily="18" charset="0"/>
                <a:cs typeface="Times New Roman" pitchFamily="18" charset="0"/>
              </a:rPr>
              <a:t>икробами.</a:t>
            </a:r>
            <a:endParaRPr 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059983"/>
            <a:ext cx="4427984" cy="33209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a:t>
            </a:r>
            <a:endParaRPr lang="ru-RU" dirty="0"/>
          </a:p>
        </p:txBody>
      </p:sp>
      <p:sp>
        <p:nvSpPr>
          <p:cNvPr id="3" name="Объект 2"/>
          <p:cNvSpPr>
            <a:spLocks noGrp="1"/>
          </p:cNvSpPr>
          <p:nvPr>
            <p:ph idx="1"/>
          </p:nvPr>
        </p:nvSpPr>
        <p:spPr>
          <a:xfrm>
            <a:off x="457200" y="1196752"/>
            <a:ext cx="8229600" cy="4929411"/>
          </a:xfrm>
        </p:spPr>
        <p:txBody>
          <a:bodyPr>
            <a:noAutofit/>
          </a:bodyPr>
          <a:lstStyle/>
          <a:p>
            <a:pPr marL="0" indent="0" algn="just">
              <a:buNone/>
            </a:pPr>
            <a:r>
              <a:rPr lang="ru-RU" sz="2400" dirty="0"/>
              <a:t>В настоящее время одной из наиболее важных и </a:t>
            </a:r>
            <a:r>
              <a:rPr lang="ru-RU" sz="2400" dirty="0" smtClean="0"/>
              <a:t>глобальных </a:t>
            </a:r>
            <a:r>
              <a:rPr lang="ru-RU" sz="2400" dirty="0"/>
              <a:t>проблем является состояние </a:t>
            </a:r>
            <a:r>
              <a:rPr lang="ru-RU" sz="2400" dirty="0" smtClean="0"/>
              <a:t>здоровья детей</a:t>
            </a:r>
            <a:r>
              <a:rPr lang="ru-RU" sz="2400" dirty="0"/>
              <a:t>. Вырастить здорового ребенка – вот </a:t>
            </a:r>
            <a:r>
              <a:rPr lang="ru-RU" sz="2400" dirty="0" smtClean="0"/>
              <a:t>самое главное</a:t>
            </a:r>
            <a:r>
              <a:rPr lang="ru-RU" sz="2400" dirty="0"/>
              <a:t>, что необходимо сделать </a:t>
            </a:r>
            <a:r>
              <a:rPr lang="ru-RU" sz="2400" dirty="0" smtClean="0"/>
              <a:t>сотрудникам детских садов. Поэтому </a:t>
            </a:r>
            <a:r>
              <a:rPr lang="ru-RU" sz="2400" dirty="0"/>
              <a:t>наша главная задача – сохранение и </a:t>
            </a:r>
            <a:r>
              <a:rPr lang="ru-RU" sz="2400" dirty="0" smtClean="0"/>
              <a:t>укрепление </a:t>
            </a:r>
            <a:r>
              <a:rPr lang="ru-RU" sz="2400" dirty="0"/>
              <a:t>здоровья подрастающего поколения </a:t>
            </a:r>
            <a:r>
              <a:rPr lang="ru-RU" sz="2400" dirty="0" smtClean="0"/>
              <a:t>через всевозможные </a:t>
            </a:r>
            <a:r>
              <a:rPr lang="ru-RU" sz="2400" dirty="0"/>
              <a:t>виды детской деятельности.</a:t>
            </a:r>
          </a:p>
          <a:p>
            <a:pPr marL="0" indent="0" algn="just">
              <a:buNone/>
            </a:pPr>
            <a:r>
              <a:rPr lang="ru-RU" sz="2400" dirty="0"/>
              <a:t>В данном проекте ведущей образовательной областью</a:t>
            </a:r>
          </a:p>
          <a:p>
            <a:pPr marL="0" indent="0" algn="just">
              <a:buNone/>
            </a:pPr>
            <a:r>
              <a:rPr lang="ru-RU" sz="2400" dirty="0"/>
              <a:t>является образовательная область «Здоровье». На</a:t>
            </a:r>
          </a:p>
          <a:p>
            <a:pPr marL="0" indent="0" algn="just">
              <a:buNone/>
            </a:pPr>
            <a:r>
              <a:rPr lang="ru-RU" sz="2400" dirty="0"/>
              <a:t>протяжении всей деятельности прослеживается</a:t>
            </a:r>
          </a:p>
          <a:p>
            <a:pPr marL="0" indent="0" algn="just">
              <a:buNone/>
            </a:pPr>
            <a:r>
              <a:rPr lang="ru-RU" sz="2400" dirty="0"/>
              <a:t>интеграция образовательной области «Здоровье» с </a:t>
            </a:r>
          </a:p>
          <a:p>
            <a:pPr marL="0" indent="0" algn="just">
              <a:buNone/>
            </a:pPr>
            <a:r>
              <a:rPr lang="ru-RU" sz="2400" dirty="0"/>
              <a:t>коммуникативной и продуктивной видами</a:t>
            </a:r>
          </a:p>
          <a:p>
            <a:pPr marL="0" indent="0" algn="just">
              <a:buNone/>
            </a:pPr>
            <a:r>
              <a:rPr lang="ru-RU" sz="2400" dirty="0"/>
              <a:t>деятельностей</a:t>
            </a:r>
          </a:p>
        </p:txBody>
      </p:sp>
    </p:spTree>
    <p:extLst>
      <p:ext uri="{BB962C8B-B14F-4D97-AF65-F5344CB8AC3E}">
        <p14:creationId xmlns:p14="http://schemas.microsoft.com/office/powerpoint/2010/main" val="3424409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Дидактические игры</a:t>
            </a:r>
            <a:r>
              <a:rPr lang="ru-RU" dirty="0">
                <a:solidFill>
                  <a:srgbClr val="C00000"/>
                </a:solidFill>
              </a:rPr>
              <a:t>. </a:t>
            </a:r>
            <a:r>
              <a:rPr lang="ru-RU" dirty="0" smtClean="0">
                <a:solidFill>
                  <a:srgbClr val="C00000"/>
                </a:solidFill>
              </a:rPr>
              <a:t/>
            </a:r>
            <a:br>
              <a:rPr lang="ru-RU" dirty="0" smtClean="0">
                <a:solidFill>
                  <a:srgbClr val="C00000"/>
                </a:solidFill>
              </a:rPr>
            </a:br>
            <a:r>
              <a:rPr lang="ru-RU" sz="2700" dirty="0" smtClean="0">
                <a:solidFill>
                  <a:srgbClr val="C00000"/>
                </a:solidFill>
              </a:rPr>
              <a:t>«</a:t>
            </a:r>
            <a:r>
              <a:rPr lang="ru-RU" sz="2700" dirty="0">
                <a:solidFill>
                  <a:srgbClr val="C00000"/>
                </a:solidFill>
              </a:rPr>
              <a:t>Первая помощь» «Можно- нельзя</a:t>
            </a:r>
            <a:r>
              <a:rPr lang="ru-RU" sz="2700" dirty="0" smtClean="0">
                <a:solidFill>
                  <a:srgbClr val="C00000"/>
                </a:solidFill>
              </a:rPr>
              <a:t>» «Хорошо- плохо»</a:t>
            </a:r>
            <a:br>
              <a:rPr lang="ru-RU" sz="2700" dirty="0" smtClean="0">
                <a:solidFill>
                  <a:srgbClr val="C00000"/>
                </a:solidFill>
              </a:rPr>
            </a:br>
            <a:endParaRPr lang="ru-RU" sz="2700"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968" y="1443147"/>
            <a:ext cx="5148064" cy="3861048"/>
          </a:xfrm>
          <a:prstGeom prst="rect">
            <a:avLst/>
          </a:prstGeom>
        </p:spPr>
      </p:pic>
    </p:spTree>
    <p:extLst>
      <p:ext uri="{BB962C8B-B14F-4D97-AF65-F5344CB8AC3E}">
        <p14:creationId xmlns:p14="http://schemas.microsoft.com/office/powerpoint/2010/main" val="151822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ru-RU" dirty="0" smtClean="0">
                <a:solidFill>
                  <a:srgbClr val="C00000"/>
                </a:solidFill>
              </a:rPr>
              <a:t>Сочинение </a:t>
            </a:r>
            <a:r>
              <a:rPr lang="ru-RU" dirty="0">
                <a:solidFill>
                  <a:srgbClr val="C00000"/>
                </a:solidFill>
              </a:rPr>
              <a:t>сказок про микробы (вместе с родителями)</a:t>
            </a:r>
            <a:br>
              <a:rPr lang="ru-RU" dirty="0">
                <a:solidFill>
                  <a:srgbClr val="C00000"/>
                </a:solidFill>
              </a:rPr>
            </a:br>
            <a:endParaRPr lang="ru-RU"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060848"/>
            <a:ext cx="3982278" cy="298670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21678" y="2132856"/>
            <a:ext cx="4283968" cy="3212976"/>
          </a:xfrm>
          <a:prstGeom prst="rect">
            <a:avLst/>
          </a:prstGeom>
        </p:spPr>
      </p:pic>
    </p:spTree>
    <p:extLst>
      <p:ext uri="{BB962C8B-B14F-4D97-AF65-F5344CB8AC3E}">
        <p14:creationId xmlns:p14="http://schemas.microsoft.com/office/powerpoint/2010/main" val="3972260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Мы микробов не боимся!</a:t>
            </a:r>
            <a:br>
              <a:rPr lang="ru-RU" dirty="0" smtClean="0">
                <a:solidFill>
                  <a:srgbClr val="C00000"/>
                </a:solidFill>
              </a:rPr>
            </a:br>
            <a:r>
              <a:rPr lang="ru-RU" sz="2700" dirty="0" smtClean="0">
                <a:solidFill>
                  <a:srgbClr val="C00000"/>
                </a:solidFill>
              </a:rPr>
              <a:t>Изготовление плаката для родительского уголка.</a:t>
            </a:r>
            <a:endParaRPr lang="ru-RU" sz="2700"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1443146"/>
            <a:ext cx="4183975" cy="313798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068960"/>
            <a:ext cx="4475989" cy="3356992"/>
          </a:xfrm>
          <a:prstGeom prst="rect">
            <a:avLst/>
          </a:prstGeom>
        </p:spPr>
      </p:pic>
    </p:spTree>
    <p:extLst>
      <p:ext uri="{BB962C8B-B14F-4D97-AF65-F5344CB8AC3E}">
        <p14:creationId xmlns:p14="http://schemas.microsoft.com/office/powerpoint/2010/main" val="1740183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136904" cy="5262979"/>
          </a:xfrm>
          <a:prstGeom prst="rect">
            <a:avLst/>
          </a:prstGeom>
          <a:noFill/>
        </p:spPr>
        <p:txBody>
          <a:bodyPr wrap="square" rtlCol="0">
            <a:spAutoFit/>
          </a:bodyPr>
          <a:lstStyle/>
          <a:p>
            <a:r>
              <a:rPr lang="ru-RU" sz="2400" dirty="0" smtClean="0">
                <a:solidFill>
                  <a:srgbClr val="C00000"/>
                </a:solidFill>
                <a:latin typeface="Times New Roman" pitchFamily="18" charset="0"/>
                <a:cs typeface="Times New Roman" pitchFamily="18" charset="0"/>
              </a:rPr>
              <a:t>Здоровье – самое главное богатство человека. И беречь его надо </a:t>
            </a:r>
          </a:p>
          <a:p>
            <a:r>
              <a:rPr lang="ru-RU" sz="2400" dirty="0" smtClean="0">
                <a:solidFill>
                  <a:srgbClr val="C00000"/>
                </a:solidFill>
                <a:latin typeface="Times New Roman" pitchFamily="18" charset="0"/>
                <a:cs typeface="Times New Roman" pitchFamily="18" charset="0"/>
              </a:rPr>
              <a:t>уже с детских лет.  Основное направление нашей деятельности – </a:t>
            </a:r>
          </a:p>
          <a:p>
            <a:r>
              <a:rPr lang="ru-RU" sz="2400" dirty="0" smtClean="0">
                <a:solidFill>
                  <a:srgbClr val="C00000"/>
                </a:solidFill>
                <a:latin typeface="Times New Roman" pitchFamily="18" charset="0"/>
                <a:cs typeface="Times New Roman" pitchFamily="18" charset="0"/>
              </a:rPr>
              <a:t>Сохранение и укрепление здоровья детей.</a:t>
            </a:r>
          </a:p>
          <a:p>
            <a:endParaRPr lang="ru-RU" sz="2400" dirty="0">
              <a:solidFill>
                <a:srgbClr val="C00000"/>
              </a:solidFill>
              <a:latin typeface="Times New Roman" pitchFamily="18" charset="0"/>
              <a:cs typeface="Times New Roman" pitchFamily="18" charset="0"/>
            </a:endParaRPr>
          </a:p>
          <a:p>
            <a:r>
              <a:rPr lang="ru-RU" sz="2400" dirty="0" smtClean="0">
                <a:solidFill>
                  <a:srgbClr val="C00000"/>
                </a:solidFill>
                <a:latin typeface="Times New Roman" pitchFamily="18" charset="0"/>
                <a:cs typeface="Times New Roman" pitchFamily="18" charset="0"/>
              </a:rPr>
              <a:t>Участвуя в этом проекте дети обрели не только новые знания, но</a:t>
            </a:r>
          </a:p>
          <a:p>
            <a:r>
              <a:rPr lang="ru-RU" sz="2400" dirty="0" smtClean="0">
                <a:solidFill>
                  <a:srgbClr val="C00000"/>
                </a:solidFill>
                <a:latin typeface="Times New Roman" pitchFamily="18" charset="0"/>
                <a:cs typeface="Times New Roman" pitchFamily="18" charset="0"/>
              </a:rPr>
              <a:t>И получили массу удовольствия и радости. С большим интересом </a:t>
            </a:r>
          </a:p>
          <a:p>
            <a:r>
              <a:rPr lang="ru-RU" sz="2400" dirty="0" smtClean="0">
                <a:solidFill>
                  <a:srgbClr val="C00000"/>
                </a:solidFill>
                <a:latin typeface="Times New Roman" pitchFamily="18" charset="0"/>
                <a:cs typeface="Times New Roman" pitchFamily="18" charset="0"/>
              </a:rPr>
              <a:t>включались во все виды деятельности. Особую радость дети и родители </a:t>
            </a:r>
          </a:p>
          <a:p>
            <a:r>
              <a:rPr lang="ru-RU" sz="2400" dirty="0" smtClean="0">
                <a:solidFill>
                  <a:srgbClr val="C00000"/>
                </a:solidFill>
                <a:latin typeface="Times New Roman" pitchFamily="18" charset="0"/>
                <a:cs typeface="Times New Roman" pitchFamily="18" charset="0"/>
              </a:rPr>
              <a:t>ощутили от совместной деятельности.</a:t>
            </a: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7547709" cy="400110"/>
          </a:xfrm>
          <a:prstGeom prst="rect">
            <a:avLst/>
          </a:prstGeom>
          <a:noFill/>
        </p:spPr>
        <p:txBody>
          <a:bodyPr wrap="square" rtlCol="0">
            <a:spAutoFit/>
          </a:bodyPr>
          <a:lstStyle/>
          <a:p>
            <a:r>
              <a:rPr lang="ru-RU" sz="2000" dirty="0" smtClean="0">
                <a:solidFill>
                  <a:srgbClr val="C00000"/>
                </a:solidFill>
                <a:latin typeface="Times New Roman" pitchFamily="18" charset="0"/>
                <a:cs typeface="Times New Roman" pitchFamily="18" charset="0"/>
              </a:rPr>
              <a:t>Цель: </a:t>
            </a:r>
            <a:r>
              <a:rPr lang="ru-RU" sz="2000" dirty="0" smtClean="0">
                <a:solidFill>
                  <a:schemeClr val="tx1">
                    <a:lumMod val="85000"/>
                    <a:lumOff val="15000"/>
                  </a:schemeClr>
                </a:solidFill>
                <a:latin typeface="Times New Roman" pitchFamily="18" charset="0"/>
                <a:cs typeface="Times New Roman" pitchFamily="18" charset="0"/>
              </a:rPr>
              <a:t>формирование у детей ценностного отношения к здоровью.</a:t>
            </a:r>
            <a:endParaRPr lang="ru-RU" sz="2000" dirty="0">
              <a:solidFill>
                <a:schemeClr val="tx1">
                  <a:lumMod val="85000"/>
                  <a:lumOff val="15000"/>
                </a:schemeClr>
              </a:solidFill>
              <a:latin typeface="Times New Roman" pitchFamily="18" charset="0"/>
              <a:cs typeface="Times New Roman" pitchFamily="18" charset="0"/>
            </a:endParaRPr>
          </a:p>
        </p:txBody>
      </p:sp>
      <p:sp>
        <p:nvSpPr>
          <p:cNvPr id="3" name="TextBox 2"/>
          <p:cNvSpPr txBox="1"/>
          <p:nvPr/>
        </p:nvSpPr>
        <p:spPr>
          <a:xfrm>
            <a:off x="395536" y="1628800"/>
            <a:ext cx="8356968" cy="3277820"/>
          </a:xfrm>
          <a:prstGeom prst="rect">
            <a:avLst/>
          </a:prstGeom>
          <a:noFill/>
        </p:spPr>
        <p:txBody>
          <a:bodyPr wrap="none" rtlCol="0">
            <a:spAutoFit/>
          </a:bodyPr>
          <a:lstStyle/>
          <a:p>
            <a:r>
              <a:rPr lang="ru-RU" dirty="0" smtClean="0">
                <a:latin typeface="Times New Roman" pitchFamily="18" charset="0"/>
                <a:cs typeface="Times New Roman" pitchFamily="18" charset="0"/>
              </a:rPr>
              <a:t>    </a:t>
            </a:r>
            <a:r>
              <a:rPr lang="ru-RU" dirty="0" smtClean="0">
                <a:solidFill>
                  <a:srgbClr val="C00000"/>
                </a:solidFill>
                <a:latin typeface="Times New Roman" pitchFamily="18" charset="0"/>
                <a:cs typeface="Times New Roman" pitchFamily="18" charset="0"/>
              </a:rPr>
              <a:t>Задачи:</a:t>
            </a:r>
          </a:p>
          <a:p>
            <a:endParaRPr lang="ru-RU" dirty="0">
              <a:latin typeface="Times New Roman" pitchFamily="18" charset="0"/>
              <a:cs typeface="Times New Roman" pitchFamily="18" charset="0"/>
            </a:endParaRPr>
          </a:p>
          <a:p>
            <a:r>
              <a:rPr lang="ru-RU" b="1" dirty="0" smtClean="0">
                <a:solidFill>
                  <a:srgbClr val="0070C0"/>
                </a:solidFill>
                <a:latin typeface="Times New Roman" pitchFamily="18" charset="0"/>
                <a:cs typeface="Times New Roman" pitchFamily="18" charset="0"/>
              </a:rPr>
              <a:t>        </a:t>
            </a:r>
            <a:r>
              <a:rPr lang="ru-RU" b="1" dirty="0" smtClean="0">
                <a:solidFill>
                  <a:schemeClr val="tx1">
                    <a:lumMod val="85000"/>
                    <a:lumOff val="15000"/>
                  </a:schemeClr>
                </a:solidFill>
                <a:latin typeface="Times New Roman" pitchFamily="18" charset="0"/>
                <a:cs typeface="Times New Roman" pitchFamily="18" charset="0"/>
              </a:rPr>
              <a:t>- </a:t>
            </a:r>
            <a:r>
              <a:rPr lang="ru-RU" dirty="0" smtClean="0">
                <a:solidFill>
                  <a:schemeClr val="tx1">
                    <a:lumMod val="85000"/>
                    <a:lumOff val="15000"/>
                  </a:schemeClr>
                </a:solidFill>
                <a:latin typeface="Times New Roman" pitchFamily="18" charset="0"/>
                <a:cs typeface="Times New Roman" pitchFamily="18" charset="0"/>
              </a:rPr>
              <a:t>Дать представления о микроорганизмах (растут, размножаются, питаются, </a:t>
            </a:r>
          </a:p>
          <a:p>
            <a:pPr>
              <a:lnSpc>
                <a:spcPct val="150000"/>
              </a:lnSpc>
            </a:pPr>
            <a:r>
              <a:rPr lang="ru-RU" dirty="0" smtClean="0">
                <a:solidFill>
                  <a:schemeClr val="tx1">
                    <a:lumMod val="85000"/>
                    <a:lumOff val="15000"/>
                  </a:schemeClr>
                </a:solidFill>
                <a:latin typeface="Times New Roman" pitchFamily="18" charset="0"/>
                <a:cs typeface="Times New Roman" pitchFamily="18" charset="0"/>
              </a:rPr>
              <a:t>	дышат), их пользе, вреде;</a:t>
            </a:r>
          </a:p>
          <a:p>
            <a:pPr lvl="1">
              <a:lnSpc>
                <a:spcPct val="150000"/>
              </a:lnSpc>
            </a:pPr>
            <a:r>
              <a:rPr lang="ru-RU" dirty="0" smtClean="0">
                <a:solidFill>
                  <a:schemeClr val="tx1">
                    <a:lumMod val="85000"/>
                    <a:lumOff val="15000"/>
                  </a:schemeClr>
                </a:solidFill>
                <a:latin typeface="Times New Roman" pitchFamily="18" charset="0"/>
                <a:cs typeface="Times New Roman" pitchFamily="18" charset="0"/>
              </a:rPr>
              <a:t>- Познакомить с простыми способами борьбы с болезнетворными бактериями;</a:t>
            </a:r>
          </a:p>
          <a:p>
            <a:pPr lvl="1">
              <a:lnSpc>
                <a:spcPct val="150000"/>
              </a:lnSpc>
            </a:pPr>
            <a:r>
              <a:rPr lang="ru-RU" dirty="0" smtClean="0">
                <a:solidFill>
                  <a:schemeClr val="tx1">
                    <a:lumMod val="85000"/>
                    <a:lumOff val="15000"/>
                  </a:schemeClr>
                </a:solidFill>
                <a:latin typeface="Times New Roman" pitchFamily="18" charset="0"/>
                <a:cs typeface="Times New Roman" pitchFamily="18" charset="0"/>
              </a:rPr>
              <a:t>- Воспитывать потребность вести здоровый образ жизни;</a:t>
            </a:r>
          </a:p>
          <a:p>
            <a:pPr lvl="1">
              <a:lnSpc>
                <a:spcPct val="150000"/>
              </a:lnSpc>
            </a:pPr>
            <a:r>
              <a:rPr lang="ru-RU" dirty="0" smtClean="0">
                <a:solidFill>
                  <a:schemeClr val="tx1">
                    <a:lumMod val="85000"/>
                    <a:lumOff val="15000"/>
                  </a:schemeClr>
                </a:solidFill>
                <a:latin typeface="Times New Roman" pitchFamily="18" charset="0"/>
                <a:cs typeface="Times New Roman" pitchFamily="18" charset="0"/>
              </a:rPr>
              <a:t>- Применять информацию для решения поставленных задач;</a:t>
            </a:r>
          </a:p>
          <a:p>
            <a:pPr lvl="1">
              <a:lnSpc>
                <a:spcPct val="150000"/>
              </a:lnSpc>
            </a:pPr>
            <a:r>
              <a:rPr lang="ru-RU" dirty="0" smtClean="0">
                <a:solidFill>
                  <a:schemeClr val="tx1">
                    <a:lumMod val="85000"/>
                    <a:lumOff val="15000"/>
                  </a:schemeClr>
                </a:solidFill>
                <a:latin typeface="Times New Roman" pitchFamily="18" charset="0"/>
                <a:cs typeface="Times New Roman" pitchFamily="18" charset="0"/>
              </a:rPr>
              <a:t>- Развивать умения сотрудничать с другими детьми.</a:t>
            </a:r>
          </a:p>
          <a:p>
            <a:endParaRPr lang="ru-RU" dirty="0">
              <a:solidFill>
                <a:srgbClr val="0070C0"/>
              </a:solidFill>
              <a:latin typeface="Times New Roman" pitchFamily="18" charset="0"/>
              <a:cs typeface="Times New Roman" pitchFamily="18" charset="0"/>
            </a:endParaRPr>
          </a:p>
        </p:txBody>
      </p:sp>
      <p:sp>
        <p:nvSpPr>
          <p:cNvPr id="4" name="TextBox 3"/>
          <p:cNvSpPr txBox="1"/>
          <p:nvPr/>
        </p:nvSpPr>
        <p:spPr>
          <a:xfrm>
            <a:off x="755576" y="4941168"/>
            <a:ext cx="4724377" cy="923330"/>
          </a:xfrm>
          <a:prstGeom prst="rect">
            <a:avLst/>
          </a:prstGeom>
          <a:noFill/>
        </p:spPr>
        <p:txBody>
          <a:bodyPr wrap="square" rtlCol="0">
            <a:spAutoFit/>
          </a:bodyPr>
          <a:lstStyle/>
          <a:p>
            <a:r>
              <a:rPr lang="ru-RU" dirty="0" smtClean="0">
                <a:solidFill>
                  <a:srgbClr val="C00000"/>
                </a:solidFill>
                <a:latin typeface="Times New Roman" pitchFamily="18" charset="0"/>
                <a:cs typeface="Times New Roman" pitchFamily="18" charset="0"/>
              </a:rPr>
              <a:t>Участники:</a:t>
            </a:r>
            <a:r>
              <a:rPr lang="ru-RU" dirty="0" smtClean="0">
                <a:latin typeface="Times New Roman" pitchFamily="18" charset="0"/>
                <a:cs typeface="Times New Roman" pitchFamily="18" charset="0"/>
              </a:rPr>
              <a:t>  </a:t>
            </a:r>
            <a:r>
              <a:rPr lang="ru-RU" dirty="0" smtClean="0">
                <a:solidFill>
                  <a:schemeClr val="tx1">
                    <a:lumMod val="85000"/>
                    <a:lumOff val="15000"/>
                  </a:schemeClr>
                </a:solidFill>
                <a:latin typeface="Times New Roman" pitchFamily="18" charset="0"/>
                <a:cs typeface="Times New Roman" pitchFamily="18" charset="0"/>
              </a:rPr>
              <a:t>дети, воспитатели, родители.</a:t>
            </a:r>
          </a:p>
          <a:p>
            <a:endParaRPr lang="ru-RU" dirty="0">
              <a:solidFill>
                <a:schemeClr val="tx1">
                  <a:lumMod val="85000"/>
                  <a:lumOff val="15000"/>
                </a:schemeClr>
              </a:solidFill>
              <a:latin typeface="Times New Roman" pitchFamily="18" charset="0"/>
              <a:cs typeface="Times New Roman" pitchFamily="18" charset="0"/>
            </a:endParaRPr>
          </a:p>
          <a:p>
            <a:r>
              <a:rPr lang="ru-RU" dirty="0" smtClean="0">
                <a:solidFill>
                  <a:srgbClr val="C00000"/>
                </a:solidFill>
                <a:latin typeface="Times New Roman" pitchFamily="18" charset="0"/>
                <a:cs typeface="Times New Roman" pitchFamily="18" charset="0"/>
              </a:rPr>
              <a:t>Сроки реализации: </a:t>
            </a:r>
            <a:r>
              <a:rPr lang="ru-RU" dirty="0" smtClean="0">
                <a:solidFill>
                  <a:schemeClr val="tx1">
                    <a:lumMod val="85000"/>
                    <a:lumOff val="15000"/>
                  </a:schemeClr>
                </a:solidFill>
                <a:latin typeface="Times New Roman" pitchFamily="18" charset="0"/>
                <a:cs typeface="Times New Roman" pitchFamily="18" charset="0"/>
              </a:rPr>
              <a:t>2 недели</a:t>
            </a:r>
            <a:endParaRPr lang="ru-RU" dirty="0">
              <a:solidFill>
                <a:schemeClr val="tx1">
                  <a:lumMod val="85000"/>
                  <a:lumOff val="1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692696"/>
            <a:ext cx="5040560" cy="584775"/>
          </a:xfrm>
          <a:prstGeom prst="rect">
            <a:avLst/>
          </a:prstGeom>
          <a:noFill/>
        </p:spPr>
        <p:txBody>
          <a:bodyPr wrap="square" rtlCol="0">
            <a:spAutoFit/>
          </a:bodyPr>
          <a:lstStyle/>
          <a:p>
            <a:r>
              <a:rPr lang="ru-RU" sz="3200" dirty="0" smtClean="0">
                <a:solidFill>
                  <a:srgbClr val="FF0000"/>
                </a:solidFill>
                <a:latin typeface="Times New Roman" pitchFamily="18" charset="0"/>
                <a:cs typeface="Times New Roman" pitchFamily="18" charset="0"/>
              </a:rPr>
              <a:t>Подбор литературы.</a:t>
            </a:r>
            <a:endParaRPr lang="ru-RU" sz="3200" dirty="0">
              <a:solidFill>
                <a:srgbClr val="FF0000"/>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628800"/>
            <a:ext cx="4427984" cy="33209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620688"/>
            <a:ext cx="4392488" cy="523220"/>
          </a:xfrm>
          <a:prstGeom prst="rect">
            <a:avLst/>
          </a:prstGeom>
          <a:noFill/>
        </p:spPr>
        <p:txBody>
          <a:bodyPr wrap="square" rtlCol="0">
            <a:spAutoFit/>
          </a:bodyPr>
          <a:lstStyle/>
          <a:p>
            <a:r>
              <a:rPr lang="ru-RU" sz="2800" dirty="0">
                <a:solidFill>
                  <a:srgbClr val="FF0000"/>
                </a:solidFill>
                <a:latin typeface="Times New Roman" pitchFamily="18" charset="0"/>
                <a:cs typeface="Times New Roman" pitchFamily="18" charset="0"/>
              </a:rPr>
              <a:t>Р</a:t>
            </a:r>
            <a:r>
              <a:rPr lang="ru-RU" sz="2800" dirty="0" smtClean="0">
                <a:solidFill>
                  <a:srgbClr val="FF0000"/>
                </a:solidFill>
                <a:latin typeface="Times New Roman" pitchFamily="18" charset="0"/>
                <a:cs typeface="Times New Roman" pitchFamily="18" charset="0"/>
              </a:rPr>
              <a:t>еализация проекта:</a:t>
            </a:r>
            <a:endParaRPr lang="ru-RU" sz="2800" dirty="0">
              <a:solidFill>
                <a:srgbClr val="FF0000"/>
              </a:solidFill>
              <a:latin typeface="Times New Roman" pitchFamily="18" charset="0"/>
              <a:cs typeface="Times New Roman" pitchFamily="18" charset="0"/>
            </a:endParaRPr>
          </a:p>
        </p:txBody>
      </p:sp>
      <p:sp>
        <p:nvSpPr>
          <p:cNvPr id="3" name="TextBox 2"/>
          <p:cNvSpPr txBox="1"/>
          <p:nvPr/>
        </p:nvSpPr>
        <p:spPr>
          <a:xfrm>
            <a:off x="581645" y="1143908"/>
            <a:ext cx="8196733" cy="5016758"/>
          </a:xfrm>
          <a:prstGeom prst="rect">
            <a:avLst/>
          </a:prstGeom>
          <a:noFill/>
        </p:spPr>
        <p:txBody>
          <a:bodyPr wrap="square" rtlCol="0">
            <a:spAutoFit/>
          </a:bodyPr>
          <a:lstStyle/>
          <a:p>
            <a:r>
              <a:rPr lang="ru-RU" sz="1600" dirty="0">
                <a:latin typeface="Times New Roman" pitchFamily="18" charset="0"/>
                <a:cs typeface="Times New Roman" pitchFamily="18" charset="0"/>
              </a:rPr>
              <a:t>Употребление </a:t>
            </a:r>
            <a:r>
              <a:rPr lang="ru-RU" sz="1600" dirty="0" err="1">
                <a:latin typeface="Times New Roman" pitchFamily="18" charset="0"/>
                <a:cs typeface="Times New Roman" pitchFamily="18" charset="0"/>
              </a:rPr>
              <a:t>Бифилина</a:t>
            </a:r>
            <a:r>
              <a:rPr lang="ru-RU" sz="1600" dirty="0">
                <a:latin typeface="Times New Roman" pitchFamily="18" charset="0"/>
                <a:cs typeface="Times New Roman" pitchFamily="18" charset="0"/>
              </a:rPr>
              <a:t> –М (кисломолочных продуктов</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Беседы: «Кто такие микробы?», «Что любят микробы?», «Отчего</a:t>
            </a:r>
          </a:p>
          <a:p>
            <a:r>
              <a:rPr lang="ru-RU" sz="1600" dirty="0" smtClean="0">
                <a:latin typeface="Times New Roman" pitchFamily="18" charset="0"/>
                <a:cs typeface="Times New Roman" pitchFamily="18" charset="0"/>
              </a:rPr>
              <a:t> прокисает молоко?», «Враги микробов», «Чистота – залог здоровья»;</a:t>
            </a:r>
          </a:p>
          <a:p>
            <a:r>
              <a:rPr lang="ru-RU" sz="1600" dirty="0">
                <a:latin typeface="Times New Roman" pitchFamily="18" charset="0"/>
                <a:cs typeface="Times New Roman" pitchFamily="18" charset="0"/>
              </a:rPr>
              <a:t>Рассматривали иллюстрации, книги, энциклопедии, читали художественную и научную литературу по теме проекта, просматривали мультипликационные фильмы.</a:t>
            </a:r>
          </a:p>
          <a:p>
            <a:r>
              <a:rPr lang="ru-RU" sz="1600" dirty="0">
                <a:latin typeface="Times New Roman" pitchFamily="18" charset="0"/>
                <a:cs typeface="Times New Roman" pitchFamily="18" charset="0"/>
              </a:rPr>
              <a:t>Творческие работы детей;</a:t>
            </a:r>
          </a:p>
          <a:p>
            <a:r>
              <a:rPr lang="ru-RU" sz="1600" dirty="0">
                <a:latin typeface="Times New Roman" pitchFamily="18" charset="0"/>
                <a:cs typeface="Times New Roman" pitchFamily="18" charset="0"/>
              </a:rPr>
              <a:t>Беседа «Болезни грязны рук. Что это такое?»</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Исследовательская игра «Чистые ручки»</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Беседа «Почему, чихая или кашляя, надо закрывать рот или нос платком?»</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Исследовательская игра «Чих»</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Игра-массаж «</a:t>
            </a:r>
            <a:r>
              <a:rPr lang="ru-RU" sz="1600" dirty="0" err="1">
                <a:latin typeface="Times New Roman" pitchFamily="18" charset="0"/>
                <a:cs typeface="Times New Roman" pitchFamily="18" charset="0"/>
              </a:rPr>
              <a:t>Неболейка</a:t>
            </a: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Экспериментирование: «Заквашиваем молоко»(полезные микробы),</a:t>
            </a:r>
          </a:p>
          <a:p>
            <a:r>
              <a:rPr lang="ru-RU" sz="1600" dirty="0">
                <a:latin typeface="Times New Roman" pitchFamily="18" charset="0"/>
                <a:cs typeface="Times New Roman" pitchFamily="18" charset="0"/>
              </a:rPr>
              <a:t>«Выращиваем плесень» (вредные микробы), «Осторожно снег!»;</a:t>
            </a:r>
          </a:p>
          <a:p>
            <a:r>
              <a:rPr lang="ru-RU" sz="1600" dirty="0" smtClean="0">
                <a:latin typeface="Times New Roman" pitchFamily="18" charset="0"/>
                <a:cs typeface="Times New Roman" pitchFamily="18" charset="0"/>
              </a:rPr>
              <a:t>Режимные </a:t>
            </a:r>
            <a:r>
              <a:rPr lang="ru-RU" sz="1600" dirty="0">
                <a:latin typeface="Times New Roman" pitchFamily="18" charset="0"/>
                <a:cs typeface="Times New Roman" pitchFamily="18" charset="0"/>
              </a:rPr>
              <a:t>моменты (мытьё рук, зарядка, закаливание, прогулка)</a:t>
            </a:r>
          </a:p>
          <a:p>
            <a:r>
              <a:rPr lang="ru-RU" sz="1600" dirty="0">
                <a:latin typeface="Times New Roman" pitchFamily="18" charset="0"/>
                <a:cs typeface="Times New Roman" pitchFamily="18" charset="0"/>
              </a:rPr>
              <a:t>Выращивание лука для отпугивания микробов – вирусов;</a:t>
            </a:r>
          </a:p>
          <a:p>
            <a:r>
              <a:rPr lang="ru-RU" sz="1600" dirty="0" smtClean="0">
                <a:latin typeface="Times New Roman" pitchFamily="18" charset="0"/>
                <a:cs typeface="Times New Roman" pitchFamily="18" charset="0"/>
              </a:rPr>
              <a:t>Изготовление чесночниц;</a:t>
            </a:r>
          </a:p>
          <a:p>
            <a:r>
              <a:rPr lang="ru-RU" sz="1600" dirty="0" smtClean="0">
                <a:latin typeface="Times New Roman" pitchFamily="18" charset="0"/>
                <a:cs typeface="Times New Roman" pitchFamily="18" charset="0"/>
              </a:rPr>
              <a:t>Сюжетно ролевые игры «Лаборатория» «Скорая помощь»</a:t>
            </a:r>
          </a:p>
          <a:p>
            <a:r>
              <a:rPr lang="ru-RU" sz="1600" dirty="0">
                <a:latin typeface="Times New Roman" pitchFamily="18" charset="0"/>
                <a:cs typeface="Times New Roman" pitchFamily="18" charset="0"/>
              </a:rPr>
              <a:t>Дидактические игры.</a:t>
            </a:r>
          </a:p>
          <a:p>
            <a:r>
              <a:rPr lang="ru-RU" sz="1600" dirty="0" smtClean="0">
                <a:latin typeface="Times New Roman" pitchFamily="18" charset="0"/>
                <a:cs typeface="Times New Roman" pitchFamily="18" charset="0"/>
              </a:rPr>
              <a:t>Сочинение </a:t>
            </a:r>
            <a:r>
              <a:rPr lang="ru-RU" sz="1600" dirty="0">
                <a:latin typeface="Times New Roman" pitchFamily="18" charset="0"/>
                <a:cs typeface="Times New Roman" pitchFamily="18" charset="0"/>
              </a:rPr>
              <a:t>сказок про микробы (вместе с родителями)</a:t>
            </a:r>
          </a:p>
          <a:p>
            <a:r>
              <a:rPr lang="ru-RU" sz="1600" dirty="0" smtClean="0">
                <a:latin typeface="Times New Roman" pitchFamily="18" charset="0"/>
                <a:cs typeface="Times New Roman" pitchFamily="18" charset="0"/>
              </a:rPr>
              <a:t>Изготовление </a:t>
            </a:r>
            <a:r>
              <a:rPr lang="ru-RU" sz="1600" dirty="0">
                <a:latin typeface="Times New Roman" pitchFamily="18" charset="0"/>
                <a:cs typeface="Times New Roman" pitchFamily="18" charset="0"/>
              </a:rPr>
              <a:t>плаката для родительского уголка</a:t>
            </a:r>
            <a:r>
              <a:rPr lang="ru-RU" sz="1600" dirty="0" smtClean="0">
                <a:latin typeface="Times New Roman" pitchFamily="18" charset="0"/>
                <a:cs typeface="Times New Roman" pitchFamily="18" charset="0"/>
              </a:rPr>
              <a:t>. «Мы микробов не боимся»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0160"/>
          </a:xfrm>
        </p:spPr>
        <p:txBody>
          <a:bodyPr>
            <a:noAutofit/>
          </a:bodyPr>
          <a:lstStyle/>
          <a:p>
            <a:r>
              <a:rPr lang="ru-RU" sz="2400" dirty="0" smtClean="0">
                <a:solidFill>
                  <a:srgbClr val="FF0000"/>
                </a:solidFill>
                <a:latin typeface="Times New Roman" pitchFamily="18" charset="0"/>
                <a:cs typeface="Times New Roman" pitchFamily="18" charset="0"/>
              </a:rPr>
              <a:t>Выбор темы: Когда </a:t>
            </a:r>
            <a:r>
              <a:rPr lang="ru-RU" sz="2400" dirty="0">
                <a:solidFill>
                  <a:srgbClr val="FF0000"/>
                </a:solidFill>
                <a:latin typeface="Times New Roman" pitchFamily="18" charset="0"/>
                <a:cs typeface="Times New Roman" pitchFamily="18" charset="0"/>
              </a:rPr>
              <a:t>в группу принесли кефир, разлили и дали детям, сказав, что в нем очень полезные микробы, сразу же возник вопрос: «А разве микробы могут быть полезные</a:t>
            </a:r>
            <a:r>
              <a:rPr lang="ru-RU" sz="2400" dirty="0" smtClean="0">
                <a:solidFill>
                  <a:srgbClr val="FF0000"/>
                </a:solidFill>
                <a:latin typeface="Times New Roman" pitchFamily="18" charset="0"/>
                <a:cs typeface="Times New Roman" pitchFamily="18" charset="0"/>
              </a:rPr>
              <a:t>?»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Бифидобактерии</a:t>
            </a:r>
            <a:r>
              <a:rPr lang="ru-RU" sz="2400" dirty="0" smtClean="0">
                <a:solidFill>
                  <a:srgbClr val="FF0000"/>
                </a:solidFill>
                <a:latin typeface="Times New Roman" pitchFamily="18" charset="0"/>
                <a:cs typeface="Times New Roman" pitchFamily="18" charset="0"/>
              </a:rPr>
              <a:t> – это настоящие стражи человеческого организма.</a:t>
            </a:r>
            <a:endParaRPr lang="ru-RU" sz="2400" dirty="0">
              <a:solidFill>
                <a:srgbClr val="FF0000"/>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367508" y="3111097"/>
            <a:ext cx="3793477" cy="284510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348880"/>
            <a:ext cx="4139952" cy="31049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786210"/>
          </a:xfrm>
        </p:spPr>
        <p:txBody>
          <a:bodyPr>
            <a:noAutofit/>
          </a:bodyPr>
          <a:lstStyle/>
          <a:p>
            <a:r>
              <a:rPr lang="ru-RU" sz="2400" dirty="0">
                <a:solidFill>
                  <a:srgbClr val="C00000"/>
                </a:solidFill>
              </a:rPr>
              <a:t>Беседы: «Кто такие микробы?», «Что любят микробы?», «Отчего</a:t>
            </a:r>
            <a:br>
              <a:rPr lang="ru-RU" sz="2400" dirty="0">
                <a:solidFill>
                  <a:srgbClr val="C00000"/>
                </a:solidFill>
              </a:rPr>
            </a:br>
            <a:r>
              <a:rPr lang="ru-RU" sz="2400" dirty="0">
                <a:solidFill>
                  <a:srgbClr val="C00000"/>
                </a:solidFill>
              </a:rPr>
              <a:t> прокисает молоко?», «Враги микробов», «Чистота – залог здоровья»;</a:t>
            </a:r>
            <a:br>
              <a:rPr lang="ru-RU" sz="2400" dirty="0">
                <a:solidFill>
                  <a:srgbClr val="C00000"/>
                </a:solidFill>
              </a:rPr>
            </a:br>
            <a:endParaRPr lang="ru-RU" sz="2400" dirty="0">
              <a:solidFill>
                <a:srgbClr val="C0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008" y="2065564"/>
            <a:ext cx="4427984" cy="3320988"/>
          </a:xfrm>
          <a:prstGeom prst="rect">
            <a:avLst/>
          </a:prstGeom>
        </p:spPr>
      </p:pic>
    </p:spTree>
    <p:extLst>
      <p:ext uri="{BB962C8B-B14F-4D97-AF65-F5344CB8AC3E}">
        <p14:creationId xmlns:p14="http://schemas.microsoft.com/office/powerpoint/2010/main" val="104763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C00000"/>
                </a:solidFill>
              </a:rPr>
              <a:t>Рассматривали иллюстрации, книги, энциклопедии, читали художественную и научную литературу по теме проекта, просматривали мультипликационные фильмы</a:t>
            </a:r>
            <a:r>
              <a:rPr lang="ru-RU" sz="2400" dirty="0" smtClean="0">
                <a:solidFill>
                  <a:srgbClr val="C00000"/>
                </a:solidFill>
              </a:rPr>
              <a:t>. «Витя и </a:t>
            </a:r>
            <a:r>
              <a:rPr lang="ru-RU" sz="2400" dirty="0" err="1" smtClean="0">
                <a:solidFill>
                  <a:srgbClr val="C00000"/>
                </a:solidFill>
              </a:rPr>
              <a:t>микробус</a:t>
            </a:r>
            <a:r>
              <a:rPr lang="ru-RU" sz="2400" dirty="0" smtClean="0">
                <a:solidFill>
                  <a:srgbClr val="C00000"/>
                </a:solidFill>
              </a:rPr>
              <a:t>» «Уроки тётушки совы»</a:t>
            </a:r>
            <a:endParaRPr lang="ru-RU" sz="2400"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844824"/>
            <a:ext cx="5148064" cy="3861048"/>
          </a:xfrm>
          <a:prstGeom prst="rect">
            <a:avLst/>
          </a:prstGeom>
        </p:spPr>
      </p:pic>
    </p:spTree>
    <p:extLst>
      <p:ext uri="{BB962C8B-B14F-4D97-AF65-F5344CB8AC3E}">
        <p14:creationId xmlns:p14="http://schemas.microsoft.com/office/powerpoint/2010/main" val="295693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rgbClr val="FF0000"/>
                </a:solidFill>
                <a:latin typeface="Times New Roman" pitchFamily="18" charset="0"/>
                <a:cs typeface="Times New Roman" pitchFamily="18" charset="0"/>
              </a:rPr>
              <a:t>Творческие </a:t>
            </a:r>
            <a:r>
              <a:rPr lang="ru-RU" i="1" dirty="0">
                <a:solidFill>
                  <a:srgbClr val="FF0000"/>
                </a:solidFill>
                <a:latin typeface="Times New Roman" pitchFamily="18" charset="0"/>
                <a:cs typeface="Times New Roman" pitchFamily="18" charset="0"/>
              </a:rPr>
              <a:t>работы детей;</a:t>
            </a:r>
          </a:p>
        </p:txBody>
      </p:sp>
      <p:pic>
        <p:nvPicPr>
          <p:cNvPr id="3076" name="Picture 4" descr="C:\Users\Андрей\Desktop\проект\DSC06321.JPG"/>
          <p:cNvPicPr>
            <a:picLocks noChangeAspect="1" noChangeArrowheads="1"/>
          </p:cNvPicPr>
          <p:nvPr/>
        </p:nvPicPr>
        <p:blipFill>
          <a:blip r:embed="rId2" cstate="print"/>
          <a:srcRect/>
          <a:stretch>
            <a:fillRect/>
          </a:stretch>
        </p:blipFill>
        <p:spPr bwMode="auto">
          <a:xfrm>
            <a:off x="323528" y="4221088"/>
            <a:ext cx="2418606" cy="2232559"/>
          </a:xfrm>
          <a:prstGeom prst="rect">
            <a:avLst/>
          </a:prstGeom>
          <a:noFill/>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278142"/>
            <a:ext cx="3923928" cy="294294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391" y="2636912"/>
            <a:ext cx="4668011" cy="35010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527</Words>
  <Application>Microsoft Office PowerPoint</Application>
  <PresentationFormat>Экран (4:3)</PresentationFormat>
  <Paragraphs>79</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Times New Roman</vt:lpstr>
      <vt:lpstr>Тема Office</vt:lpstr>
      <vt:lpstr>Проект «Вредные и полезные микробы» для детей 5-7 лет</vt:lpstr>
      <vt:lpstr>Актуальность</vt:lpstr>
      <vt:lpstr>Презентация PowerPoint</vt:lpstr>
      <vt:lpstr>Презентация PowerPoint</vt:lpstr>
      <vt:lpstr>Презентация PowerPoint</vt:lpstr>
      <vt:lpstr>Выбор темы: Когда в группу принесли кефир, разлили и дали детям, сказав, что в нем очень полезные микробы, сразу же возник вопрос: «А разве микробы могут быть полезные?»  Бифидобактерии – это настоящие стражи человеческого организма.</vt:lpstr>
      <vt:lpstr>Беседы: «Кто такие микробы?», «Что любят микробы?», «Отчего  прокисает молоко?», «Враги микробов», «Чистота – залог здоровья»; </vt:lpstr>
      <vt:lpstr>Рассматривали иллюстрации, книги, энциклопедии, читали художественную и научную литературу по теме проекта, просматривали мультипликационные фильмы. «Витя и микробус» «Уроки тётушки совы»</vt:lpstr>
      <vt:lpstr>Творческие работы детей;</vt:lpstr>
      <vt:lpstr>Беседа «Болезни грязны рук. Что это такое?» Исследовательская игра «Чистые ручки» Воспитатель предлагает детям представить, что на руках каждого человека есть микробы, которые мы не можем увидеть. Для демонстрации педагог посыпает детям руки тальком (мукой) и показывает, как микробы «передаются» от человека к человеку, оседают на предметы общего пользования, игрушки. Ребята самостоятельно делают умозаключения, что для профилактики различных заболеваний, в том числе гриппа и  ОРВИ, необходимо соблюдать чистоту рук, тщательно мыть руки мылом. </vt:lpstr>
      <vt:lpstr>Беседа «Почему, чихая или кашляя, надо закрывать рот или нос платком?» Исследовательская игра «Чих» Воспитатель с помощью пульверизатора (распыляя воду) «демонстрирует», что вирус гриппа состоит из мелких и многочисленных частиц гриппа, которые при кашле и чихании распространяются по помещению и  заражают детей. Дети самостоятельно делают вывод, что когда человек болен, чихает, микробы «разлетаются» повсюду, для этого необходимо для предотвращения прикрывать рот рукой или пользоваться носовым платком, а также пользоваться специальными масками.  </vt:lpstr>
      <vt:lpstr>Игра-массаж «Неболейка»  способствовала профилактике простудных заболеваний. И дети вместе Дашей решили, что этот оздоровительный массаж – один из путей к спасению от микробов гриппа. Чтобы горло не болело, -(поглаживаем ладонями шею) .  Мы его погладим смело. -(мягкими движениями, сверху вниз.) Чтоб не кашлять, не чихать, -(указательными пальцами растирают крылья носа.) Надо носик растирать. Лоб мы тоже разотрём, -(прикладывают ко лбу ладони) Ладошку держим козырьком. - (и растирают движениями в стороны.) «Вилку» пальчиками сделай –(раздвигают указательный и средний пальцы и растирают точки) .  Массируй уши ты умело. - (перед и за ушами) Знаем, знаем -да, да, да! - (потирают ладони друг о друга.) Нам простуда не страшна. </vt:lpstr>
      <vt:lpstr>Опыты: выращивание плесени на хлебе</vt:lpstr>
      <vt:lpstr>«Осторожно снег!» Показать детям, что, несмотря на белизну снега, его нельзя есть, он грязный и в нем много микробов.</vt:lpstr>
      <vt:lpstr>Я полезен очень – вот так штука: Нет от простуды средства лучше лука.</vt:lpstr>
      <vt:lpstr>Изготавливаем чесночницы</vt:lpstr>
      <vt:lpstr>Витамины – укрепляют организм и защищают от микробов.</vt:lpstr>
      <vt:lpstr>Мы закаляемся, занимаемся спортом, укрепляем организм.</vt:lpstr>
      <vt:lpstr>С/р. Игра «Лаборатория»</vt:lpstr>
      <vt:lpstr>Дидактические игры.  «Первая помощь» «Можно- нельзя» «Хорошо- плохо» </vt:lpstr>
      <vt:lpstr>Сочинение сказок про микробы (вместе с родителями) </vt:lpstr>
      <vt:lpstr>Мы микробов не боимся! Изготовление плаката для родительского уголка.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«Вредные и полезные микробы»</dc:title>
  <dc:creator>Андрей</dc:creator>
  <cp:lastModifiedBy>user</cp:lastModifiedBy>
  <cp:revision>77</cp:revision>
  <dcterms:created xsi:type="dcterms:W3CDTF">2013-08-17T10:09:57Z</dcterms:created>
  <dcterms:modified xsi:type="dcterms:W3CDTF">2016-06-30T17:51:12Z</dcterms:modified>
</cp:coreProperties>
</file>