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57" r:id="rId8"/>
    <p:sldId id="260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4BFF"/>
    <a:srgbClr val="EE4BFF"/>
    <a:srgbClr val="F16DFF"/>
    <a:srgbClr val="CC00CC"/>
    <a:srgbClr val="0066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2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93FA-C4D4-45CC-AC9F-84A444BEBF64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E9141-2F75-47B7-9AE6-BACDC2324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9B86-2770-483C-B5ED-EC9665063C1D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8B17-4B4D-4E6B-978B-F9E51CC0F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87FD-CA5D-4A82-92AF-283981D3D77E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3E556-36A8-475F-A3CC-6808057BE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40552-F1B7-497A-A840-CA886DB74E96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7122-3B64-4D2D-96CB-3ABFEE089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37D20-5CBF-4B98-8C48-D6283EC515CD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7881B-EE9D-4343-9733-E8D38DF4D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C2908-AD8E-4874-B2A5-0FE3529C396F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7665-F9D9-4DD1-AAD3-D5DEB7E95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5C888-6CC1-4B94-8DDB-91100C39214F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C778C-44BE-4EEE-B23A-76C68B2D2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A2D48-7AB1-4078-82D9-7011DE79E675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C53B9-EA17-4364-AC95-8F77B2EB6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8360-F3D0-4997-997B-2ED126F69E1B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61040-4CF0-43B5-B96A-5309A4049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92E00-E05D-44F8-8AAE-B24D462171B9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411E-CEB0-4994-B20B-38A5CF659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A605-27C6-4FFF-B04C-480D6D0136CF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6B396-E043-4340-B7C9-D9E7BEBE8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AD16A5-6C0B-4EAA-88A2-F0636CACFC00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AEEED6-1D61-443C-B1DD-7D1555F31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3">
              <a:lumMod val="40000"/>
              <a:lumOff val="60000"/>
            </a:schemeClr>
          </a:solidFill>
          <a:ln w="215900" cmpd="thickThin">
            <a:solidFill>
              <a:srgbClr val="006600"/>
            </a:soli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5" name="Рисунок 8" descr="69415843_04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4581525"/>
            <a:ext cx="1862138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69415810_03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92950" y="4365625"/>
            <a:ext cx="205105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0"/>
            <a:ext cx="18351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071678"/>
            <a:ext cx="707236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latin typeface="Monotype Corsiva" pitchFamily="66" charset="0"/>
              </a:rPr>
              <a:t>Учим дни недели!</a:t>
            </a:r>
          </a:p>
          <a:p>
            <a:pPr algn="ctr">
              <a:defRPr/>
            </a:pPr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latin typeface="Monotype Corsiva" pitchFamily="66" charset="0"/>
              </a:rPr>
              <a:t>Игра «Веселые гномики»</a:t>
            </a:r>
            <a:endParaRPr lang="ru-RU" sz="3600" b="1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4929198"/>
            <a:ext cx="5799137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Малинка Любовь Ефимовна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МБДОУ №4 «Уголек»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2016г.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86771"/>
            <a:ext cx="67714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Цель совместной деятельности.</a:t>
            </a:r>
            <a:endParaRPr lang="ru-RU" sz="3200" b="1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85720" y="1142984"/>
            <a:ext cx="8158162" cy="42862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Научить детей в игровой форме дням недели.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Познакомить детей с названиями, последовательностью дней недели.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Закрепить в активной речи названия, последовательность дней недели.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Учить детей наглядно в определенной последовательности расставлять дни недели.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Продолжать учить порядковому счету.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Развивать внимание, память, мышление.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Продолжать учить детей называть цвета спектра.</a:t>
            </a:r>
            <a:endParaRPr kumimoji="0" lang="ru-RU" sz="2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1000164" y="42861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Названия дней недели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58" y="1071546"/>
            <a:ext cx="7429552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Неделя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семидневный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период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времени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Руси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неделю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называли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седмицей (семь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дней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Понедельник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–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первый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день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недели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следующий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после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недели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(седьмой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день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древности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называли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неделя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Вторник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–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второй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день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недели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Среда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–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третий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день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который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находится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в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середине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недели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Четверг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–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четвертый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день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недели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Пятница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–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пятый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день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недели.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Суббота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–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шестой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день (от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еврейского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слова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“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шаббат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”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-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отдых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конец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дел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Воскресение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–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седьмой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день недели христиане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стали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называть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воскресеньем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честь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чудесного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воскресения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Иисуса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Христа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1071602" y="35717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Состав недели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571868" y="928670"/>
            <a:ext cx="2179761" cy="67262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 smtClean="0">
                <a:solidFill>
                  <a:srgbClr val="FF9933"/>
                </a:solidFill>
                <a:latin typeface="Comic Sans MS" pitchFamily="66" charset="0"/>
              </a:rPr>
              <a:t> Неделя</a:t>
            </a:r>
            <a:endParaRPr lang="ru-RU" sz="3200" b="1" dirty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255492" y="2528870"/>
            <a:ext cx="2500314" cy="2186014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 b="1" dirty="0" smtClean="0">
              <a:solidFill>
                <a:srgbClr val="FF9933"/>
              </a:solidFill>
              <a:latin typeface="Comic Sans MS" pitchFamily="66" charset="0"/>
            </a:endParaRPr>
          </a:p>
          <a:p>
            <a:r>
              <a:rPr lang="ru-RU" sz="2400" b="1" dirty="0" smtClean="0">
                <a:solidFill>
                  <a:srgbClr val="FF9933"/>
                </a:solidFill>
                <a:latin typeface="Comic Sans MS" pitchFamily="66" charset="0"/>
              </a:rPr>
              <a:t>Рабочие </a:t>
            </a:r>
            <a:r>
              <a:rPr lang="ru-RU" sz="2400" b="1" dirty="0">
                <a:solidFill>
                  <a:srgbClr val="FF9933"/>
                </a:solidFill>
                <a:latin typeface="Comic Sans MS" pitchFamily="66" charset="0"/>
              </a:rPr>
              <a:t>дни</a:t>
            </a:r>
          </a:p>
          <a:p>
            <a:r>
              <a:rPr lang="ru-RU" sz="2000" b="1" dirty="0">
                <a:solidFill>
                  <a:srgbClr val="00CC66"/>
                </a:solidFill>
                <a:latin typeface="Comic Sans MS" pitchFamily="66" charset="0"/>
              </a:rPr>
              <a:t>Понедельник</a:t>
            </a:r>
          </a:p>
          <a:p>
            <a:r>
              <a:rPr lang="ru-RU" sz="2000" b="1" dirty="0">
                <a:solidFill>
                  <a:srgbClr val="00CC66"/>
                </a:solidFill>
                <a:latin typeface="Comic Sans MS" pitchFamily="66" charset="0"/>
              </a:rPr>
              <a:t>Вторник</a:t>
            </a:r>
          </a:p>
          <a:p>
            <a:r>
              <a:rPr lang="ru-RU" sz="2000" b="1" dirty="0">
                <a:solidFill>
                  <a:srgbClr val="00CC66"/>
                </a:solidFill>
                <a:latin typeface="Comic Sans MS" pitchFamily="66" charset="0"/>
              </a:rPr>
              <a:t>Среда</a:t>
            </a:r>
          </a:p>
          <a:p>
            <a:r>
              <a:rPr lang="ru-RU" sz="2000" b="1" dirty="0">
                <a:solidFill>
                  <a:srgbClr val="00CC66"/>
                </a:solidFill>
                <a:latin typeface="Comic Sans MS" pitchFamily="66" charset="0"/>
              </a:rPr>
              <a:t>Четверг</a:t>
            </a:r>
          </a:p>
          <a:p>
            <a:r>
              <a:rPr lang="ru-RU" sz="2000" b="1" dirty="0">
                <a:solidFill>
                  <a:srgbClr val="00CC66"/>
                </a:solidFill>
                <a:latin typeface="Comic Sans MS" pitchFamily="66" charset="0"/>
              </a:rPr>
              <a:t>Пятница</a:t>
            </a:r>
          </a:p>
          <a:p>
            <a:endParaRPr lang="ru-RU" sz="2400" dirty="0">
              <a:solidFill>
                <a:srgbClr val="00CC66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3571867" y="1571612"/>
            <a:ext cx="1143007" cy="1000132"/>
          </a:xfrm>
          <a:prstGeom prst="line">
            <a:avLst/>
          </a:prstGeom>
          <a:noFill/>
          <a:ln w="38100">
            <a:solidFill>
              <a:srgbClr val="CC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643438" y="1571612"/>
            <a:ext cx="1000132" cy="1071570"/>
          </a:xfrm>
          <a:prstGeom prst="line">
            <a:avLst/>
          </a:prstGeom>
          <a:noFill/>
          <a:ln w="38100">
            <a:solidFill>
              <a:srgbClr val="CC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522692" y="2605070"/>
            <a:ext cx="2692646" cy="1457343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 b="1" dirty="0" smtClean="0">
              <a:solidFill>
                <a:srgbClr val="FF9933"/>
              </a:solidFill>
              <a:latin typeface="Comic Sans MS" pitchFamily="66" charset="0"/>
            </a:endParaRPr>
          </a:p>
          <a:p>
            <a:r>
              <a:rPr lang="ru-RU" sz="2400" b="1" dirty="0" smtClean="0">
                <a:solidFill>
                  <a:srgbClr val="FF9933"/>
                </a:solidFill>
                <a:latin typeface="Comic Sans MS" pitchFamily="66" charset="0"/>
              </a:rPr>
              <a:t>Выходные </a:t>
            </a:r>
            <a:r>
              <a:rPr lang="ru-RU" sz="2400" b="1" dirty="0">
                <a:solidFill>
                  <a:srgbClr val="FF9933"/>
                </a:solidFill>
                <a:latin typeface="Comic Sans MS" pitchFamily="66" charset="0"/>
              </a:rPr>
              <a:t>дни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Суббота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Воскресение</a:t>
            </a:r>
          </a:p>
          <a:p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-928726" y="35717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Методы запоминания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500034" y="2357430"/>
            <a:ext cx="3219494" cy="160974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>
                <a:solidFill>
                  <a:srgbClr val="00CC66"/>
                </a:solidFill>
                <a:latin typeface="Comic Sans MS" pitchFamily="66" charset="0"/>
              </a:rPr>
              <a:t>Наглядные </a:t>
            </a:r>
          </a:p>
          <a:p>
            <a:r>
              <a:rPr lang="ru-RU" sz="3200" b="1" dirty="0" smtClean="0">
                <a:solidFill>
                  <a:srgbClr val="00CC66"/>
                </a:solidFill>
                <a:latin typeface="Comic Sans MS" pitchFamily="66" charset="0"/>
              </a:rPr>
              <a:t> пособия</a:t>
            </a:r>
            <a:endParaRPr lang="ru-RU" sz="3200" b="1" dirty="0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4929190" y="2000240"/>
            <a:ext cx="2643206" cy="1857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b="1" dirty="0" smtClean="0">
                <a:solidFill>
                  <a:schemeClr val="accent2"/>
                </a:solidFill>
                <a:latin typeface="Comic Sans MS" pitchFamily="66" charset="0"/>
              </a:rPr>
              <a:t> Стихи</a:t>
            </a:r>
          </a:p>
          <a:p>
            <a:r>
              <a:rPr lang="ru-RU" sz="3600" b="1" dirty="0" smtClean="0">
                <a:solidFill>
                  <a:schemeClr val="accent2"/>
                </a:solidFill>
                <a:latin typeface="Comic Sans MS" pitchFamily="66" charset="0"/>
              </a:rPr>
              <a:t>загадки</a:t>
            </a:r>
            <a:endParaRPr lang="ru-RU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2428860" y="4357694"/>
            <a:ext cx="2857520" cy="16621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CC66FF"/>
                </a:solidFill>
                <a:latin typeface="Comic Sans MS" pitchFamily="66" charset="0"/>
              </a:rPr>
              <a:t>Подвижные</a:t>
            </a:r>
          </a:p>
          <a:p>
            <a:pPr algn="ctr"/>
            <a:r>
              <a:rPr lang="ru-RU" sz="3200" b="1" dirty="0" smtClean="0">
                <a:solidFill>
                  <a:srgbClr val="CC66FF"/>
                </a:solidFill>
                <a:latin typeface="Comic Sans MS" pitchFamily="66" charset="0"/>
              </a:rPr>
              <a:t> игры</a:t>
            </a:r>
            <a:endParaRPr lang="ru-RU" sz="3200" b="1" dirty="0">
              <a:solidFill>
                <a:srgbClr val="CC66FF"/>
              </a:solidFill>
              <a:latin typeface="Comic Sans MS" pitchFamily="66" charset="0"/>
            </a:endParaRP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2928926" y="1857364"/>
            <a:ext cx="742960" cy="74296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4400" b="1" dirty="0">
                <a:solidFill>
                  <a:srgbClr val="00B05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7053266" y="1614470"/>
            <a:ext cx="742960" cy="74296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4400" b="1" dirty="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4429124" y="3829048"/>
            <a:ext cx="742960" cy="74296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4400" b="1" dirty="0" smtClean="0">
                <a:solidFill>
                  <a:srgbClr val="CC4BFF"/>
                </a:solidFill>
                <a:latin typeface="Comic Sans MS" pitchFamily="66" charset="0"/>
              </a:rPr>
              <a:t>2</a:t>
            </a:r>
            <a:endParaRPr lang="ru-RU" sz="4400" b="1" dirty="0">
              <a:solidFill>
                <a:srgbClr val="CC4B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-1285916" y="28573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Наглядные пособия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" name="Picture 2" descr="C:\Users\Админ\Desktop\eA7dXnsHuR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2845" y="857232"/>
            <a:ext cx="5888047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785786" y="3000372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Comic Sans MS" pitchFamily="66" charset="0"/>
              </a:rPr>
              <a:t>Первый вариант.</a:t>
            </a:r>
            <a:br>
              <a:rPr lang="ru-RU" sz="1200" b="1" dirty="0" smtClean="0">
                <a:latin typeface="Comic Sans MS" pitchFamily="66" charset="0"/>
              </a:rPr>
            </a:br>
            <a:r>
              <a:rPr lang="ru-RU" sz="1200" b="1" u="sng" dirty="0" smtClean="0">
                <a:latin typeface="Comic Sans MS" pitchFamily="66" charset="0"/>
              </a:rPr>
              <a:t>"Какого гномика не стало".</a:t>
            </a:r>
            <a:r>
              <a:rPr lang="ru-RU" sz="1200" b="1" dirty="0" smtClean="0">
                <a:latin typeface="Comic Sans MS" pitchFamily="66" charset="0"/>
              </a:rPr>
              <a:t/>
            </a:r>
            <a:br>
              <a:rPr lang="ru-RU" sz="1200" b="1" dirty="0" smtClean="0">
                <a:latin typeface="Comic Sans MS" pitchFamily="66" charset="0"/>
              </a:rPr>
            </a:br>
            <a:r>
              <a:rPr lang="ru-RU" sz="1200" b="1" dirty="0" smtClean="0">
                <a:latin typeface="Comic Sans MS" pitchFamily="66" charset="0"/>
              </a:rPr>
              <a:t>                 Дети </a:t>
            </a:r>
            <a:r>
              <a:rPr lang="ru-RU" sz="1200" b="1" dirty="0" smtClean="0">
                <a:latin typeface="Comic Sans MS" pitchFamily="66" charset="0"/>
              </a:rPr>
              <a:t>закрывают глаза, воспитатель убирает одного гномика. </a:t>
            </a:r>
            <a:endParaRPr lang="ru-RU" sz="1200" b="1" dirty="0" smtClean="0">
              <a:latin typeface="Comic Sans MS" pitchFamily="66" charset="0"/>
            </a:endParaRPr>
          </a:p>
          <a:p>
            <a:r>
              <a:rPr lang="ru-RU" sz="1200" b="1" dirty="0" smtClean="0">
                <a:latin typeface="Comic Sans MS" pitchFamily="66" charset="0"/>
              </a:rPr>
              <a:t> </a:t>
            </a:r>
            <a:r>
              <a:rPr lang="ru-RU" sz="1200" b="1" dirty="0" smtClean="0">
                <a:latin typeface="Comic Sans MS" pitchFamily="66" charset="0"/>
              </a:rPr>
              <a:t>                Дети </a:t>
            </a:r>
            <a:r>
              <a:rPr lang="ru-RU" sz="1200" b="1" dirty="0" smtClean="0">
                <a:latin typeface="Comic Sans MS" pitchFamily="66" charset="0"/>
              </a:rPr>
              <a:t>открывают глаз и отгадывают, какой гномик убежал.</a:t>
            </a:r>
            <a:br>
              <a:rPr lang="ru-RU" sz="1200" b="1" dirty="0" smtClean="0">
                <a:latin typeface="Comic Sans MS" pitchFamily="66" charset="0"/>
              </a:rPr>
            </a:br>
            <a:r>
              <a:rPr lang="ru-RU" sz="1200" b="1" u="sng" dirty="0" smtClean="0">
                <a:latin typeface="Comic Sans MS" pitchFamily="66" charset="0"/>
              </a:rPr>
              <a:t>Второй вариант.</a:t>
            </a:r>
            <a:r>
              <a:rPr lang="ru-RU" sz="1200" b="1" dirty="0" smtClean="0">
                <a:latin typeface="Comic Sans MS" pitchFamily="66" charset="0"/>
              </a:rPr>
              <a:t/>
            </a:r>
            <a:br>
              <a:rPr lang="ru-RU" sz="1200" b="1" dirty="0" smtClean="0">
                <a:latin typeface="Comic Sans MS" pitchFamily="66" charset="0"/>
              </a:rPr>
            </a:br>
            <a:r>
              <a:rPr lang="ru-RU" sz="1200" b="1" dirty="0" smtClean="0">
                <a:latin typeface="Comic Sans MS" pitchFamily="66" charset="0"/>
              </a:rPr>
              <a:t>                 Дети </a:t>
            </a:r>
            <a:r>
              <a:rPr lang="ru-RU" sz="1200" b="1" dirty="0" smtClean="0">
                <a:latin typeface="Comic Sans MS" pitchFamily="66" charset="0"/>
              </a:rPr>
              <a:t>закрывают глаза, воспитатель меняет порядок следования гномиков. </a:t>
            </a:r>
            <a:r>
              <a:rPr lang="ru-RU" sz="1200" b="1" dirty="0" smtClean="0">
                <a:latin typeface="Comic Sans MS" pitchFamily="66" charset="0"/>
              </a:rPr>
              <a:t>            </a:t>
            </a:r>
          </a:p>
          <a:p>
            <a:r>
              <a:rPr lang="ru-RU" sz="1200" b="1" dirty="0" smtClean="0">
                <a:latin typeface="Comic Sans MS" pitchFamily="66" charset="0"/>
              </a:rPr>
              <a:t>                 Дети </a:t>
            </a:r>
            <a:r>
              <a:rPr lang="ru-RU" sz="1200" b="1" dirty="0" smtClean="0">
                <a:latin typeface="Comic Sans MS" pitchFamily="66" charset="0"/>
              </a:rPr>
              <a:t>открывают глаза и расставляют их в правильной последовательности.</a:t>
            </a:r>
            <a:br>
              <a:rPr lang="ru-RU" sz="1200" b="1" dirty="0" smtClean="0">
                <a:latin typeface="Comic Sans MS" pitchFamily="66" charset="0"/>
              </a:rPr>
            </a:br>
            <a:r>
              <a:rPr lang="ru-RU" sz="1200" b="1" u="sng" dirty="0" smtClean="0">
                <a:latin typeface="Comic Sans MS" pitchFamily="66" charset="0"/>
              </a:rPr>
              <a:t>Третий вариант.</a:t>
            </a:r>
            <a:r>
              <a:rPr lang="ru-RU" sz="1200" b="1" dirty="0" smtClean="0">
                <a:latin typeface="Comic Sans MS" pitchFamily="66" charset="0"/>
              </a:rPr>
              <a:t/>
            </a:r>
            <a:br>
              <a:rPr lang="ru-RU" sz="1200" b="1" dirty="0" smtClean="0">
                <a:latin typeface="Comic Sans MS" pitchFamily="66" charset="0"/>
              </a:rPr>
            </a:br>
            <a:r>
              <a:rPr lang="ru-RU" sz="1200" b="1" dirty="0" smtClean="0">
                <a:latin typeface="Comic Sans MS" pitchFamily="66" charset="0"/>
              </a:rPr>
              <a:t>                 Учим </a:t>
            </a:r>
            <a:r>
              <a:rPr lang="ru-RU" sz="1200" b="1" dirty="0" smtClean="0">
                <a:latin typeface="Comic Sans MS" pitchFamily="66" charset="0"/>
              </a:rPr>
              <a:t>вместе с детьми вчера и завтра, если сегодня понедельник, вчера и </a:t>
            </a:r>
          </a:p>
          <a:p>
            <a:r>
              <a:rPr lang="ru-RU" sz="1200" b="1" dirty="0" smtClean="0">
                <a:latin typeface="Comic Sans MS" pitchFamily="66" charset="0"/>
              </a:rPr>
              <a:t> </a:t>
            </a:r>
            <a:r>
              <a:rPr lang="ru-RU" sz="1200" b="1" dirty="0" smtClean="0">
                <a:latin typeface="Comic Sans MS" pitchFamily="66" charset="0"/>
              </a:rPr>
              <a:t>                завтра</a:t>
            </a:r>
            <a:r>
              <a:rPr lang="ru-RU" sz="1200" b="1" dirty="0" smtClean="0">
                <a:latin typeface="Comic Sans MS" pitchFamily="66" charset="0"/>
              </a:rPr>
              <a:t>, если сегодня вторник и т. д. цель: развивать у детей тактильное </a:t>
            </a:r>
            <a:r>
              <a:rPr lang="ru-RU" sz="1200" b="1" dirty="0" smtClean="0">
                <a:latin typeface="Comic Sans MS" pitchFamily="66" charset="0"/>
              </a:rPr>
              <a:t> </a:t>
            </a:r>
          </a:p>
          <a:p>
            <a:r>
              <a:rPr lang="ru-RU" sz="1200" b="1" dirty="0" smtClean="0">
                <a:latin typeface="Comic Sans MS" pitchFamily="66" charset="0"/>
              </a:rPr>
              <a:t>                 восприятие</a:t>
            </a:r>
            <a:r>
              <a:rPr lang="ru-RU" sz="1200" b="1" dirty="0" smtClean="0">
                <a:latin typeface="Comic Sans MS" pitchFamily="66" charset="0"/>
              </a:rPr>
              <a:t>; обогащать активный словарь детей новыми словами, развивать </a:t>
            </a:r>
            <a:endParaRPr lang="ru-RU" sz="1200" b="1" dirty="0" smtClean="0">
              <a:latin typeface="Comic Sans MS" pitchFamily="66" charset="0"/>
            </a:endParaRPr>
          </a:p>
          <a:p>
            <a:r>
              <a:rPr lang="ru-RU" sz="1200" b="1" dirty="0" smtClean="0">
                <a:latin typeface="Comic Sans MS" pitchFamily="66" charset="0"/>
              </a:rPr>
              <a:t>                 память</a:t>
            </a:r>
            <a:r>
              <a:rPr lang="ru-RU" sz="1200" b="1" dirty="0" smtClean="0">
                <a:latin typeface="Comic Sans MS" pitchFamily="66" charset="0"/>
              </a:rPr>
              <a:t>, внимание, воображение, образное мышление; мелкую моторику</a:t>
            </a:r>
            <a:r>
              <a:rPr lang="ru-RU" sz="1200" b="1" dirty="0" smtClean="0">
                <a:latin typeface="Comic Sans MS" pitchFamily="66" charset="0"/>
              </a:rPr>
              <a:t>.     </a:t>
            </a:r>
            <a:endParaRPr lang="ru-RU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-1443022" y="71422"/>
            <a:ext cx="8229600" cy="1143000"/>
          </a:xfrm>
        </p:spPr>
        <p:txBody>
          <a:bodyPr/>
          <a:lstStyle/>
          <a:p>
            <a:r>
              <a:rPr lang="ru-RU" sz="3200" b="1" dirty="0">
                <a:latin typeface="Comic Sans MS" pitchFamily="66" charset="0"/>
              </a:rPr>
              <a:t>Стихи и загадки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357290" y="1071547"/>
            <a:ext cx="3286148" cy="450059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Среди дней любой недели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Первый будет понедельник.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День второй за ним пошел,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Это вторник к нам пришел.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b="1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Нам не деться никуда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Третий день всегда среда.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Он четвертый там и тут,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Этот день четверг зовут.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b="1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В череде рабочих дней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Пятый пятница теперь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Вся закончена работа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День шестой всегда суббота.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b="1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День седьмой</a:t>
            </a:r>
            <a:r>
              <a:rPr lang="en-US" sz="1400" b="1" dirty="0">
                <a:latin typeface="Comic Sans MS" pitchFamily="66" charset="0"/>
              </a:rPr>
              <a:t>?</a:t>
            </a:r>
            <a:endParaRPr lang="ru-RU" sz="1400" b="1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Его мы знаем: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latin typeface="Comic Sans MS" pitchFamily="66" charset="0"/>
              </a:rPr>
              <a:t>Воскресенье – отдыхаем!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357686" y="1500174"/>
            <a:ext cx="4143404" cy="492922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Что за птицы пролетают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 семерке в каждой стае.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Вереницею летят,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 воротятся назад.(Дни недели)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Братьев этих ровно семь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Вам они известны всем.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Каждую неделю кругом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Ходят братья друг за другом.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Попрощается последний –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Появляется передний.(Дни недели)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Есть семь братьев: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Годами равные,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Именами разные.(Дни недели)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1071602" y="28573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Вопросы и задания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42994" y="1331929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Сколько дней в неделе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Как они называются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Какой день первый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Какой день последний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Сколько выходных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Сколько будней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Почему седьмой день недели называется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воскресеньем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Как он назывался раньше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Почему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785926"/>
            <a:ext cx="707236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latin typeface="Monotype Corsiva" pitchFamily="66" charset="0"/>
              </a:rPr>
              <a:t>Спасибо за внимание!</a:t>
            </a:r>
            <a:endParaRPr lang="ru-RU" sz="8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кина Л. П. Шаблон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367</Words>
  <Application>Microsoft Office PowerPoint</Application>
  <PresentationFormat>Экран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Фокина Л. П. Шаблон 3</vt:lpstr>
      <vt:lpstr>Слайд 1</vt:lpstr>
      <vt:lpstr>Слайд 2</vt:lpstr>
      <vt:lpstr>Слайд 3</vt:lpstr>
      <vt:lpstr>Слайд 4</vt:lpstr>
      <vt:lpstr>Слайд 5</vt:lpstr>
      <vt:lpstr>Слайд 6</vt:lpstr>
      <vt:lpstr>Стихи и загадки</vt:lpstr>
      <vt:lpstr>Слайд 8</vt:lpstr>
      <vt:lpstr>Слайд 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</cp:revision>
  <dcterms:created xsi:type="dcterms:W3CDTF">2016-04-18T21:47:53Z</dcterms:created>
  <dcterms:modified xsi:type="dcterms:W3CDTF">2016-04-18T22:21:57Z</dcterms:modified>
</cp:coreProperties>
</file>