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4643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Семинар – тренинг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основы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Разработано: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Lori Frost, M.S., CCC-SLP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Bondy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Ph. D.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Принцип пирамиды в обучении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Разработан </a:t>
            </a:r>
            <a:r>
              <a:rPr lang="en-US" sz="3600" dirty="0" smtClean="0"/>
              <a:t>Andy </a:t>
            </a:r>
            <a:r>
              <a:rPr lang="en-US" sz="3600" dirty="0" err="1" smtClean="0"/>
              <a:t>Bondy</a:t>
            </a:r>
            <a:r>
              <a:rPr lang="en-US" sz="3600" dirty="0" smtClean="0"/>
              <a:t>, Ph.D.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Системный подход к разработке Эффективной среды обучения</a:t>
            </a:r>
          </a:p>
          <a:p>
            <a:r>
              <a:rPr lang="ru-RU" dirty="0" smtClean="0"/>
              <a:t>Основан на применении обширного спектра прикладного анализа поведения (АВА)</a:t>
            </a:r>
          </a:p>
          <a:p>
            <a:r>
              <a:rPr lang="ru-RU" dirty="0" smtClean="0"/>
              <a:t>Смесь систем мотивации, учебных целей и творческого обучения общению с наукой обучения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*  Принцип пирамиды в обучении, 2-е издание (</a:t>
            </a:r>
            <a:r>
              <a:rPr lang="en-US" sz="2000" dirty="0" err="1" smtClean="0"/>
              <a:t>Bondy</a:t>
            </a:r>
            <a:r>
              <a:rPr lang="ru-RU" sz="2000" dirty="0" smtClean="0"/>
              <a:t>, 2011)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3050"/>
            <a:ext cx="5286412" cy="116205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Принцип пирамиды </a:t>
            </a:r>
            <a:br>
              <a:rPr lang="ru-RU" sz="2800" dirty="0" smtClean="0"/>
            </a:br>
            <a:r>
              <a:rPr lang="ru-RU" sz="2800" dirty="0" smtClean="0"/>
              <a:t>в обучении</a:t>
            </a:r>
            <a:endParaRPr lang="ru-RU" sz="2800" dirty="0"/>
          </a:p>
        </p:txBody>
      </p:sp>
      <p:pic>
        <p:nvPicPr>
          <p:cNvPr id="5" name="Содержимое 4" descr="9076-raskraska-piramida-maket-piramida-shabl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000107"/>
            <a:ext cx="4043362" cy="364333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71924" cy="46910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2000" dirty="0" smtClean="0"/>
              <a:t>Сбор  и анализ данных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Стратегии обучения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Исправление ошибок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Обобщение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Эффективные занятия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Поведение, неадекватные ситуации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Мощное подкрепление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Учебные цели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Целенаправленное общение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Учебные (функциональные) цели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Зачем нам школы?</a:t>
            </a:r>
          </a:p>
          <a:p>
            <a:r>
              <a:rPr lang="ru-RU" dirty="0" smtClean="0"/>
              <a:t>Чему мы учим?</a:t>
            </a:r>
          </a:p>
          <a:p>
            <a:r>
              <a:rPr lang="ru-RU" dirty="0" smtClean="0"/>
              <a:t>Где мы учим?</a:t>
            </a:r>
          </a:p>
          <a:p>
            <a:r>
              <a:rPr lang="ru-RU" dirty="0" smtClean="0"/>
              <a:t>Когда мы учим?</a:t>
            </a:r>
          </a:p>
          <a:p>
            <a:r>
              <a:rPr lang="ru-RU" dirty="0" smtClean="0"/>
              <a:t>Какой материал мы используем?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Функциональные цели и </a:t>
            </a:r>
            <a:r>
              <a:rPr lang="en-US" b="1" dirty="0" smtClean="0"/>
              <a:t>PECS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108069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7200" dirty="0" smtClean="0"/>
              <a:t> Ребенку, использующему бессмысленные материалы, становиться скучно!</a:t>
            </a:r>
          </a:p>
          <a:p>
            <a:pPr>
              <a:buFont typeface="Arial" pitchFamily="34" charset="0"/>
              <a:buChar char="•"/>
            </a:pPr>
            <a:r>
              <a:rPr lang="ru-RU" sz="7200" dirty="0" smtClean="0"/>
              <a:t>Детям, которым скучно, не нравиться общаться!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Содержимое 8" descr="56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3214686"/>
            <a:ext cx="4040188" cy="3000396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Детям участвующим в функциональной деятельности, есть о чем пообщаться!</a:t>
            </a:r>
            <a:endParaRPr lang="ru-RU" dirty="0"/>
          </a:p>
        </p:txBody>
      </p:sp>
      <p:pic>
        <p:nvPicPr>
          <p:cNvPr id="10" name="Содержимое 9" descr="10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475287" y="3259931"/>
            <a:ext cx="2381250" cy="1781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Мощное подкрепление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(мотивация детей)</a:t>
            </a:r>
            <a:endParaRPr lang="ru-RU" sz="27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Заставь</a:t>
            </a:r>
            <a:r>
              <a:rPr lang="ru-RU" dirty="0" smtClean="0"/>
              <a:t> их или </a:t>
            </a:r>
            <a:r>
              <a:rPr lang="ru-RU" b="1" dirty="0" smtClean="0"/>
              <a:t>Привлеки</a:t>
            </a:r>
            <a:r>
              <a:rPr lang="ru-RU" dirty="0" smtClean="0"/>
              <a:t> их</a:t>
            </a:r>
          </a:p>
          <a:p>
            <a:r>
              <a:rPr lang="ru-RU" b="1" dirty="0" smtClean="0"/>
              <a:t>Подкрепление</a:t>
            </a:r>
            <a:r>
              <a:rPr lang="ru-RU" dirty="0" smtClean="0"/>
              <a:t> (усиление, поощрение)</a:t>
            </a:r>
          </a:p>
          <a:p>
            <a:r>
              <a:rPr lang="ru-RU" dirty="0" smtClean="0"/>
              <a:t>Мощные подкрепления</a:t>
            </a:r>
          </a:p>
          <a:p>
            <a:r>
              <a:rPr lang="ru-RU" dirty="0" smtClean="0"/>
              <a:t>Выявление подкреплений</a:t>
            </a:r>
          </a:p>
          <a:p>
            <a:r>
              <a:rPr lang="ru-RU" dirty="0" smtClean="0"/>
              <a:t>Каждый имеет доступ к подкреплениям…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Принцип пирамиды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Использование мощных подкреплений</a:t>
            </a:r>
            <a:endParaRPr lang="ru-RU" dirty="0"/>
          </a:p>
        </p:txBody>
      </p:sp>
      <p:pic>
        <p:nvPicPr>
          <p:cNvPr id="5" name="Содержимое 4" descr="2230138-d33fd383a0be845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47741"/>
            <a:ext cx="4038600" cy="323088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Начинайте с принципа «бабушки»</a:t>
            </a:r>
          </a:p>
          <a:p>
            <a:r>
              <a:rPr lang="ru-RU" dirty="0" smtClean="0"/>
              <a:t>Используйте стратегию </a:t>
            </a:r>
            <a:r>
              <a:rPr lang="ru-RU" b="1" dirty="0" smtClean="0"/>
              <a:t>сначала подкрепление – давай заключим сделку!!!</a:t>
            </a:r>
          </a:p>
          <a:p>
            <a:r>
              <a:rPr lang="ru-RU" dirty="0" smtClean="0"/>
              <a:t>Нет подкрепления, нет урока!</a:t>
            </a:r>
          </a:p>
          <a:p>
            <a:r>
              <a:rPr lang="ru-RU" dirty="0" smtClean="0"/>
              <a:t>Учитывайте новизну, выбор, контроль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Обучение «Давай заключим сделку»</a:t>
            </a:r>
            <a:endParaRPr lang="ru-RU" b="1" dirty="0"/>
          </a:p>
        </p:txBody>
      </p:sp>
      <p:pic>
        <p:nvPicPr>
          <p:cNvPr id="5" name="Содержимое 4" descr="16okto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67340"/>
            <a:ext cx="4038600" cy="279168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Покажите ребенку потенциальное подкрепление</a:t>
            </a:r>
          </a:p>
          <a:p>
            <a:r>
              <a:rPr lang="ru-RU" dirty="0" smtClean="0"/>
              <a:t>Попросите выполнить короткое знакомое действие</a:t>
            </a:r>
          </a:p>
          <a:p>
            <a:r>
              <a:rPr lang="ru-RU" dirty="0" smtClean="0"/>
              <a:t>Немедленно дайте подкрепление</a:t>
            </a:r>
          </a:p>
          <a:p>
            <a:pPr>
              <a:buNone/>
            </a:pPr>
            <a:r>
              <a:rPr lang="ru-RU" dirty="0" smtClean="0"/>
              <a:t>* </a:t>
            </a:r>
            <a:r>
              <a:rPr lang="ru-RU" sz="1900" dirty="0" smtClean="0"/>
              <a:t>При следующей возможности медленно «растягивайте» сделку, прося сделать больше.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визуального подкрепления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Начните со сделки за 1 жетон</a:t>
            </a:r>
          </a:p>
          <a:p>
            <a:r>
              <a:rPr lang="ru-RU" dirty="0" smtClean="0"/>
              <a:t>Научите последовательности из 3-х частей (возьми жетон, размести жетон, «обналичь»)</a:t>
            </a:r>
          </a:p>
          <a:p>
            <a:r>
              <a:rPr lang="ru-RU" dirty="0" smtClean="0"/>
              <a:t>Исключите подсказки используя обратную последовательность</a:t>
            </a:r>
          </a:p>
          <a:p>
            <a:r>
              <a:rPr lang="ru-RU" dirty="0" smtClean="0"/>
              <a:t>Постепенно увеличьте до 5 жетонов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Мощные подкрепления и </a:t>
            </a:r>
            <a:r>
              <a:rPr lang="en-US" b="1" dirty="0" smtClean="0"/>
              <a:t>PECS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Первое занятие </a:t>
            </a:r>
            <a:r>
              <a:rPr lang="en-US" dirty="0" smtClean="0"/>
              <a:t>PECS</a:t>
            </a:r>
            <a:r>
              <a:rPr lang="ru-RU" dirty="0" smtClean="0"/>
              <a:t> = просьба, подкрепление</a:t>
            </a:r>
          </a:p>
          <a:p>
            <a:r>
              <a:rPr lang="ru-RU" dirty="0" smtClean="0"/>
              <a:t>Научите, что обмен картинками «легче», чем текущий метод получения подкрепления</a:t>
            </a:r>
          </a:p>
          <a:p>
            <a:r>
              <a:rPr lang="ru-RU" dirty="0" smtClean="0"/>
              <a:t>Некоторые занятия </a:t>
            </a:r>
            <a:r>
              <a:rPr lang="en-US" dirty="0" smtClean="0"/>
              <a:t>PECS</a:t>
            </a:r>
            <a:r>
              <a:rPr lang="ru-RU" dirty="0" smtClean="0"/>
              <a:t> включают в себя систему визуального подкрепления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Стратегии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Обучение новому навыку включает «помощь» ребенку для выполнения нового действия</a:t>
            </a:r>
          </a:p>
          <a:p>
            <a:r>
              <a:rPr lang="ru-RU" dirty="0" smtClean="0"/>
              <a:t>«помощь» - подсказка (</a:t>
            </a:r>
            <a:r>
              <a:rPr lang="en-US" dirty="0" smtClean="0"/>
              <a:t>prompt)</a:t>
            </a:r>
          </a:p>
          <a:p>
            <a:r>
              <a:rPr lang="ru-RU" dirty="0" smtClean="0"/>
              <a:t>Типы подсказок включают в себя физические, вербальные, жестовые, визуальные…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семинара: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пирамиды в обучении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Функциональную коммуникацию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обучению общению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Шесть этапов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PECS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связанные с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PECS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Переход от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PECS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другим методам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Коррекция ошибок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Эффективное использование видов занятий и стратегий обучения уменьшает количество ошибок</a:t>
            </a:r>
          </a:p>
          <a:p>
            <a:r>
              <a:rPr lang="ru-RU" dirty="0" smtClean="0"/>
              <a:t>Реагируйте на ошибки коррекцией, а не просто устраняйте 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</a:t>
            </a:r>
            <a:r>
              <a:rPr lang="ru-RU" b="1" dirty="0" smtClean="0"/>
              <a:t>: Физический обмен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Цель: Инициировать взаимодействие при общении</a:t>
            </a:r>
          </a:p>
          <a:p>
            <a:r>
              <a:rPr lang="ru-RU" dirty="0" smtClean="0"/>
              <a:t>Научить как общаться</a:t>
            </a:r>
          </a:p>
          <a:p>
            <a:r>
              <a:rPr lang="ru-RU" dirty="0" smtClean="0"/>
              <a:t>«Правила» общения (обращение к коммуникативному партнеру, передача сообщения)</a:t>
            </a:r>
          </a:p>
          <a:p>
            <a:r>
              <a:rPr lang="ru-RU" dirty="0" smtClean="0"/>
              <a:t>Распознавание картинок не является обязательным условием</a:t>
            </a:r>
          </a:p>
          <a:p>
            <a:r>
              <a:rPr lang="ru-RU" dirty="0" smtClean="0"/>
              <a:t>Проявлять инициативу значит, ребенок должен «подойти первым» (На что это похоже?)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только ребенок научился проявлять инициативу, научите его моторным навыкам: взять, дотянуться, положить.</a:t>
            </a:r>
          </a:p>
          <a:p>
            <a:r>
              <a:rPr lang="ru-RU" dirty="0" smtClean="0"/>
              <a:t>Вид урока: последовательный</a:t>
            </a:r>
          </a:p>
          <a:p>
            <a:r>
              <a:rPr lang="ru-RU" dirty="0" smtClean="0"/>
              <a:t>Вид подсказки: физическая</a:t>
            </a:r>
          </a:p>
          <a:p>
            <a:r>
              <a:rPr lang="ru-RU" dirty="0" smtClean="0"/>
              <a:t>Подсказки с участием двух человек с обратной последовательностью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Роль открытой / Пустой руки</a:t>
            </a:r>
          </a:p>
          <a:p>
            <a:r>
              <a:rPr lang="ru-RU" dirty="0" smtClean="0"/>
              <a:t>Предоставляет информацию для ребенка куда надо положить карточку – усиливает некоторое выражение коммуникативного партнера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показывает руку, пока ребенок не проявил инициативу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 должна становиться подсказкой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 что если…?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не смотрит на карточку?</a:t>
            </a:r>
          </a:p>
          <a:p>
            <a:r>
              <a:rPr lang="ru-RU" dirty="0" smtClean="0"/>
              <a:t>У ребенка физические трудности?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II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Расстояние и настойчивость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Цель: настойчивость при возникновении препятствий</a:t>
            </a:r>
          </a:p>
          <a:p>
            <a:r>
              <a:rPr lang="ru-RU" dirty="0" smtClean="0"/>
              <a:t>Продолжаем учит «как» общаться</a:t>
            </a:r>
          </a:p>
          <a:p>
            <a:r>
              <a:rPr lang="ru-RU" dirty="0" smtClean="0"/>
              <a:t>Нет дискриминации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 каждого ученика должен быть альбом (коммуникативная книга)! 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III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 настойчивость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Привлечение внимания коммуникативного партнера, когда он стоит спиной</a:t>
            </a:r>
          </a:p>
          <a:p>
            <a:r>
              <a:rPr lang="ru-RU" dirty="0" smtClean="0"/>
              <a:t>Избавление от всех дополнительных подсказок!</a:t>
            </a:r>
          </a:p>
          <a:p>
            <a:r>
              <a:rPr lang="ru-RU" dirty="0" smtClean="0"/>
              <a:t>Просьбы во время групповой деятельности</a:t>
            </a:r>
          </a:p>
          <a:p>
            <a:r>
              <a:rPr lang="ru-RU" dirty="0" smtClean="0"/>
              <a:t>Просьба вещей, которые находятся вне поля зрения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Никогда не говорите «возьми альбом»!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III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 дискриминация стимула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Цель: различать все карточки на или в альбоме</a:t>
            </a:r>
          </a:p>
          <a:p>
            <a:r>
              <a:rPr lang="ru-RU" dirty="0" smtClean="0"/>
              <a:t>Нужен только один учитель КП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IIIA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 простое различие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Мотивация использовать правильную карточку- получение желаемого предмета и избежать не желаемого (дифференцированное подкрепление)</a:t>
            </a:r>
          </a:p>
          <a:p>
            <a:r>
              <a:rPr lang="ru-RU" dirty="0" smtClean="0"/>
              <a:t>Начните с предпочитаемого по сравнению с предметом, не вызывающим интереса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III</a:t>
            </a:r>
            <a:r>
              <a:rPr lang="ru-RU" b="1" dirty="0" smtClean="0"/>
              <a:t> А:</a:t>
            </a:r>
            <a:br>
              <a:rPr lang="ru-RU" b="1" dirty="0" smtClean="0"/>
            </a:br>
            <a:r>
              <a:rPr lang="ru-RU" b="1" dirty="0" smtClean="0"/>
              <a:t> подсказки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Изучаемые карточки варьируются в зависимости от того, что сейчас является подкреплением</a:t>
            </a:r>
          </a:p>
          <a:p>
            <a:r>
              <a:rPr lang="ru-RU" dirty="0" smtClean="0"/>
              <a:t>Меняйте «отвлекающие» карточки</a:t>
            </a:r>
          </a:p>
          <a:p>
            <a:r>
              <a:rPr lang="ru-RU" dirty="0" smtClean="0"/>
              <a:t>Меняйте задания-переключатели!</a:t>
            </a:r>
          </a:p>
          <a:p>
            <a:r>
              <a:rPr lang="ru-RU" dirty="0" smtClean="0"/>
              <a:t>Пройдите через 4 шага от двух до трех раз</a:t>
            </a:r>
          </a:p>
          <a:p>
            <a:r>
              <a:rPr lang="ru-RU" dirty="0" smtClean="0"/>
              <a:t>Сохраняйте альбом на хорошо усвоенном уровне, когда вы не обучаетесь на Фазе </a:t>
            </a:r>
            <a:r>
              <a:rPr lang="en-US" dirty="0" smtClean="0"/>
              <a:t>IIIA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тренинга: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/>
              <a:t> Ключевые элементы пирамиды для создания эффективной среды обучения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Стратегии создания возможностей для общения в течении дня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Связь между </a:t>
            </a:r>
            <a:r>
              <a:rPr lang="en-US" sz="2400" dirty="0" smtClean="0"/>
              <a:t>PECS</a:t>
            </a:r>
            <a:r>
              <a:rPr lang="ru-RU" sz="2400" dirty="0" smtClean="0"/>
              <a:t> и другими подходами к обучению общению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Как применить все шесть этапов </a:t>
            </a:r>
            <a:r>
              <a:rPr lang="en-US" sz="2400" dirty="0" smtClean="0"/>
              <a:t>PECS</a:t>
            </a:r>
            <a:r>
              <a:rPr lang="ru-RU" sz="2400" dirty="0" smtClean="0"/>
              <a:t> к детям, используя ориентацию на анализ поведения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Критерии для перехода от </a:t>
            </a:r>
            <a:r>
              <a:rPr lang="en-US" sz="2400" dirty="0" smtClean="0"/>
              <a:t>PECS </a:t>
            </a:r>
            <a:r>
              <a:rPr lang="ru-RU" sz="2400" dirty="0" smtClean="0"/>
              <a:t>к другим формам общения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IV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 структура предложения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Движение в сторону спонтанного комментирования</a:t>
            </a:r>
          </a:p>
          <a:p>
            <a:r>
              <a:rPr lang="ru-RU" b="1" dirty="0" smtClean="0"/>
              <a:t>Вводные конструкции </a:t>
            </a:r>
            <a:r>
              <a:rPr lang="ru-RU" dirty="0" smtClean="0"/>
              <a:t>предоставляют информацию слушателю о функции общения</a:t>
            </a:r>
          </a:p>
          <a:p>
            <a:r>
              <a:rPr lang="ru-RU" dirty="0" smtClean="0"/>
              <a:t>Научите ребенка строить и обмениваться </a:t>
            </a:r>
            <a:r>
              <a:rPr lang="ru-RU" b="1" dirty="0" smtClean="0"/>
              <a:t>полоской предложения</a:t>
            </a:r>
            <a:r>
              <a:rPr lang="ru-RU" dirty="0" smtClean="0"/>
              <a:t>, при этом поддерживая функцию просьбы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Конечная цель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Достань карточку «Я хочу»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Поместить её на полоску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Достать карточку П+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Поместить её на полоску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Достать и отдать полоску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Указать на карточки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Шаг 1: добавление карточки подкрепления на полоску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Карточка «я хочу» уже на полоске</a:t>
            </a:r>
          </a:p>
          <a:p>
            <a:r>
              <a:rPr lang="ru-RU" dirty="0" smtClean="0"/>
              <a:t>Дождитесь инициативы</a:t>
            </a:r>
          </a:p>
          <a:p>
            <a:r>
              <a:rPr lang="ru-RU" dirty="0" smtClean="0"/>
              <a:t>Физически помогите добавить карточку П+ и обменяйте шаблон – исключайте подсказки в предыдущих пробах</a:t>
            </a:r>
          </a:p>
          <a:p>
            <a:r>
              <a:rPr lang="ru-RU" dirty="0" smtClean="0"/>
              <a:t>Быстро прочитайте ребенку шаблон и дайте П+</a:t>
            </a:r>
          </a:p>
          <a:p>
            <a:r>
              <a:rPr lang="ru-RU" dirty="0" smtClean="0"/>
              <a:t>Подкрепите целевое поведение в течении ½ секунды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Шаг 2: добавление обеих карточек на полоску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Дождитесь инициативы</a:t>
            </a:r>
          </a:p>
          <a:p>
            <a:r>
              <a:rPr lang="ru-RU" dirty="0" smtClean="0"/>
              <a:t>Подскажите добавить «Я хочу» на полоску – исключайте подсказки в последующих пробах</a:t>
            </a:r>
          </a:p>
          <a:p>
            <a:r>
              <a:rPr lang="ru-RU" dirty="0" smtClean="0"/>
              <a:t>Ребенок самостоятельно добавит карточку П+ и обменяет полоску</a:t>
            </a:r>
          </a:p>
          <a:p>
            <a:r>
              <a:rPr lang="ru-RU" dirty="0" smtClean="0"/>
              <a:t>Быстро прочитайте ребенку полоску и дайте П+</a:t>
            </a:r>
          </a:p>
          <a:p>
            <a:r>
              <a:rPr lang="ru-RU" dirty="0" smtClean="0"/>
              <a:t>Подкрепите целевое поведение в течении 1/2секунды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Сбор данных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Шаг 3: чтение полоски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Научите ребенка указывать на картинки, когда вы читаете полоску</a:t>
            </a:r>
          </a:p>
          <a:p>
            <a:r>
              <a:rPr lang="ru-RU" dirty="0" smtClean="0"/>
              <a:t>Используйте обратную последовательность, чтобы исключить ошибки (шаг назад)</a:t>
            </a:r>
          </a:p>
          <a:p>
            <a:r>
              <a:rPr lang="ru-RU" dirty="0" smtClean="0"/>
              <a:t>Поощряйте дифференцировано за самостоятельность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4: подстрекайте к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Добавьте </a:t>
            </a:r>
            <a:r>
              <a:rPr lang="ru-RU" i="1" dirty="0" smtClean="0"/>
              <a:t>постоянную временную задержку (3-5секунд),</a:t>
            </a:r>
            <a:r>
              <a:rPr lang="ru-RU" dirty="0" smtClean="0"/>
              <a:t> чтобы подстрекать к речи</a:t>
            </a:r>
          </a:p>
          <a:p>
            <a:r>
              <a:rPr lang="ru-RU" dirty="0" smtClean="0"/>
              <a:t>Дифференцированно поощряйте речь (отпразднуйте это!)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Не настаивайте на речи!</a:t>
            </a:r>
          </a:p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Не задерживайте подкрепление, если ребенок не говорит!</a:t>
            </a:r>
          </a:p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Уважайте обмен!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 что если…?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добавляет вторую карточку на полоску в первую очередь, но на нужное место?</a:t>
            </a:r>
          </a:p>
          <a:p>
            <a:r>
              <a:rPr lang="ru-RU" dirty="0" smtClean="0"/>
              <a:t>Полоска передается вам с карточками в неправильном порядке?</a:t>
            </a:r>
          </a:p>
          <a:p>
            <a:r>
              <a:rPr lang="ru-RU" dirty="0" smtClean="0"/>
              <a:t>Ребенок заполняет полоску, но не обменивает её?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После фазы </a:t>
            </a:r>
            <a:r>
              <a:rPr lang="en-US" b="1" dirty="0" smtClean="0"/>
              <a:t>IV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освоения фазы </a:t>
            </a:r>
            <a:r>
              <a:rPr lang="en-US" dirty="0" smtClean="0"/>
              <a:t>IV</a:t>
            </a:r>
            <a:r>
              <a:rPr lang="ru-RU" dirty="0" smtClean="0"/>
              <a:t>, обучение разделяется на два независимых направления</a:t>
            </a:r>
          </a:p>
          <a:p>
            <a:r>
              <a:rPr lang="ru-RU" dirty="0" smtClean="0"/>
              <a:t>Каждое направление следует отдельно, но параллельно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Свойства предметов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Цель: использовать свойства предметов, чтобы попросить конкретное подкрепление</a:t>
            </a:r>
          </a:p>
          <a:p>
            <a:r>
              <a:rPr lang="ru-RU" dirty="0" smtClean="0"/>
              <a:t>Необходимое условие: предпочтение конкретного свойства</a:t>
            </a:r>
          </a:p>
          <a:p>
            <a:r>
              <a:rPr lang="ru-RU" dirty="0" smtClean="0"/>
              <a:t>Навык восприятия не является обязательным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2800" dirty="0" smtClean="0"/>
              <a:t>Пособие стр. 183-206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PECS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началась в 1985г.</a:t>
            </a:r>
          </a:p>
          <a:p>
            <a:r>
              <a:rPr lang="ru-RU" dirty="0" smtClean="0"/>
              <a:t>Основана на принципах прикладного анализа поведения </a:t>
            </a:r>
            <a:r>
              <a:rPr lang="ru-RU" smtClean="0"/>
              <a:t>и </a:t>
            </a:r>
            <a:r>
              <a:rPr lang="ru-RU" smtClean="0"/>
              <a:t>в</a:t>
            </a:r>
            <a:r>
              <a:rPr lang="ru-RU" smtClean="0"/>
              <a:t> </a:t>
            </a:r>
            <a:r>
              <a:rPr lang="ru-RU" dirty="0" smtClean="0"/>
              <a:t>книге </a:t>
            </a:r>
            <a:r>
              <a:rPr lang="en-US" dirty="0" smtClean="0"/>
              <a:t>B. F. Skinner </a:t>
            </a:r>
            <a:r>
              <a:rPr lang="ru-RU" dirty="0" smtClean="0"/>
              <a:t>1957, «Вербальное поведение»</a:t>
            </a:r>
          </a:p>
          <a:p>
            <a:r>
              <a:rPr lang="ru-RU" dirty="0" smtClean="0"/>
              <a:t>Обучает функциональному общению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Свойства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Проведите оценку подкреплений</a:t>
            </a:r>
          </a:p>
          <a:p>
            <a:r>
              <a:rPr lang="ru-RU" b="1" dirty="0" smtClean="0"/>
              <a:t>Шаг 1: </a:t>
            </a:r>
            <a:r>
              <a:rPr lang="ru-RU" dirty="0" smtClean="0"/>
              <a:t>Составление предложения из трех карточек – не требуется распознавание картинки-свойства</a:t>
            </a:r>
          </a:p>
          <a:p>
            <a:r>
              <a:rPr lang="ru-RU" b="1" dirty="0" smtClean="0"/>
              <a:t>Шаг 2: </a:t>
            </a:r>
            <a:r>
              <a:rPr lang="ru-RU" dirty="0" smtClean="0"/>
              <a:t>Различие между карточками, изображающими наиболее и наименее предпочитаемые свойства</a:t>
            </a:r>
          </a:p>
          <a:p>
            <a:r>
              <a:rPr lang="ru-RU" b="1" dirty="0" smtClean="0"/>
              <a:t>Шаг 3: </a:t>
            </a:r>
            <a:r>
              <a:rPr lang="ru-RU" dirty="0" smtClean="0"/>
              <a:t>Различие между двумя и более предпочитаемыми карточками – проверка соответствия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Фаза </a:t>
            </a:r>
            <a:r>
              <a:rPr lang="en-US" b="1" dirty="0" smtClean="0"/>
              <a:t>V</a:t>
            </a:r>
            <a:r>
              <a:rPr lang="ru-RU" b="1" dirty="0" smtClean="0"/>
              <a:t>: Просьба, как ответ на вопрос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Цель: Спонтанные просьбы и просьбы в ответ на вопрос.</a:t>
            </a:r>
          </a:p>
          <a:p>
            <a:r>
              <a:rPr lang="ru-RU" dirty="0" smtClean="0"/>
              <a:t>Шаг 1: Спросите ребенка и одновременно укажите на вводную конструкцию </a:t>
            </a:r>
            <a:r>
              <a:rPr lang="ru-RU" smtClean="0"/>
              <a:t>(подсказка)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Подходит ли </a:t>
            </a:r>
            <a:r>
              <a:rPr lang="en-US" b="1" dirty="0" smtClean="0"/>
              <a:t>PECS </a:t>
            </a:r>
            <a:r>
              <a:rPr lang="ru-RU" b="1" dirty="0" smtClean="0"/>
              <a:t>для ребенка?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диагностики используют </a:t>
            </a:r>
            <a:r>
              <a:rPr lang="en-US" dirty="0" smtClean="0"/>
              <a:t>M-CHAT (23 </a:t>
            </a:r>
            <a:r>
              <a:rPr lang="ru-RU" dirty="0" smtClean="0"/>
              <a:t>вопроса для родителей)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Поддерживающая/ Альтернативная Коммуникация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Поддерживающая коммуникация </a:t>
            </a:r>
            <a:r>
              <a:rPr lang="ru-RU" dirty="0" smtClean="0"/>
              <a:t>(любое устройство метод или система, используемые для дополнения речи)</a:t>
            </a:r>
          </a:p>
          <a:p>
            <a:r>
              <a:rPr lang="ru-RU" b="1" dirty="0" smtClean="0"/>
              <a:t>Альтернативная коммуникация </a:t>
            </a:r>
            <a:r>
              <a:rPr lang="ru-RU" dirty="0" smtClean="0"/>
              <a:t>(любое устройство метод или система, используемые для общения, когда речь не развита или потеряна)</a:t>
            </a:r>
            <a:endParaRPr lang="ru-RU" b="1" dirty="0" smtClean="0"/>
          </a:p>
          <a:p>
            <a:r>
              <a:rPr lang="en-US" b="1" u="sng" dirty="0" smtClean="0"/>
              <a:t>PECS </a:t>
            </a:r>
            <a:r>
              <a:rPr lang="ru-RU" b="1" u="sng" dirty="0" smtClean="0"/>
              <a:t>может быть и тем и другим!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 как же речь?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Применение </a:t>
            </a:r>
            <a:r>
              <a:rPr lang="en-US" dirty="0" smtClean="0"/>
              <a:t>PECS </a:t>
            </a:r>
            <a:r>
              <a:rPr lang="ru-RU" dirty="0" smtClean="0"/>
              <a:t>не означает, что мы пренебрегаем речью!</a:t>
            </a:r>
          </a:p>
          <a:p>
            <a:r>
              <a:rPr lang="ru-RU" dirty="0" smtClean="0"/>
              <a:t>При использовании </a:t>
            </a:r>
            <a:r>
              <a:rPr lang="en-US" dirty="0" smtClean="0"/>
              <a:t>PECS</a:t>
            </a:r>
            <a:r>
              <a:rPr lang="ru-RU" dirty="0" smtClean="0"/>
              <a:t>, мы также обращаемся к развитию речи!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Наши «ДЕТКИ»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Особенности детей с РАС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Нежелательное поведение </a:t>
            </a:r>
            <a:r>
              <a:rPr lang="ru-RU" dirty="0" smtClean="0"/>
              <a:t>(бросание, </a:t>
            </a:r>
            <a:r>
              <a:rPr lang="ru-RU" dirty="0" err="1" smtClean="0"/>
              <a:t>самотравмирование</a:t>
            </a:r>
            <a:r>
              <a:rPr lang="ru-RU" dirty="0" smtClean="0"/>
              <a:t>, убегание, агрессия)</a:t>
            </a:r>
          </a:p>
          <a:p>
            <a:pPr>
              <a:buFont typeface="Wingdings" pitchFamily="2" charset="2"/>
              <a:buChar char="v"/>
            </a:pPr>
            <a:r>
              <a:rPr lang="ru-RU" i="1" u="sng" dirty="0" smtClean="0">
                <a:solidFill>
                  <a:srgbClr val="FF0000"/>
                </a:solidFill>
              </a:rPr>
              <a:t>Дефицит навыков </a:t>
            </a:r>
            <a:r>
              <a:rPr lang="ru-RU" dirty="0" smtClean="0"/>
              <a:t>(речь, общение, жесты, сближение, зрительный контакт, игра)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значит «Обучение»?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Обучение = изменение поведения</a:t>
            </a:r>
          </a:p>
          <a:p>
            <a:pPr>
              <a:buNone/>
            </a:pPr>
            <a:r>
              <a:rPr lang="ru-RU" dirty="0" smtClean="0"/>
              <a:t>    После успешного обучения, вы можете сделать то, что не могли делать до этого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выполнить простое сложение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Почистить зубы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Попросить о помощи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Сказать новое слово и т.д.</a:t>
            </a:r>
          </a:p>
          <a:p>
            <a:r>
              <a:rPr lang="ru-RU" b="1" dirty="0" smtClean="0"/>
              <a:t>Изменение поведения заметно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Покажи, что ты умеешь!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1306</Words>
  <Application>Microsoft Office PowerPoint</Application>
  <PresentationFormat>Экран (4:3)</PresentationFormat>
  <Paragraphs>199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Семинар – тренинг основы PECS  Разработано: Lori Frost, M.S., CCC-SLP Andy Bondy, Ph. D.  </vt:lpstr>
      <vt:lpstr>Программа семинара:</vt:lpstr>
      <vt:lpstr>Цели тренинга:</vt:lpstr>
      <vt:lpstr>PECS</vt:lpstr>
      <vt:lpstr>Подходит ли PECS для ребенка?</vt:lpstr>
      <vt:lpstr>Поддерживающая/ Альтернативная Коммуникация</vt:lpstr>
      <vt:lpstr>А как же речь?</vt:lpstr>
      <vt:lpstr>Наши «ДЕТКИ»</vt:lpstr>
      <vt:lpstr>Что значит «Обучение»?</vt:lpstr>
      <vt:lpstr>Принцип пирамиды в обучении Разработан Andy Bondy, Ph.D.</vt:lpstr>
      <vt:lpstr>Принцип пирамиды  в обучении</vt:lpstr>
      <vt:lpstr>Учебные (функциональные) цели</vt:lpstr>
      <vt:lpstr>Функциональные цели и PECS?</vt:lpstr>
      <vt:lpstr>Мощное подкрепление (мотивация детей)</vt:lpstr>
      <vt:lpstr>Принцип пирамиды Использование мощных подкреплений</vt:lpstr>
      <vt:lpstr>Обучение «Давай заключим сделку»</vt:lpstr>
      <vt:lpstr>Система визуального подкрепления</vt:lpstr>
      <vt:lpstr>Мощные подкрепления и PECS?</vt:lpstr>
      <vt:lpstr>Стратегии обучения</vt:lpstr>
      <vt:lpstr>Коррекция ошибок</vt:lpstr>
      <vt:lpstr>Фаза I: Физический обмен</vt:lpstr>
      <vt:lpstr>Фаза I</vt:lpstr>
      <vt:lpstr>Фаза I</vt:lpstr>
      <vt:lpstr>А что если…?</vt:lpstr>
      <vt:lpstr>Фаза II: Расстояние и настойчивость </vt:lpstr>
      <vt:lpstr>Фаза III:  настойчивость</vt:lpstr>
      <vt:lpstr>Фаза III:  дискриминация стимула</vt:lpstr>
      <vt:lpstr>Фаза IIIA:  простое различие</vt:lpstr>
      <vt:lpstr>Фаза III А:  подсказки</vt:lpstr>
      <vt:lpstr>Фаза IV:  структура предложения</vt:lpstr>
      <vt:lpstr>Конечная цель</vt:lpstr>
      <vt:lpstr>Шаг 1: добавление карточки подкрепления на полоску</vt:lpstr>
      <vt:lpstr>Шаг 2: добавление обеих карточек на полоску</vt:lpstr>
      <vt:lpstr>Сбор данных</vt:lpstr>
      <vt:lpstr>Шаг 3: чтение полоски</vt:lpstr>
      <vt:lpstr>Шаг 4: подстрекайте к речи</vt:lpstr>
      <vt:lpstr>А что если…?</vt:lpstr>
      <vt:lpstr>После фазы IV</vt:lpstr>
      <vt:lpstr>Свойства предметов</vt:lpstr>
      <vt:lpstr>Свойства</vt:lpstr>
      <vt:lpstr>Фаза V: Просьба, как ответ на вопрос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– тренинг основы PECS  Разработано: Lori Frost, M.S., CCC-SLP Andy Bondy, Ph. D.  </dc:title>
  <dc:creator>asus</dc:creator>
  <cp:lastModifiedBy>ikt-3</cp:lastModifiedBy>
  <cp:revision>53</cp:revision>
  <dcterms:created xsi:type="dcterms:W3CDTF">2017-03-31T04:03:35Z</dcterms:created>
  <dcterms:modified xsi:type="dcterms:W3CDTF">2017-04-11T02:31:01Z</dcterms:modified>
</cp:coreProperties>
</file>