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76" r:id="rId2"/>
    <p:sldId id="260" r:id="rId3"/>
    <p:sldId id="261" r:id="rId4"/>
    <p:sldId id="257" r:id="rId5"/>
    <p:sldId id="262" r:id="rId6"/>
    <p:sldId id="278" r:id="rId7"/>
    <p:sldId id="258" r:id="rId8"/>
    <p:sldId id="266" r:id="rId9"/>
    <p:sldId id="264" r:id="rId10"/>
    <p:sldId id="265" r:id="rId11"/>
    <p:sldId id="267" r:id="rId12"/>
    <p:sldId id="280" r:id="rId13"/>
    <p:sldId id="270" r:id="rId14"/>
    <p:sldId id="272" r:id="rId15"/>
    <p:sldId id="271" r:id="rId16"/>
    <p:sldId id="277" r:id="rId17"/>
    <p:sldId id="273" r:id="rId18"/>
    <p:sldId id="275" r:id="rId19"/>
    <p:sldId id="26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1411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A30DA0-9E03-4326-9D79-CEE17C3F88E7}" type="datetimeFigureOut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B4EC607-A674-483C-8951-93DC2CD31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015E1-12EC-4A50-A761-10BB90D9135B}" type="datetimeFigureOut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1DA56-35A5-46AC-A58E-3A00AA6B6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D5468-EC00-45C0-ACE0-9C43155635C8}" type="datetimeFigureOut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08E84-1536-49BB-A56F-0F746BFA8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5C19D-9F69-478F-95ED-D6D12479C19F}" type="datetimeFigureOut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98523-F1B3-4531-8E97-6167FB11C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E48A-0EF6-48E6-98B5-C3AF28836F91}" type="datetimeFigureOut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32EBE-080B-48AB-B31E-7D6B25888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9EAB-558F-4A18-8DBC-384076824B98}" type="datetimeFigureOut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03B1-F672-4683-A2D1-E0EFF92D3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640B7-CA21-41A3-A5EE-A77C75615CCE}" type="datetimeFigureOut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C063-3B66-4D90-8CE6-EF9BCBAD4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FD4F-F917-43F8-A844-9E8ED677309B}" type="datetimeFigureOut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BD77-5D47-45E9-BF37-2ADF35E68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FB358-0EF3-4BF1-94E0-1CC693FAB587}" type="datetimeFigureOut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8F0A-FE30-4E17-AB10-FF05AB4C2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738C-A845-4B92-976C-6E6D9E5D37E6}" type="datetimeFigureOut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19D5D-F0FE-40CA-92FA-652DB840F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1576-C99B-47C0-91E7-3217AD15C5BC}" type="datetimeFigureOut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76395-0D47-4D35-A318-160383C03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4CB6440-9610-4335-A44A-1268ED746D75}" type="datetimeFigureOut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7BCFB0C-64E8-4F15-A69B-4FF0ACCD3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03" r:id="rId7"/>
    <p:sldLayoutId id="2147483702" r:id="rId8"/>
    <p:sldLayoutId id="2147483701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ocolate.rainford.ua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5" descr="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0" y="357188"/>
            <a:ext cx="6572250" cy="1428750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marL="365760" indent="-36576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МБДОУ Новоалтатский ДС «Колокольчик»</a:t>
            </a:r>
            <a:endParaRPr lang="ru-RU" sz="2800" b="1" i="1" dirty="0" smtClean="0">
              <a:solidFill>
                <a:srgbClr val="534B38"/>
              </a:solidFill>
            </a:endParaRPr>
          </a:p>
          <a:p>
            <a:pPr marL="365760" indent="-36576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i="1" dirty="0" smtClean="0">
                <a:solidFill>
                  <a:srgbClr val="534B38"/>
                </a:solidFill>
              </a:rPr>
              <a:t>Исследовательская работа</a:t>
            </a:r>
          </a:p>
          <a:p>
            <a:pPr marL="365760" indent="-365760" algn="r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8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365760" indent="-365760" algn="r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7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7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7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7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365760" indent="-36576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7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365760" indent="-36576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7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365760" indent="-36576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7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365760" indent="-36576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7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365760" indent="-36576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700" b="1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3" y="4286250"/>
            <a:ext cx="3786187" cy="228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Выполнил:</a:t>
            </a:r>
          </a:p>
          <a:p>
            <a:pPr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Задорожный Игнат Викторович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лет, </a:t>
            </a:r>
          </a:p>
          <a:p>
            <a:pPr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Руководитель:                                                          Хисматуллина Елена Александровна</a:t>
            </a:r>
          </a:p>
          <a:p>
            <a:pPr>
              <a:defRPr/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Мама:                                            </a:t>
            </a:r>
          </a:p>
          <a:p>
            <a:pPr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Задорожная Ирина Викторовна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7767637" cy="644525"/>
          </a:xfrm>
        </p:spPr>
        <p:txBody>
          <a:bodyPr/>
          <a:lstStyle/>
          <a:p>
            <a:pPr eaLnBrk="1" hangingPunct="1"/>
            <a:r>
              <a:rPr lang="ru-RU" sz="3600" smtClean="0"/>
              <a:t>Вредные свойства шоколада: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/>
            </a:extLst>
          </a:blip>
          <a:srcRect l="3218" r="3218"/>
          <a:stretch>
            <a:fillRect/>
          </a:stretch>
        </p:blipFill>
        <p:spPr>
          <a:xfrm>
            <a:off x="3923928" y="1272804"/>
            <a:ext cx="4772156" cy="3598016"/>
          </a:xfrm>
        </p:spPr>
      </p:pic>
      <p:sp>
        <p:nvSpPr>
          <p:cNvPr id="22531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107950" y="1004888"/>
            <a:ext cx="3816350" cy="3959225"/>
          </a:xfrm>
        </p:spPr>
        <p:txBody>
          <a:bodyPr/>
          <a:lstStyle/>
          <a:p>
            <a:pPr marL="285750" indent="-285750" algn="l" eaLnBrk="1" hangingPunct="1">
              <a:buFont typeface="Wingdings" pitchFamily="2" charset="2"/>
              <a:buChar char="Ø"/>
            </a:pPr>
            <a:r>
              <a:rPr lang="ru-RU" sz="2400" smtClean="0"/>
              <a:t>Это высококалорийный продукт и является источником лишнего веса;</a:t>
            </a:r>
          </a:p>
          <a:p>
            <a:pPr marL="285750" indent="-285750" algn="l" eaLnBrk="1" hangingPunct="1">
              <a:buFont typeface="Wingdings" pitchFamily="2" charset="2"/>
              <a:buChar char="Ø"/>
            </a:pPr>
            <a:r>
              <a:rPr lang="ru-RU" sz="2400" smtClean="0"/>
              <a:t>Вредно употреблять ненастоящий шоколад;</a:t>
            </a:r>
          </a:p>
          <a:p>
            <a:pPr marL="285750" indent="-285750" algn="l" eaLnBrk="1" hangingPunct="1">
              <a:buFont typeface="Wingdings" pitchFamily="2" charset="2"/>
              <a:buChar char="Ø"/>
            </a:pPr>
            <a:r>
              <a:rPr lang="ru-RU" sz="2400" smtClean="0"/>
              <a:t>Не рекомендуется употреблять тем, кто склонен к аллергиям и диабету.</a:t>
            </a:r>
          </a:p>
        </p:txBody>
      </p:sp>
      <p:pic>
        <p:nvPicPr>
          <p:cNvPr id="2253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3"/>
            <a:ext cx="9144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3"/>
            <a:ext cx="9144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https://im2-tub-ru.yandex.net/i?id=2d5741b56e328b8fd98fa1db8968bf68&amp;n=33&amp;h=215&amp;w=3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7600" y="-26988"/>
            <a:ext cx="2960688" cy="195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Надо искать три компонента: какао тёртое; какао порошок; какао масло. 75-80%;</a:t>
            </a:r>
          </a:p>
          <a:p>
            <a:pPr eaLnBrk="1" hangingPunct="1"/>
            <a:r>
              <a:rPr lang="ru-RU" smtClean="0"/>
              <a:t>Иметь гладкую блестящую поверхность;</a:t>
            </a:r>
          </a:p>
          <a:p>
            <a:pPr eaLnBrk="1" hangingPunct="1"/>
            <a:r>
              <a:rPr lang="ru-RU" smtClean="0"/>
              <a:t>Ломается с треском;</a:t>
            </a:r>
          </a:p>
          <a:p>
            <a:pPr eaLnBrk="1" hangingPunct="1"/>
            <a:r>
              <a:rPr lang="ru-RU" smtClean="0"/>
              <a:t>Моментально тает во рту и в руках;</a:t>
            </a:r>
          </a:p>
          <a:p>
            <a:pPr eaLnBrk="1" hangingPunct="1"/>
            <a:r>
              <a:rPr lang="ru-RU" smtClean="0"/>
              <a:t>Тонет в молоке.</a:t>
            </a:r>
          </a:p>
        </p:txBody>
      </p:sp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6350" y="-85725"/>
            <a:ext cx="5934075" cy="1930400"/>
          </a:xfrm>
        </p:spPr>
        <p:txBody>
          <a:bodyPr/>
          <a:lstStyle/>
          <a:p>
            <a:pPr eaLnBrk="1" hangingPunct="1"/>
            <a:r>
              <a:rPr lang="ru-RU" sz="4000" b="1" smtClean="0">
                <a:cs typeface="Times New Roman" pitchFamily="18" charset="0"/>
              </a:rPr>
              <a:t>ПАМЯТКА</a:t>
            </a:r>
            <a:r>
              <a:rPr lang="ru-RU" smtClean="0"/>
              <a:t/>
            </a:r>
            <a:br>
              <a:rPr lang="ru-RU" smtClean="0"/>
            </a:br>
            <a:r>
              <a:rPr lang="ru-RU" sz="3100" i="1" smtClean="0"/>
              <a:t>«Как отличить настоящий ли шоколад»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4" name="Picture 14" descr="IMGA03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240213"/>
            <a:ext cx="2879725" cy="2157412"/>
          </a:xfrm>
          <a:prstGeom prst="rect">
            <a:avLst/>
          </a:prstGeom>
          <a:noFill/>
        </p:spPr>
      </p:pic>
      <p:pic>
        <p:nvPicPr>
          <p:cNvPr id="4096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3"/>
            <a:ext cx="9144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Содержимое 2"/>
          <p:cNvSpPr>
            <a:spLocks noGrp="1"/>
          </p:cNvSpPr>
          <p:nvPr>
            <p:ph idx="4294967295"/>
          </p:nvPr>
        </p:nvSpPr>
        <p:spPr>
          <a:xfrm>
            <a:off x="755650" y="2492375"/>
            <a:ext cx="7747000" cy="3878263"/>
          </a:xfrm>
        </p:spPr>
        <p:txBody>
          <a:bodyPr/>
          <a:lstStyle/>
          <a:p>
            <a:pPr marL="0" indent="442913">
              <a:buFont typeface="Wingdings" pitchFamily="2" charset="2"/>
              <a:buNone/>
            </a:pPr>
            <a:r>
              <a:rPr lang="ru-RU" sz="3600" b="1" i="1" smtClean="0">
                <a:solidFill>
                  <a:schemeClr val="accent1"/>
                </a:solidFill>
              </a:rPr>
              <a:t>Рецепт</a:t>
            </a:r>
          </a:p>
          <a:p>
            <a:pPr marL="0" indent="442913"/>
            <a:r>
              <a:rPr lang="ru-RU" i="1" smtClean="0">
                <a:solidFill>
                  <a:schemeClr val="accent1"/>
                </a:solidFill>
              </a:rPr>
              <a:t>100 г порошка какао</a:t>
            </a:r>
          </a:p>
          <a:p>
            <a:pPr marL="0" indent="442913"/>
            <a:r>
              <a:rPr lang="ru-RU" i="1" smtClean="0">
                <a:solidFill>
                  <a:schemeClr val="accent1"/>
                </a:solidFill>
              </a:rPr>
              <a:t>50 г сливочного масла</a:t>
            </a:r>
          </a:p>
          <a:p>
            <a:pPr marL="0" indent="442913"/>
            <a:r>
              <a:rPr lang="ru-RU" i="1" smtClean="0">
                <a:solidFill>
                  <a:schemeClr val="accent1"/>
                </a:solidFill>
              </a:rPr>
              <a:t>чайная ложка сахара.</a:t>
            </a:r>
          </a:p>
        </p:txBody>
      </p:sp>
      <p:sp>
        <p:nvSpPr>
          <p:cNvPr id="409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450" y="115888"/>
            <a:ext cx="6769100" cy="1728787"/>
          </a:xfrm>
        </p:spPr>
        <p:txBody>
          <a:bodyPr/>
          <a:lstStyle/>
          <a:p>
            <a:pPr eaLnBrk="1" hangingPunct="1"/>
            <a:r>
              <a:rPr lang="ru-RU" sz="3600" i="1" smtClean="0"/>
              <a:t>Опыт изготовление шоколада</a:t>
            </a:r>
            <a:r>
              <a:rPr lang="ru-RU" sz="3600" b="1" i="1" smtClean="0"/>
              <a:t>.</a:t>
            </a:r>
          </a:p>
        </p:txBody>
      </p:sp>
      <p:pic>
        <p:nvPicPr>
          <p:cNvPr id="40973" name="Picture 13" descr="IMGA03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989138"/>
            <a:ext cx="2952750" cy="2214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2339975" y="476250"/>
            <a:ext cx="3816350" cy="865188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Эксперимент № 1</a:t>
            </a:r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98988" y="1846263"/>
            <a:ext cx="4116387" cy="3087687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188" y="1700213"/>
            <a:ext cx="3411537" cy="35972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Определим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свойства шоколада. Мы взяли два вида шоколада. Воздушного шоколада и черного шоколада.  Разломили его на части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 Вывод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Шоколад твердый, имеет свойство ломаться, он – хрупкий.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58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3071813"/>
            <a:ext cx="9144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843213" y="260350"/>
            <a:ext cx="3670300" cy="64770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Эксперимент № 2</a:t>
            </a:r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484313"/>
            <a:ext cx="4116387" cy="3087687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76825" y="1341438"/>
            <a:ext cx="3411538" cy="42037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Определение свойства шоколада на вкус.                                                Воздушный шоколад - вкусный, сладкий.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Черный шоколад - горький, горьковато-сладкий.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Вывод: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Чем больше в шоколаде какао-порошка, тем он более горький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на вкус.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3"/>
            <a:ext cx="9144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671513" y="0"/>
            <a:ext cx="7756525" cy="1054100"/>
          </a:xfrm>
        </p:spPr>
        <p:txBody>
          <a:bodyPr/>
          <a:lstStyle/>
          <a:p>
            <a:pPr eaLnBrk="1" hangingPunct="1"/>
            <a:r>
              <a:rPr lang="ru-RU" sz="3600" smtClean="0"/>
              <a:t>Эксперимент №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650" y="1268413"/>
            <a:ext cx="3441700" cy="65881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Кусочек темного шоколада положили в стакан с водой. </a:t>
            </a:r>
          </a:p>
        </p:txBody>
      </p:sp>
      <p:pic>
        <p:nvPicPr>
          <p:cNvPr id="26627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016125"/>
            <a:ext cx="3803650" cy="2852738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86338" y="1268413"/>
            <a:ext cx="3446462" cy="65881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Кусочек  воздушного шоколада положили в стакан с водой.</a:t>
            </a:r>
          </a:p>
        </p:txBody>
      </p:sp>
      <p:pic>
        <p:nvPicPr>
          <p:cNvPr id="2662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3"/>
            <a:ext cx="9144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IMGA03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989138"/>
            <a:ext cx="35290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76375" y="5002213"/>
            <a:ext cx="6696075" cy="706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  <a:cs typeface="+mn-cs"/>
              </a:rPr>
              <a:t>Вывод: </a:t>
            </a:r>
            <a:r>
              <a:rPr lang="ru-RU" sz="2000" dirty="0">
                <a:solidFill>
                  <a:schemeClr val="tx2"/>
                </a:solidFill>
                <a:latin typeface="+mn-lt"/>
                <a:cs typeface="+mn-cs"/>
              </a:rPr>
              <a:t>Шоколад может тонуть, если он плотный в нем нет воздуха, и может плавать, если в нем имеется воздух.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6"/>
          <p:cNvSpPr>
            <a:spLocks noGrp="1"/>
          </p:cNvSpPr>
          <p:nvPr>
            <p:ph type="title"/>
          </p:nvPr>
        </p:nvSpPr>
        <p:spPr>
          <a:xfrm>
            <a:off x="827088" y="404813"/>
            <a:ext cx="7756525" cy="914400"/>
          </a:xfrm>
        </p:spPr>
        <p:txBody>
          <a:bodyPr/>
          <a:lstStyle/>
          <a:p>
            <a:pPr eaLnBrk="1" hangingPunct="1"/>
            <a:r>
              <a:rPr lang="ru-RU" sz="3600" smtClean="0"/>
              <a:t>Эксперимент №4</a:t>
            </a:r>
          </a:p>
        </p:txBody>
      </p:sp>
      <p:pic>
        <p:nvPicPr>
          <p:cNvPr id="27650" name="Picture 2" descr="Ð Ð°ÑÑÐ¾Ð¿Ð»ÐµÐ½Ð½ÑÐ¹ ÑÐ¾ÐºÐ¾Ð»Ð°Ð´ Ð½Ð° Ð¿Ð»Ð¸Ñ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677988"/>
            <a:ext cx="44370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03350" y="1143000"/>
            <a:ext cx="61214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Опустим шоколад в горячую воду. (Он растаял, растопился). 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288" y="2376488"/>
            <a:ext cx="316865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 Вывод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: Шоколад может существовать как в жидкой форме, так и в твердой. Шоколад имеет свойство таять и плавится, превращаясь в темную тягучую смесь. </a:t>
            </a:r>
          </a:p>
        </p:txBody>
      </p:sp>
      <p:pic>
        <p:nvPicPr>
          <p:cNvPr id="27653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3071813"/>
            <a:ext cx="9144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8500" y="2247900"/>
            <a:ext cx="7747000" cy="3268663"/>
          </a:xfrm>
        </p:spPr>
        <p:txBody>
          <a:bodyPr rtlCol="0">
            <a:normAutofit fontScale="92500" lnSpcReduction="10000"/>
          </a:bodyPr>
          <a:lstStyle/>
          <a:p>
            <a:pPr marL="365760" indent="-36576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Проведя исследование, я могу сказать, что серьёзных причин отказывать себе в употреблении настоящего шоколада, просто нет. Во всём нужно соблюдать меру. Теперь я точно знаю, что такое шоколад и как выбрать лучший.</a:t>
            </a:r>
          </a:p>
          <a:p>
            <a:pPr marL="365760" indent="-36576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marL="365760" indent="-36576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Крепкого вам здоровья!</a:t>
            </a:r>
          </a:p>
        </p:txBody>
      </p:sp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smtClean="0">
                <a:cs typeface="Times New Roman" pitchFamily="18" charset="0"/>
              </a:rPr>
              <a:t>Вывод </a:t>
            </a:r>
          </a:p>
        </p:txBody>
      </p:sp>
      <p:pic>
        <p:nvPicPr>
          <p:cNvPr id="2867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3"/>
            <a:ext cx="9144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3071813"/>
            <a:ext cx="9144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s://im3-tub-ru.yandex.net/i?id=f5e8d7311d231b3b7817632ce4854565-l&amp;n=13"/>
          <p:cNvPicPr>
            <a:picLocks noChangeAspect="1" noChangeArrowheads="1"/>
          </p:cNvPicPr>
          <p:nvPr/>
        </p:nvPicPr>
        <p:blipFill>
          <a:blip r:embed="rId3"/>
          <a:srcRect t="16631"/>
          <a:stretch>
            <a:fillRect/>
          </a:stretch>
        </p:blipFill>
        <p:spPr bwMode="auto">
          <a:xfrm>
            <a:off x="4578350" y="4271963"/>
            <a:ext cx="3429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Все обо всем. Энциклопедия для детей. Москва, 1994г.</a:t>
            </a:r>
          </a:p>
          <a:p>
            <a:pPr eaLnBrk="1" hangingPunct="1"/>
            <a:r>
              <a:rPr lang="ru-RU" smtClean="0"/>
              <a:t>Познавательный журнал для девочек и мальчиков. Детская энциклопедия, 2002г.</a:t>
            </a:r>
          </a:p>
          <a:p>
            <a:pPr eaLnBrk="1" hangingPunct="1"/>
            <a:r>
              <a:rPr lang="en-US" u="sng" smtClean="0">
                <a:hlinkClick r:id="rId4"/>
              </a:rPr>
              <a:t>www.chocolate.rainford.ua</a:t>
            </a:r>
            <a:endParaRPr lang="ru-RU" smtClean="0"/>
          </a:p>
          <a:p>
            <a:pPr eaLnBrk="1" hangingPunct="1"/>
            <a:r>
              <a:rPr lang="ru-RU" smtClean="0"/>
              <a:t>Интернет – ресурс.</a:t>
            </a:r>
          </a:p>
          <a:p>
            <a:pPr eaLnBrk="1" hangingPunct="1"/>
            <a:endParaRPr lang="ru-RU" smtClean="0"/>
          </a:p>
        </p:txBody>
      </p:sp>
      <p:sp>
        <p:nvSpPr>
          <p:cNvPr id="297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Список литературы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34354" y="2967335"/>
            <a:ext cx="78752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116013" y="2276475"/>
            <a:ext cx="7848600" cy="4022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cs typeface="Times New Roman" pitchFamily="18" charset="0"/>
              </a:rPr>
              <a:t>     </a:t>
            </a:r>
            <a:r>
              <a:rPr lang="ru-RU" sz="2200" b="1" smtClean="0">
                <a:cs typeface="Times New Roman" pitchFamily="18" charset="0"/>
              </a:rPr>
              <a:t>Задачи: </a:t>
            </a:r>
          </a:p>
          <a:p>
            <a:pPr eaLnBrk="1" hangingPunct="1"/>
            <a:r>
              <a:rPr lang="ru-RU" sz="2200" smtClean="0">
                <a:cs typeface="Times New Roman" pitchFamily="18" charset="0"/>
              </a:rPr>
              <a:t>Узнать какой бывает шоколад?</a:t>
            </a:r>
          </a:p>
          <a:p>
            <a:pPr eaLnBrk="1" hangingPunct="1"/>
            <a:r>
              <a:rPr lang="ru-RU" sz="2200" smtClean="0">
                <a:cs typeface="Times New Roman" pitchFamily="18" charset="0"/>
              </a:rPr>
              <a:t>Изучить полезные и вредные свойства шоколада.</a:t>
            </a:r>
          </a:p>
          <a:p>
            <a:pPr eaLnBrk="1" hangingPunct="1"/>
            <a:r>
              <a:rPr lang="ru-RU" sz="2200" smtClean="0">
                <a:cs typeface="Times New Roman" pitchFamily="18" charset="0"/>
              </a:rPr>
              <a:t>Свойства шоколада.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smtClean="0">
                <a:cs typeface="Times New Roman" pitchFamily="18" charset="0"/>
              </a:rPr>
              <a:t>     Опыты и эксперименты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908050"/>
            <a:ext cx="7705725" cy="14414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Цель исследования: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расширение знаний о шоколаде, </a:t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о его пользе и вреде для здоровья человека.</a:t>
            </a:r>
            <a:endParaRPr lang="ru-RU" sz="22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3"/>
            <a:ext cx="9144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8888" y="1268413"/>
            <a:ext cx="7058025" cy="5400675"/>
          </a:xfrm>
        </p:spPr>
        <p:txBody>
          <a:bodyPr rtlCol="0">
            <a:normAutofit/>
          </a:bodyPr>
          <a:lstStyle/>
          <a:p>
            <a:pPr marL="365760" indent="-36576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Предмет исследования: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сведения о шоколаде.</a:t>
            </a:r>
          </a:p>
          <a:p>
            <a:pPr marL="365760" indent="-36576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marL="365760" indent="-36576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Методы исследования: </a:t>
            </a:r>
          </a:p>
          <a:p>
            <a:pPr marL="365760" indent="-36576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Анализ, обобщение информации;</a:t>
            </a:r>
          </a:p>
          <a:p>
            <a:pPr marL="365760" indent="-36576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Эксперимент, опыт;</a:t>
            </a:r>
          </a:p>
          <a:p>
            <a:pPr marL="365760" indent="-36576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Наблюдение.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marL="365760" indent="-36576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Гипотеза: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предполагаю, что если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36576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употреблять шоколад, то он положительно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36576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воздействует на организм.</a:t>
            </a:r>
          </a:p>
          <a:p>
            <a:pPr marL="365760" indent="-36576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450" y="473075"/>
            <a:ext cx="526415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шоколад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059113"/>
            <a:ext cx="9144000" cy="3786187"/>
          </a:xfrm>
        </p:spPr>
      </p:pic>
      <p:sp>
        <p:nvSpPr>
          <p:cNvPr id="6" name="TextBox 5"/>
          <p:cNvSpPr txBox="1"/>
          <p:nvPr/>
        </p:nvSpPr>
        <p:spPr>
          <a:xfrm>
            <a:off x="395288" y="404813"/>
            <a:ext cx="4032250" cy="163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Из чего же готовят шоколад? </a:t>
            </a:r>
          </a:p>
          <a:p>
            <a:pPr algn="just"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Из семян какао-бобов, которые растут на какао-деревьях, латинское название которых означает «пища богов».</a:t>
            </a:r>
          </a:p>
        </p:txBody>
      </p:sp>
      <p:pic>
        <p:nvPicPr>
          <p:cNvPr id="1638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836613"/>
            <a:ext cx="35702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4088" y="3813175"/>
            <a:ext cx="3449637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601913"/>
            <a:ext cx="413385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 descr="https://im3-tub-ru.yandex.net/i?id=e8d492436ad9283ac25fd95aa23bd9e5&amp;n=33&amp;h=215&amp;w=2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8375"/>
            <a:ext cx="45720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403350" y="1341438"/>
            <a:ext cx="6121400" cy="2592387"/>
          </a:xfrm>
        </p:spPr>
        <p:txBody>
          <a:bodyPr rtlCol="0">
            <a:normAutofit/>
          </a:bodyPr>
          <a:lstStyle/>
          <a:p>
            <a:pPr marL="365760" indent="-36576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Первым европейцем, открывшим силу какао-бобов, был Христофор Колумб.</a:t>
            </a:r>
          </a:p>
          <a:p>
            <a:pPr marL="365760" indent="-36576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В России шоколад появился при Екатерине Великой.</a:t>
            </a:r>
          </a:p>
        </p:txBody>
      </p:sp>
      <p:pic>
        <p:nvPicPr>
          <p:cNvPr id="17412" name="Picture 8" descr="http://www.coollady.ru/pic/0003/022/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437063"/>
            <a:ext cx="287972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-4763"/>
            <a:ext cx="452596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323850" y="-242888"/>
            <a:ext cx="8902700" cy="1800226"/>
          </a:xfrm>
        </p:spPr>
        <p:txBody>
          <a:bodyPr/>
          <a:lstStyle/>
          <a:p>
            <a:pPr eaLnBrk="1" hangingPunct="1"/>
            <a:r>
              <a:rPr lang="ru-RU" sz="2400" smtClean="0"/>
              <a:t>  В России в начале ХХ-го века А.И. Абрикосов основал первую кондитерскую фабрику и по праву носил титул «шоколадного короля России»</a:t>
            </a:r>
          </a:p>
        </p:txBody>
      </p:sp>
      <p:pic>
        <p:nvPicPr>
          <p:cNvPr id="18435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22788" y="1268413"/>
            <a:ext cx="4465637" cy="2974975"/>
          </a:xfrm>
        </p:spPr>
      </p:pic>
      <p:sp>
        <p:nvSpPr>
          <p:cNvPr id="18436" name="Текст 5"/>
          <p:cNvSpPr>
            <a:spLocks noGrp="1"/>
          </p:cNvSpPr>
          <p:nvPr>
            <p:ph type="body" sz="half" idx="2"/>
          </p:nvPr>
        </p:nvSpPr>
        <p:spPr>
          <a:xfrm>
            <a:off x="4787900" y="3213100"/>
            <a:ext cx="4105275" cy="8636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Бывшая Абрикосовская фабрика на Верхне-Красносельской улице в Москве сегодня</a:t>
            </a:r>
          </a:p>
        </p:txBody>
      </p:sp>
      <p:pic>
        <p:nvPicPr>
          <p:cNvPr id="18437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8175" y="4252913"/>
            <a:ext cx="34258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9138" y="4221163"/>
            <a:ext cx="1322387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700"/>
            <a:ext cx="9144000" cy="6845300"/>
          </a:xfr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643188"/>
            <a:ext cx="8229600" cy="10715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708275"/>
            <a:ext cx="370363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https://im0-tub-ru.yandex.net/i?id=a127c295ec9fe104dc3a99184b351872&amp;n=33&amp;h=215&amp;w=3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3" y="4757738"/>
            <a:ext cx="3143250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3575" y="323850"/>
            <a:ext cx="30559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Шоколад бывает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:</a:t>
            </a:r>
          </a:p>
        </p:txBody>
      </p:sp>
      <p:pic>
        <p:nvPicPr>
          <p:cNvPr id="19462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052513"/>
            <a:ext cx="3087687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0963" y="4365625"/>
            <a:ext cx="226695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013" y="585788"/>
            <a:ext cx="1454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горький</a:t>
            </a:r>
          </a:p>
        </p:txBody>
      </p:sp>
      <p:pic>
        <p:nvPicPr>
          <p:cNvPr id="19465" name="Picture 4" descr="https://im3-tub-ru.yandex.net/i?id=b631a9324de215a00f31372e0583d74e&amp;n=33&amp;h=215&amp;w=26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790575"/>
            <a:ext cx="34194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08400" y="2276475"/>
            <a:ext cx="17827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пористый</a:t>
            </a:r>
          </a:p>
        </p:txBody>
      </p:sp>
      <p:sp>
        <p:nvSpPr>
          <p:cNvPr id="19467" name="TextBox 9"/>
          <p:cNvSpPr txBox="1">
            <a:spLocks noChangeArrowheads="1"/>
          </p:cNvSpPr>
          <p:nvPr/>
        </p:nvSpPr>
        <p:spPr bwMode="auto">
          <a:xfrm>
            <a:off x="6226175" y="790575"/>
            <a:ext cx="2676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accent1"/>
                </a:solidFill>
              </a:rPr>
              <a:t>диабетический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11963" y="3841750"/>
            <a:ext cx="12430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белый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4233863"/>
            <a:ext cx="2003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с начинкой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IMGA03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08275"/>
            <a:ext cx="38163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755650" y="549275"/>
            <a:ext cx="7756525" cy="1054100"/>
          </a:xfrm>
        </p:spPr>
        <p:txBody>
          <a:bodyPr/>
          <a:lstStyle/>
          <a:p>
            <a:pPr eaLnBrk="1" hangingPunct="1"/>
            <a:r>
              <a:rPr lang="ru-RU" sz="3600" smtClean="0"/>
              <a:t>Мнение врачей о шоколаде</a:t>
            </a:r>
          </a:p>
        </p:txBody>
      </p:sp>
      <p:pic>
        <p:nvPicPr>
          <p:cNvPr id="20482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752725"/>
            <a:ext cx="3803650" cy="2852738"/>
          </a:xfrm>
        </p:spPr>
      </p:pic>
      <p:sp>
        <p:nvSpPr>
          <p:cNvPr id="6" name="Выноска со стрелкой вверх 5"/>
          <p:cNvSpPr/>
          <p:nvPr/>
        </p:nvSpPr>
        <p:spPr>
          <a:xfrm>
            <a:off x="250825" y="6000750"/>
            <a:ext cx="4321175" cy="571500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Медсестра ДОУ: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Палатнянщикова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Е.А.</a:t>
            </a: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4857750" y="6000750"/>
            <a:ext cx="4035425" cy="571500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Врач –стоматолог: Васильева О.В.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https://foodclean.ru/wp-content/uploads/2012/12/clip_image0012.jpg"/>
          <p:cNvPicPr>
            <a:picLocks noChangeAspect="1" noChangeArrowheads="1"/>
          </p:cNvPicPr>
          <p:nvPr/>
        </p:nvPicPr>
        <p:blipFill>
          <a:blip r:embed="rId2"/>
          <a:srcRect r="30235"/>
          <a:stretch>
            <a:fillRect/>
          </a:stretch>
        </p:blipFill>
        <p:spPr bwMode="auto">
          <a:xfrm>
            <a:off x="5508625" y="3048000"/>
            <a:ext cx="26257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827088" y="1989138"/>
            <a:ext cx="802005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Не опасен для зубов (препятствует разрушению зубной эмали);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Улучшает настроение;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Заряжает бодрость;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Стимулирует память;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Полезен для сердца;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Источник энергии.</a:t>
            </a:r>
          </a:p>
        </p:txBody>
      </p:sp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228600" y="476250"/>
            <a:ext cx="8686800" cy="838200"/>
          </a:xfrm>
        </p:spPr>
        <p:txBody>
          <a:bodyPr/>
          <a:lstStyle/>
          <a:p>
            <a:pPr eaLnBrk="1" hangingPunct="1"/>
            <a:r>
              <a:rPr lang="ru-RU" sz="3600" smtClean="0"/>
              <a:t>Полезные свойства шоколада</a:t>
            </a:r>
          </a:p>
        </p:txBody>
      </p:sp>
      <p:pic>
        <p:nvPicPr>
          <p:cNvPr id="2150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14675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1732</TotalTime>
  <Words>438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19</vt:i4>
      </vt:variant>
    </vt:vector>
  </HeadingPairs>
  <TitlesOfParts>
    <vt:vector size="34" baseType="lpstr">
      <vt:lpstr>Arial</vt:lpstr>
      <vt:lpstr>Times New Roman</vt:lpstr>
      <vt:lpstr>Wingdings</vt:lpstr>
      <vt:lpstr>Calibri</vt:lpstr>
      <vt:lpstr>Book Antiqua</vt:lpstr>
      <vt:lpstr>Wingdings 2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Слайд 1</vt:lpstr>
      <vt:lpstr>Цель исследования: расширение знаний о шоколаде,  о его пользе и вреде для здоровья человека.</vt:lpstr>
      <vt:lpstr>Слайд 3</vt:lpstr>
      <vt:lpstr>Слайд 4</vt:lpstr>
      <vt:lpstr>Слайд 5</vt:lpstr>
      <vt:lpstr>  В России в начале ХХ-го века А.И. Абрикосов основал первую кондитерскую фабрику и по праву носил титул «шоколадного короля России»</vt:lpstr>
      <vt:lpstr> </vt:lpstr>
      <vt:lpstr>Мнение врачей о шоколаде</vt:lpstr>
      <vt:lpstr>Полезные свойства шоколада</vt:lpstr>
      <vt:lpstr>Вредные свойства шоколада:</vt:lpstr>
      <vt:lpstr>ПАМЯТКА «Как отличить настоящий ли шоколад»</vt:lpstr>
      <vt:lpstr>Опыт изготовление шоколада.</vt:lpstr>
      <vt:lpstr>Эксперимент № 1</vt:lpstr>
      <vt:lpstr>Эксперимент № 2</vt:lpstr>
      <vt:lpstr>Эксперимент № 3</vt:lpstr>
      <vt:lpstr>Эксперимент №4</vt:lpstr>
      <vt:lpstr>Вывод </vt:lpstr>
      <vt:lpstr>Список литературы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средняя группа</dc:creator>
  <cp:lastModifiedBy>User</cp:lastModifiedBy>
  <cp:revision>54</cp:revision>
  <dcterms:created xsi:type="dcterms:W3CDTF">2017-03-15T05:44:16Z</dcterms:created>
  <dcterms:modified xsi:type="dcterms:W3CDTF">2018-05-01T16:49:12Z</dcterms:modified>
</cp:coreProperties>
</file>