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5" r:id="rId2"/>
    <p:sldId id="268" r:id="rId3"/>
    <p:sldId id="272" r:id="rId4"/>
    <p:sldId id="259" r:id="rId5"/>
    <p:sldId id="271" r:id="rId6"/>
    <p:sldId id="273" r:id="rId7"/>
    <p:sldId id="261" r:id="rId8"/>
    <p:sldId id="262" r:id="rId9"/>
    <p:sldId id="258" r:id="rId10"/>
    <p:sldId id="266" r:id="rId11"/>
    <p:sldId id="267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125F-24C9-4297-A0C1-88179673B13A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12DF-32AC-457E-AA30-3DCE1BB12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125F-24C9-4297-A0C1-88179673B13A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12DF-32AC-457E-AA30-3DCE1BB12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125F-24C9-4297-A0C1-88179673B13A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12DF-32AC-457E-AA30-3DCE1BB12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125F-24C9-4297-A0C1-88179673B13A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12DF-32AC-457E-AA30-3DCE1BB12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125F-24C9-4297-A0C1-88179673B13A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12DF-32AC-457E-AA30-3DCE1BB12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125F-24C9-4297-A0C1-88179673B13A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12DF-32AC-457E-AA30-3DCE1BB12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125F-24C9-4297-A0C1-88179673B13A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12DF-32AC-457E-AA30-3DCE1BB12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125F-24C9-4297-A0C1-88179673B13A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12DF-32AC-457E-AA30-3DCE1BB12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125F-24C9-4297-A0C1-88179673B13A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12DF-32AC-457E-AA30-3DCE1BB12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125F-24C9-4297-A0C1-88179673B13A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12DF-32AC-457E-AA30-3DCE1BB12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125F-24C9-4297-A0C1-88179673B13A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12DF-32AC-457E-AA30-3DCE1BB12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B125F-24C9-4297-A0C1-88179673B13A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612DF-32AC-457E-AA30-3DCE1BB123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828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642910" y="357166"/>
            <a:ext cx="500066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3600" dirty="0">
              <a:latin typeface="Comic Sans MS" pitchFamily="66" charset="0"/>
            </a:endParaRPr>
          </a:p>
          <a:p>
            <a:pPr algn="just"/>
            <a:endParaRPr lang="ru-RU" sz="3600" dirty="0" smtClean="0">
              <a:latin typeface="Comic Sans MS" pitchFamily="66" charset="0"/>
            </a:endParaRPr>
          </a:p>
          <a:p>
            <a:pPr algn="just"/>
            <a:endParaRPr lang="ru-RU" sz="3600" dirty="0">
              <a:latin typeface="Comic Sans MS" pitchFamily="66" charset="0"/>
            </a:endParaRPr>
          </a:p>
          <a:p>
            <a:endParaRPr lang="ru-RU" sz="2000" dirty="0" smtClean="0">
              <a:latin typeface="Comic Sans MS" pitchFamily="66" charset="0"/>
            </a:endParaRPr>
          </a:p>
          <a:p>
            <a:endParaRPr lang="ru-RU" sz="2000" dirty="0">
              <a:latin typeface="Comic Sans MS" pitchFamily="66" charset="0"/>
            </a:endParaRPr>
          </a:p>
          <a:p>
            <a:endParaRPr lang="ru-RU" sz="2000" dirty="0" smtClean="0">
              <a:latin typeface="Comic Sans MS" pitchFamily="66" charset="0"/>
            </a:endParaRPr>
          </a:p>
          <a:p>
            <a:endParaRPr lang="ru-RU" sz="2000" dirty="0">
              <a:latin typeface="Comic Sans MS" pitchFamily="66" charset="0"/>
            </a:endParaRPr>
          </a:p>
          <a:p>
            <a:endParaRPr lang="ru-RU" sz="2000" dirty="0"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692697"/>
            <a:ext cx="63904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atin typeface="Comic Sans MS" pitchFamily="66" charset="0"/>
                <a:cs typeface="Times New Roman" pitchFamily="18" charset="0"/>
              </a:rPr>
              <a:t>Методическая система учителя при подготовке к ЕГЭ и ОГЭ по английскому языку</a:t>
            </a:r>
            <a:endParaRPr lang="ru-RU" sz="4800" b="1" dirty="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828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71472" y="428605"/>
            <a:ext cx="666482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    Учителю необходимо подобрать материал ,чтобы подготовить обучающихся выполнению устной части ЕГЭ.  И </a:t>
            </a:r>
            <a:r>
              <a:rPr lang="ru-RU" sz="2400" dirty="0">
                <a:latin typeface="Comic Sans MS" pitchFamily="66" charset="0"/>
              </a:rPr>
              <a:t>здесь на помощь педагогу приходят современные информационные технологии, основой которых </a:t>
            </a:r>
            <a:r>
              <a:rPr lang="ru-RU" sz="2400" dirty="0" smtClean="0">
                <a:latin typeface="Comic Sans MS" pitchFamily="66" charset="0"/>
              </a:rPr>
              <a:t>являются: компьютеры, обучающие компьютерные программы, </a:t>
            </a:r>
            <a:r>
              <a:rPr lang="ru-RU" sz="2400" dirty="0">
                <a:latin typeface="Comic Sans MS" pitchFamily="66" charset="0"/>
              </a:rPr>
              <a:t>различные электронные </a:t>
            </a:r>
            <a:r>
              <a:rPr lang="ru-RU" sz="2400" dirty="0" smtClean="0">
                <a:latin typeface="Comic Sans MS" pitchFamily="66" charset="0"/>
              </a:rPr>
              <a:t>средства(</a:t>
            </a:r>
            <a:r>
              <a:rPr lang="ru-RU" sz="2400" dirty="0" err="1" smtClean="0">
                <a:latin typeface="Comic Sans MS" pitchFamily="66" charset="0"/>
              </a:rPr>
              <a:t>онлайн</a:t>
            </a:r>
            <a:r>
              <a:rPr lang="ru-RU" sz="2400" dirty="0" smtClean="0">
                <a:latin typeface="Comic Sans MS" pitchFamily="66" charset="0"/>
              </a:rPr>
              <a:t> тренажеры), </a:t>
            </a:r>
            <a:r>
              <a:rPr lang="ru-RU" sz="2400" dirty="0">
                <a:latin typeface="Comic Sans MS" pitchFamily="66" charset="0"/>
              </a:rPr>
              <a:t>аудио- и </a:t>
            </a:r>
            <a:r>
              <a:rPr lang="ru-RU" sz="2400" dirty="0" smtClean="0">
                <a:latin typeface="Comic Sans MS" pitchFamily="66" charset="0"/>
              </a:rPr>
              <a:t>видеотехника. </a:t>
            </a:r>
          </a:p>
          <a:p>
            <a:endParaRPr lang="ru-RU" sz="2400" dirty="0">
              <a:latin typeface="Comic Sans MS" pitchFamily="66" charset="0"/>
            </a:endParaRPr>
          </a:p>
          <a:p>
            <a:endParaRPr lang="ru-RU" sz="2400" dirty="0" smtClean="0">
              <a:latin typeface="Comic Sans MS" pitchFamily="66" charset="0"/>
            </a:endParaRPr>
          </a:p>
          <a:p>
            <a:endParaRPr lang="ru-RU" sz="2400" dirty="0">
              <a:latin typeface="Comic Sans MS" pitchFamily="66" charset="0"/>
            </a:endParaRPr>
          </a:p>
          <a:p>
            <a:endParaRPr lang="ru-RU" sz="2400" dirty="0" smtClean="0">
              <a:latin typeface="Comic Sans MS" pitchFamily="66" charset="0"/>
            </a:endParaRPr>
          </a:p>
          <a:p>
            <a:endParaRPr lang="ru-RU" sz="2400" dirty="0">
              <a:latin typeface="Comic Sans MS" pitchFamily="66" charset="0"/>
            </a:endParaRPr>
          </a:p>
          <a:p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828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71472" y="285729"/>
            <a:ext cx="60887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omic Sans MS" pitchFamily="66" charset="0"/>
              </a:rPr>
              <a:t>Вот несколько видов работы с презентациями при изучении темы </a:t>
            </a:r>
            <a:r>
              <a:rPr lang="en-US" sz="2000" dirty="0" smtClean="0">
                <a:latin typeface="Comic Sans MS" pitchFamily="66" charset="0"/>
              </a:rPr>
              <a:t>‘’English-speaking countries</a:t>
            </a:r>
            <a:r>
              <a:rPr lang="en-US" sz="2400" dirty="0" smtClean="0">
                <a:latin typeface="Comic Sans MS" pitchFamily="66" charset="0"/>
              </a:rPr>
              <a:t>”</a:t>
            </a:r>
            <a:r>
              <a:rPr lang="ru-RU" sz="2400" dirty="0" smtClean="0">
                <a:latin typeface="Comic Sans MS" pitchFamily="66" charset="0"/>
              </a:rPr>
              <a:t>:</a:t>
            </a:r>
          </a:p>
          <a:p>
            <a:endParaRPr lang="ru-RU" sz="2400" dirty="0" smtClean="0">
              <a:latin typeface="Comic Sans MS" pitchFamily="66" charset="0"/>
            </a:endParaRPr>
          </a:p>
          <a:p>
            <a:r>
              <a:rPr lang="ru-RU" sz="2400" dirty="0" smtClean="0">
                <a:latin typeface="Comic Sans MS" pitchFamily="66" charset="0"/>
              </a:rPr>
              <a:t>1</a:t>
            </a:r>
            <a:r>
              <a:rPr lang="ru-RU" sz="2000" dirty="0" smtClean="0">
                <a:latin typeface="Comic Sans MS" pitchFamily="66" charset="0"/>
              </a:rPr>
              <a:t>) учащиеся читают текст на слайде  (отработка навыка чтения вслух);</a:t>
            </a:r>
          </a:p>
          <a:p>
            <a:r>
              <a:rPr lang="ru-RU" sz="2000" dirty="0" smtClean="0">
                <a:latin typeface="Comic Sans MS" pitchFamily="66" charset="0"/>
              </a:rPr>
              <a:t>2)выделяют ключевые слова (перефразируют речевые обороты</a:t>
            </a:r>
            <a:r>
              <a:rPr lang="en-US" sz="2000" dirty="0" smtClean="0">
                <a:latin typeface="Comic Sans MS" pitchFamily="66" charset="0"/>
              </a:rPr>
              <a:t>,</a:t>
            </a:r>
            <a:r>
              <a:rPr lang="ru-RU" sz="2000" dirty="0" smtClean="0">
                <a:latin typeface="Comic Sans MS" pitchFamily="66" charset="0"/>
              </a:rPr>
              <a:t>если текст сложный);</a:t>
            </a:r>
          </a:p>
          <a:p>
            <a:r>
              <a:rPr lang="ru-RU" sz="2000" dirty="0" smtClean="0">
                <a:latin typeface="Comic Sans MS" pitchFamily="66" charset="0"/>
              </a:rPr>
              <a:t>3) ученики составляют вопросы по тексту, используя ключевые слова;</a:t>
            </a:r>
          </a:p>
          <a:p>
            <a:r>
              <a:rPr lang="ru-RU" sz="2000" dirty="0" smtClean="0">
                <a:latin typeface="Comic Sans MS" pitchFamily="66" charset="0"/>
              </a:rPr>
              <a:t>4) учащиеся составляют небольшое монологической высказывание по предложенной теме.</a:t>
            </a:r>
          </a:p>
          <a:p>
            <a:r>
              <a:rPr lang="ru-RU" sz="2000" dirty="0" smtClean="0">
                <a:latin typeface="Comic Sans MS" pitchFamily="66" charset="0"/>
              </a:rPr>
              <a:t>5) ученики описывают одну из иллюстрация на слайде .</a:t>
            </a:r>
            <a:endParaRPr lang="ru-RU" sz="2000" dirty="0">
              <a:latin typeface="Comic Sans MS" pitchFamily="66" charset="0"/>
            </a:endParaRPr>
          </a:p>
          <a:p>
            <a:endParaRPr lang="ru-RU" sz="2400" dirty="0" smtClean="0">
              <a:latin typeface="Comic Sans MS" pitchFamily="66" charset="0"/>
            </a:endParaRPr>
          </a:p>
          <a:p>
            <a:endParaRPr lang="ru-RU" sz="2400" dirty="0">
              <a:latin typeface="Comic Sans MS" pitchFamily="66" charset="0"/>
            </a:endParaRPr>
          </a:p>
          <a:p>
            <a:endParaRPr lang="ru-RU" sz="2400" dirty="0" smtClean="0">
              <a:latin typeface="Comic Sans MS" pitchFamily="66" charset="0"/>
            </a:endParaRPr>
          </a:p>
          <a:p>
            <a:endParaRPr lang="ru-RU" sz="2400" dirty="0">
              <a:latin typeface="Comic Sans MS" pitchFamily="66" charset="0"/>
            </a:endParaRPr>
          </a:p>
          <a:p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75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3" descr="501px-SIF-Beehive-3-Cropped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357563"/>
            <a:ext cx="2709862" cy="3240087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</p:spPr>
      </p:pic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500298" y="1571612"/>
            <a:ext cx="3224227" cy="5097476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en-US" sz="2000" dirty="0" smtClean="0"/>
              <a:t>   </a:t>
            </a:r>
            <a:r>
              <a:rPr lang="en-US" sz="2000" dirty="0" smtClean="0">
                <a:solidFill>
                  <a:srgbClr val="009900"/>
                </a:solidFill>
                <a:latin typeface="Tahoma" pitchFamily="34" charset="0"/>
              </a:rPr>
              <a:t>Wellington</a:t>
            </a:r>
            <a:r>
              <a:rPr lang="en-US" sz="2000" dirty="0" smtClean="0">
                <a:latin typeface="Tahoma" pitchFamily="34" charset="0"/>
              </a:rPr>
              <a:t> is the capital of New Zealand, the country's second largest urban area and the most populous national capital in Oceania. The population is about </a:t>
            </a:r>
            <a:r>
              <a:rPr lang="ru-RU" sz="2000" dirty="0" smtClean="0">
                <a:solidFill>
                  <a:srgbClr val="FF0000"/>
                </a:solidFill>
              </a:rPr>
              <a:t>4,471</a:t>
            </a:r>
            <a:r>
              <a:rPr lang="ru-RU" sz="2000" dirty="0" smtClean="0"/>
              <a:t> </a:t>
            </a:r>
            <a:r>
              <a:rPr lang="en-US" sz="2000" dirty="0" smtClean="0">
                <a:latin typeface="Tahoma" pitchFamily="34" charset="0"/>
              </a:rPr>
              <a:t>people. Wellington is New Zealand's political centre, housing Parliament and the head offices of all government ministries and departments</a:t>
            </a:r>
            <a:r>
              <a:rPr lang="ru-RU" sz="2000" dirty="0" smtClean="0">
                <a:latin typeface="Tahoma" pitchFamily="34" charset="0"/>
              </a:rPr>
              <a:t>.</a:t>
            </a:r>
            <a:r>
              <a:rPr lang="en-US" sz="2000" dirty="0" smtClean="0">
                <a:latin typeface="Tahoma" pitchFamily="34" charset="0"/>
              </a:rPr>
              <a:t> </a:t>
            </a:r>
            <a:endParaRPr lang="ru-RU" sz="2000" dirty="0" smtClean="0">
              <a:latin typeface="Tahoma" pitchFamily="34" charset="0"/>
            </a:endParaRPr>
          </a:p>
        </p:txBody>
      </p:sp>
      <p:pic>
        <p:nvPicPr>
          <p:cNvPr id="10244" name="Picture 5" descr="Wellington_city_coa_n812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620713"/>
            <a:ext cx="19050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7" descr="800px-Wellington_Te_Papa_n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525" y="1341438"/>
            <a:ext cx="3284538" cy="25193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6948488" y="1341438"/>
            <a:ext cx="198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Te Papa Museum</a:t>
            </a:r>
          </a:p>
        </p:txBody>
      </p: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323850" y="3500438"/>
            <a:ext cx="240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Wellington Parliament</a:t>
            </a:r>
          </a:p>
        </p:txBody>
      </p:sp>
      <p:pic>
        <p:nvPicPr>
          <p:cNvPr id="10248" name="Picture 12" descr="800px-Wellington_from_gardens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4076700"/>
            <a:ext cx="3240088" cy="25193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10249" name="WordArt 17"/>
          <p:cNvSpPr>
            <a:spLocks noChangeArrowheads="1" noChangeShapeType="1" noTextEdit="1"/>
          </p:cNvSpPr>
          <p:nvPr/>
        </p:nvSpPr>
        <p:spPr bwMode="auto">
          <a:xfrm>
            <a:off x="2555875" y="404813"/>
            <a:ext cx="556260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5400000" scaled="1"/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Albertus Extra Bold"/>
              </a:rPr>
              <a:t>Wellington</a:t>
            </a:r>
            <a:endParaRPr lang="ru-RU" sz="3600" kern="10">
              <a:ln w="9525">
                <a:solidFill>
                  <a:srgbClr val="6600CC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FF00"/>
                  </a:gs>
                  <a:gs pos="100000">
                    <a:srgbClr val="00CCFF"/>
                  </a:gs>
                </a:gsLst>
                <a:lin ang="5400000" scaled="1"/>
              </a:gradFill>
              <a:effectLst>
                <a:outerShdw dist="99190" dir="7788334" algn="ctr" rotWithShape="0">
                  <a:srgbClr val="000080">
                    <a:alpha val="79999"/>
                  </a:srgbClr>
                </a:outerShdw>
              </a:effectLst>
              <a:latin typeface="Albertus Extra Bold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828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642910" y="357166"/>
            <a:ext cx="500066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3600" dirty="0">
              <a:latin typeface="Comic Sans MS" pitchFamily="66" charset="0"/>
            </a:endParaRPr>
          </a:p>
          <a:p>
            <a:pPr algn="just"/>
            <a:endParaRPr lang="ru-RU" sz="3600" dirty="0" smtClean="0">
              <a:latin typeface="Comic Sans MS" pitchFamily="66" charset="0"/>
            </a:endParaRPr>
          </a:p>
          <a:p>
            <a:pPr algn="just"/>
            <a:endParaRPr lang="ru-RU" sz="3600" dirty="0">
              <a:latin typeface="Comic Sans MS" pitchFamily="66" charset="0"/>
            </a:endParaRPr>
          </a:p>
          <a:p>
            <a:endParaRPr lang="ru-RU" sz="2000" dirty="0" smtClean="0">
              <a:latin typeface="Comic Sans MS" pitchFamily="66" charset="0"/>
            </a:endParaRPr>
          </a:p>
          <a:p>
            <a:endParaRPr lang="ru-RU" sz="2000" dirty="0">
              <a:latin typeface="Comic Sans MS" pitchFamily="66" charset="0"/>
            </a:endParaRPr>
          </a:p>
          <a:p>
            <a:endParaRPr lang="ru-RU" sz="2000" dirty="0" smtClean="0">
              <a:latin typeface="Comic Sans MS" pitchFamily="66" charset="0"/>
            </a:endParaRPr>
          </a:p>
          <a:p>
            <a:endParaRPr lang="ru-RU" sz="2000" dirty="0">
              <a:latin typeface="Comic Sans MS" pitchFamily="66" charset="0"/>
            </a:endParaRPr>
          </a:p>
          <a:p>
            <a:endParaRPr lang="ru-RU" sz="2000" dirty="0"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1"/>
            <a:ext cx="610242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Comic Sans MS" pitchFamily="66" charset="0"/>
                <a:cs typeface="Times New Roman" pitchFamily="18" charset="0"/>
              </a:rPr>
              <a:t>Любой экзамен-это испытание не только для учеников,</a:t>
            </a:r>
          </a:p>
          <a:p>
            <a:r>
              <a:rPr lang="ru-RU" sz="4000" b="1" dirty="0" smtClean="0">
                <a:latin typeface="Comic Sans MS" pitchFamily="66" charset="0"/>
                <a:cs typeface="Times New Roman" pitchFamily="18" charset="0"/>
              </a:rPr>
              <a:t>но и для их учителей.</a:t>
            </a:r>
          </a:p>
          <a:p>
            <a:r>
              <a:rPr lang="ru-RU" sz="4000" b="1" dirty="0" smtClean="0">
                <a:latin typeface="Comic Sans MS" pitchFamily="66" charset="0"/>
                <a:cs typeface="Times New Roman" pitchFamily="18" charset="0"/>
              </a:rPr>
              <a:t>          </a:t>
            </a:r>
            <a:r>
              <a:rPr lang="ru-RU" sz="3200" b="1" i="1" dirty="0" smtClean="0">
                <a:latin typeface="Comic Sans MS" pitchFamily="66" charset="0"/>
                <a:cs typeface="Times New Roman" pitchFamily="18" charset="0"/>
              </a:rPr>
              <a:t>Древняя мудрость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431557" cy="710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642910" y="357166"/>
            <a:ext cx="500066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3600" dirty="0">
              <a:latin typeface="Comic Sans MS" pitchFamily="66" charset="0"/>
            </a:endParaRPr>
          </a:p>
          <a:p>
            <a:pPr algn="just"/>
            <a:endParaRPr lang="ru-RU" sz="3600" dirty="0" smtClean="0">
              <a:latin typeface="Comic Sans MS" pitchFamily="66" charset="0"/>
            </a:endParaRPr>
          </a:p>
          <a:p>
            <a:pPr algn="just"/>
            <a:endParaRPr lang="ru-RU" sz="3600" dirty="0">
              <a:latin typeface="Comic Sans MS" pitchFamily="66" charset="0"/>
            </a:endParaRPr>
          </a:p>
          <a:p>
            <a:endParaRPr lang="ru-RU" sz="2000" dirty="0" smtClean="0">
              <a:latin typeface="Comic Sans MS" pitchFamily="66" charset="0"/>
            </a:endParaRPr>
          </a:p>
          <a:p>
            <a:endParaRPr lang="ru-RU" sz="2000" dirty="0">
              <a:latin typeface="Comic Sans MS" pitchFamily="66" charset="0"/>
            </a:endParaRPr>
          </a:p>
          <a:p>
            <a:endParaRPr lang="ru-RU" sz="2000" dirty="0" smtClean="0">
              <a:latin typeface="Comic Sans MS" pitchFamily="66" charset="0"/>
            </a:endParaRPr>
          </a:p>
          <a:p>
            <a:endParaRPr lang="ru-RU" sz="2000" dirty="0">
              <a:latin typeface="Comic Sans MS" pitchFamily="66" charset="0"/>
            </a:endParaRPr>
          </a:p>
          <a:p>
            <a:endParaRPr lang="ru-RU" sz="2000" dirty="0"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0"/>
            <a:ext cx="8208912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Варианты подготовки к ОГЭ и ЕГЭ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i="1" dirty="0" smtClean="0"/>
              <a:t>В образовательных учреждениях реализующих программы базового уровня обучения английскому языку подготовка к ОГЭ и ЕГЭ предполагает обеспечение готовности к выполнению заданий </a:t>
            </a:r>
            <a:r>
              <a:rPr lang="ru-RU" sz="2800" b="1" i="1" dirty="0" smtClean="0"/>
              <a:t>базового</a:t>
            </a:r>
            <a:r>
              <a:rPr lang="ru-RU" sz="2800" i="1" dirty="0" smtClean="0"/>
              <a:t> уровня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</a:t>
            </a:r>
            <a:r>
              <a:rPr lang="ru-RU" sz="2800" i="1" dirty="0" smtClean="0"/>
              <a:t>-  Подготовка к выполнению заданий </a:t>
            </a:r>
            <a:r>
              <a:rPr lang="ru-RU" sz="2800" b="1" i="1" dirty="0" smtClean="0"/>
              <a:t>повышенного</a:t>
            </a:r>
            <a:r>
              <a:rPr lang="ru-RU" sz="2800" i="1" dirty="0" smtClean="0"/>
              <a:t> и </a:t>
            </a:r>
            <a:r>
              <a:rPr lang="ru-RU" sz="2800" b="1" i="1" dirty="0" smtClean="0"/>
              <a:t>высокого</a:t>
            </a:r>
            <a:r>
              <a:rPr lang="ru-RU" sz="2800" i="1" dirty="0" smtClean="0"/>
              <a:t> уровней сложности может осуществляться во внеурочной деятельности в таких формах как </a:t>
            </a:r>
            <a:r>
              <a:rPr lang="ru-RU" sz="2800" b="1" i="1" dirty="0" smtClean="0"/>
              <a:t>факультатив</a:t>
            </a:r>
            <a:r>
              <a:rPr lang="ru-RU" sz="2800" i="1" dirty="0" smtClean="0"/>
              <a:t>, </a:t>
            </a:r>
            <a:r>
              <a:rPr lang="ru-RU" sz="2800" b="1" i="1" dirty="0" smtClean="0"/>
              <a:t>элективный курс</a:t>
            </a:r>
            <a:r>
              <a:rPr lang="ru-RU" sz="2800" i="1" dirty="0" smtClean="0"/>
              <a:t>, </a:t>
            </a:r>
            <a:r>
              <a:rPr lang="ru-RU" sz="2800" b="1" i="1" dirty="0" smtClean="0"/>
              <a:t>дополнительные занятия, консультации, олимпиады</a:t>
            </a:r>
            <a:r>
              <a:rPr lang="ru-RU" sz="2800" i="1" dirty="0" smtClean="0"/>
              <a:t>, </a:t>
            </a:r>
            <a:r>
              <a:rPr lang="ru-RU" sz="2800" b="1" i="1" dirty="0" smtClean="0"/>
              <a:t>различные интернет конкурсы</a:t>
            </a:r>
            <a:r>
              <a:rPr lang="ru-RU" sz="2800" i="1" dirty="0" smtClean="0"/>
              <a:t>. Подготовка к сдаче ЕГЭ при помощи различных видов УМК.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828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95536" y="332656"/>
            <a:ext cx="53194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 Сегодня </a:t>
            </a:r>
            <a:r>
              <a:rPr lang="ru-RU" sz="2400" dirty="0">
                <a:latin typeface="Comic Sans MS" pitchFamily="66" charset="0"/>
              </a:rPr>
              <a:t>вопрос </a:t>
            </a:r>
            <a:r>
              <a:rPr lang="ru-RU" sz="2400" b="1" dirty="0">
                <a:latin typeface="Comic Sans MS" pitchFamily="66" charset="0"/>
              </a:rPr>
              <a:t>сдачи единого государственного экзамена по иностранному  языку</a:t>
            </a:r>
            <a:r>
              <a:rPr lang="ru-RU" sz="2400" dirty="0">
                <a:latin typeface="Comic Sans MS" pitchFamily="66" charset="0"/>
              </a:rPr>
              <a:t> беспокоит всех участников образовательного процесса: </a:t>
            </a:r>
            <a:r>
              <a:rPr lang="ru-RU" sz="2400" dirty="0" smtClean="0">
                <a:latin typeface="Comic Sans MS" pitchFamily="66" charset="0"/>
              </a:rPr>
              <a:t>  </a:t>
            </a:r>
            <a:r>
              <a:rPr lang="ru-RU" sz="2400" b="1" dirty="0" smtClean="0">
                <a:latin typeface="Comic Sans MS" pitchFamily="66" charset="0"/>
              </a:rPr>
              <a:t>учителей, учеников и родителей. </a:t>
            </a:r>
            <a:endParaRPr lang="ru-RU" sz="2400" b="1" dirty="0">
              <a:latin typeface="Comic Sans MS" pitchFamily="66" charset="0"/>
            </a:endParaRPr>
          </a:p>
          <a:p>
            <a:r>
              <a:rPr lang="ru-RU" sz="2400" dirty="0" smtClean="0">
                <a:latin typeface="Comic Sans MS" pitchFamily="66" charset="0"/>
              </a:rPr>
              <a:t>  Учитель</a:t>
            </a:r>
            <a:r>
              <a:rPr lang="ru-RU" sz="2400" dirty="0">
                <a:latin typeface="Comic Sans MS" pitchFamily="66" charset="0"/>
              </a:rPr>
              <a:t>, с одной стороны, должен обеспечить обязательный уровень знаний, умений и навыков всех обучающихся, а с другой — развить потенциальные творческие возможности и мыслительные способности </a:t>
            </a:r>
            <a:r>
              <a:rPr lang="ru-RU" sz="2400" dirty="0" smtClean="0">
                <a:latin typeface="Comic Sans MS" pitchFamily="66" charset="0"/>
              </a:rPr>
              <a:t>детей. </a:t>
            </a: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828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571472" y="142853"/>
            <a:ext cx="7960968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Для </a:t>
            </a:r>
            <a:r>
              <a:rPr lang="ru-RU" sz="2400" b="1" u="sng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учпешной</a:t>
            </a:r>
            <a:r>
              <a:rPr lang="ru-RU" sz="2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сдачи ОГЭ и ЕГЭ необходимо вести информационную работу с учащимися:</a:t>
            </a:r>
          </a:p>
          <a:p>
            <a:r>
              <a:rPr lang="ru-RU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-</a:t>
            </a:r>
            <a:r>
              <a:rPr lang="ru-RU" sz="2000" dirty="0" smtClean="0"/>
              <a:t>изучение демоверсий письменной и устной части, кодификатора,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спецификации ОГЭ и ЕГЭ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знакомство с сайтами, содержащими официальную информацию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знакомство с открытым банком заданий ЕГЭ (сайт ФИПИ, решу ЕГЭ)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с учебной литературой по подготовке к ЕГЭ, работа с материалами сайтов сети Интернет.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-знакомство с критериями оценивания выполнения заданий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изучение правил заполнения бланков ответов</a:t>
            </a:r>
          </a:p>
          <a:p>
            <a:endParaRPr lang="ru-RU" sz="2400" b="1" u="sng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А также вести практическую работу: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выполнять тренировочные задания в четырёх видах деятельности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аудировании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чтении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грамматике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письме)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использовать компьютерную программу для отработки навыка «говорения».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анализ типичных ошибок при выполнении заданий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>
              <a:latin typeface="Comic Sans MS" pitchFamily="66" charset="0"/>
            </a:endParaRPr>
          </a:p>
          <a:p>
            <a:endParaRPr lang="ru-RU" sz="2400" dirty="0" smtClean="0">
              <a:latin typeface="Comic Sans MS" pitchFamily="66" charset="0"/>
            </a:endParaRPr>
          </a:p>
          <a:p>
            <a:endParaRPr lang="ru-RU" sz="2400" dirty="0" smtClean="0">
              <a:latin typeface="Comic Sans MS" pitchFamily="66" charset="0"/>
            </a:endParaRPr>
          </a:p>
          <a:p>
            <a:endParaRPr lang="ru-RU" sz="2400" dirty="0" smtClean="0">
              <a:latin typeface="Comic Sans MS" pitchFamily="66" charset="0"/>
            </a:endParaRPr>
          </a:p>
          <a:p>
            <a:endParaRPr lang="ru-RU" sz="2400" dirty="0" smtClean="0">
              <a:latin typeface="Comic Sans MS" pitchFamily="66" charset="0"/>
            </a:endParaRPr>
          </a:p>
          <a:p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828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39552" y="1700808"/>
            <a:ext cx="50325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Главная задача учителя при проведении таких занятий </a:t>
            </a:r>
            <a:r>
              <a:rPr lang="ru-RU" sz="2400" dirty="0" smtClean="0">
                <a:latin typeface="Comic Sans MS" pitchFamily="66" charset="0"/>
              </a:rPr>
              <a:t>с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обучающимися по английскому языку — не только закрепить, обобщить, углубить лингвистические 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знания, но и научить применять их на практике. Подготовить учеников к сдачи выпускного экзамена 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0"/>
            <a:ext cx="64087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Основная цель занятий 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– </a:t>
            </a:r>
            <a:r>
              <a:rPr lang="ru-RU" sz="2400" dirty="0">
                <a:latin typeface="Comic Sans MS" pitchFamily="66" charset="0"/>
              </a:rPr>
              <a:t>обеспечение качественной подготовки обучающихся к итоговой аттестации по английскому  языку в </a:t>
            </a:r>
            <a:r>
              <a:rPr lang="ru-RU" sz="2400" dirty="0" smtClean="0">
                <a:latin typeface="Comic Sans MS" pitchFamily="66" charset="0"/>
              </a:rPr>
              <a:t>форме ОГЭ и </a:t>
            </a:r>
            <a:r>
              <a:rPr lang="ru-RU" sz="2400" dirty="0">
                <a:latin typeface="Comic Sans MS" pitchFamily="66" charset="0"/>
              </a:rPr>
              <a:t>ЕГЭ. </a:t>
            </a:r>
            <a:endParaRPr lang="ru-RU" sz="2400" dirty="0" smtClean="0">
              <a:latin typeface="Comic Sans MS" pitchFamily="66" charset="0"/>
            </a:endParaRPr>
          </a:p>
          <a:p>
            <a:endParaRPr lang="ru-RU" sz="2400" dirty="0" smtClean="0">
              <a:latin typeface="Comic Sans MS" pitchFamily="66" charset="0"/>
            </a:endParaRPr>
          </a:p>
          <a:p>
            <a:endParaRPr lang="ru-RU" sz="2400" dirty="0" smtClean="0">
              <a:latin typeface="Comic Sans MS" pitchFamily="66" charset="0"/>
            </a:endParaRPr>
          </a:p>
          <a:p>
            <a:endParaRPr lang="ru-RU" sz="2400" dirty="0" smtClean="0">
              <a:latin typeface="Comic Sans MS" pitchFamily="66" charset="0"/>
            </a:endParaRPr>
          </a:p>
          <a:p>
            <a:endParaRPr lang="ru-RU" sz="2400" dirty="0" smtClean="0">
              <a:latin typeface="Comic Sans MS" pitchFamily="66" charset="0"/>
            </a:endParaRPr>
          </a:p>
          <a:p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8281" cy="7046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3528" y="948887"/>
            <a:ext cx="5462918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ea typeface="Times New Roman" pitchFamily="18" charset="0"/>
              </a:rPr>
              <a:t>В</a:t>
            </a: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ea typeface="Times New Roman" pitchFamily="18" charset="0"/>
              </a:rPr>
              <a:t> 2015г в ЕГЭ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по английскому  языку включили часть говорение. Для ее выполнения требуются хорошая подготовка, более глубокие и детальные знания ,так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как 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говорение является основным видом коммуникативной компетенции учащихся</a:t>
            </a:r>
            <a:r>
              <a:rPr kumimoji="0" lang="ru-RU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28669" cy="709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467544" y="0"/>
            <a:ext cx="607223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 </a:t>
            </a:r>
            <a:r>
              <a:rPr kumimoji="0" lang="ru-RU" sz="2400" b="1" i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ea typeface="Times New Roman" pitchFamily="18" charset="0"/>
              </a:rPr>
              <a:t>Для успешности  коммуникации  необходимо </a:t>
            </a:r>
            <a:r>
              <a:rPr kumimoji="0" lang="ru-RU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:</a:t>
            </a:r>
            <a:endParaRPr kumimoji="0" lang="ru-RU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•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понимать речь говорящего  и уметь правильно реагировать на неё (</a:t>
            </a:r>
            <a:r>
              <a:rPr kumimoji="0" lang="ru-RU" sz="24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аудирование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 </a:t>
            </a:r>
            <a:endParaRPr kumimoji="0" lang="ru-RU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•быстро ориентироваться в текстах разного уровня сложности и обладать достаточным словарным запасом для понимания речи (работа с текстом);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•грамматически правильно строить свои высказывания (грамматика), что способствует лучшему пониманию и, соответственно, успеху коммуникации</a:t>
            </a:r>
            <a:r>
              <a:rPr kumimoji="0" lang="ru-RU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.</a:t>
            </a:r>
            <a:endParaRPr kumimoji="0" lang="ru-RU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828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79512" y="214290"/>
            <a:ext cx="67687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400" b="1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Times New Roman" pitchFamily="18" charset="0"/>
              </a:rPr>
              <a:t>Устная часть экзамена по английскому  языку включает в себя 4 задания</a:t>
            </a:r>
            <a:r>
              <a:rPr kumimoji="0" lang="ru-RU" sz="2400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Times New Roman" pitchFamily="18" charset="0"/>
              </a:rPr>
              <a:t>.</a:t>
            </a:r>
            <a:endParaRPr kumimoji="0" lang="ru-RU" sz="2400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Чтение фрагмента текста, информационного или научно-популярного содержания.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Формулировка вопросов с опорой на ситуацию.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Монолог на тему, заданную ситуацией или картинкой.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Сложный монолог с элементами анализа и сопоставления на тему, заданную ситуацией или картинкой.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dirty="0">
              <a:latin typeface="Comic Sans MS" pitchFamily="66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dirty="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BDE296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545</Words>
  <Application>Microsoft Office PowerPoint</Application>
  <PresentationFormat>Экран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Albertus Extra Bold</vt:lpstr>
      <vt:lpstr>Arial</vt:lpstr>
      <vt:lpstr>Calibri</vt:lpstr>
      <vt:lpstr>Comic Sans MS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школа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Алина</cp:lastModifiedBy>
  <cp:revision>37</cp:revision>
  <dcterms:created xsi:type="dcterms:W3CDTF">2014-10-28T16:05:24Z</dcterms:created>
  <dcterms:modified xsi:type="dcterms:W3CDTF">2019-01-17T13:44:22Z</dcterms:modified>
</cp:coreProperties>
</file>