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36496" cy="5264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48" y="5085184"/>
            <a:ext cx="7772400" cy="1656184"/>
          </a:xfrm>
        </p:spPr>
        <p:txBody>
          <a:bodyPr/>
          <a:lstStyle/>
          <a:p>
            <a:r>
              <a:rPr lang="ru-RU" sz="5400" dirty="0" smtClean="0"/>
              <a:t>Иван Алексеевич </a:t>
            </a:r>
            <a:r>
              <a:rPr lang="ru-RU" sz="4800" dirty="0" smtClean="0"/>
              <a:t>Бунин</a:t>
            </a:r>
            <a:br>
              <a:rPr lang="ru-RU" sz="4800" dirty="0" smtClean="0"/>
            </a:br>
            <a:r>
              <a:rPr lang="ru-RU" sz="4800" dirty="0" smtClean="0"/>
              <a:t>1870-1953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340768"/>
            <a:ext cx="5076056" cy="31683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</a:t>
            </a:r>
          </a:p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«Кавказ»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04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82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4104456" cy="763488"/>
          </a:xfrm>
        </p:spPr>
        <p:txBody>
          <a:bodyPr/>
          <a:lstStyle/>
          <a:p>
            <a:r>
              <a:rPr lang="ru-RU" dirty="0" smtClean="0"/>
              <a:t>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3970784" cy="4565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Кто и когда говорит о смерти?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Кто умирает?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Что умирает?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0" r="5262"/>
          <a:stretch/>
        </p:blipFill>
        <p:spPr>
          <a:xfrm>
            <a:off x="3851920" y="332656"/>
            <a:ext cx="5040560" cy="62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4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Концепт «Смерть»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Граница, черта, рубеж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Невозможность существовать так дальше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Гибель мужа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Гибель души (или ее части)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Гибель чести и достоинства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Какими смыслами наполняется </a:t>
            </a:r>
            <a:br>
              <a:rPr lang="ru-RU" sz="3600" dirty="0" smtClean="0"/>
            </a:br>
            <a:r>
              <a:rPr lang="ru-RU" sz="3600" dirty="0" smtClean="0"/>
              <a:t>это слово в рассказе?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7804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3488"/>
          </a:xfrm>
        </p:spPr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65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Какая смерь страшнее?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Как можно было ее избежать (если можно)?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16829"/>
          <a:stretch/>
        </p:blipFill>
        <p:spPr>
          <a:xfrm>
            <a:off x="1547664" y="3212976"/>
            <a:ext cx="5544616" cy="33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33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35496"/>
          </a:xfrm>
        </p:spPr>
        <p:txBody>
          <a:bodyPr/>
          <a:lstStyle/>
          <a:p>
            <a:r>
              <a:rPr lang="ru-RU" dirty="0" smtClean="0"/>
              <a:t>Позиция автора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20576" r="3426" b="7968"/>
          <a:stretch/>
        </p:blipFill>
        <p:spPr>
          <a:xfrm>
            <a:off x="539552" y="1412776"/>
            <a:ext cx="8246201" cy="4752528"/>
          </a:xfrm>
        </p:spPr>
      </p:pic>
    </p:spTree>
    <p:extLst>
      <p:ext uri="{BB962C8B-B14F-4D97-AF65-F5344CB8AC3E}">
        <p14:creationId xmlns:p14="http://schemas.microsoft.com/office/powerpoint/2010/main" val="1137507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Любить – значит делать добро.</a:t>
            </a:r>
          </a:p>
          <a:p>
            <a:pPr marL="0" indent="0" algn="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Л. Н. Толстой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07784"/>
            <a:ext cx="4818112" cy="32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3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ru-RU" dirty="0" smtClean="0"/>
              <a:t>Герои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186808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Сколько героев в рассказе «Кавказ»?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Перед нами классический любовный треугольник: он, она и третий лишний.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4696" b="19640"/>
          <a:stretch/>
        </p:blipFill>
        <p:spPr>
          <a:xfrm>
            <a:off x="4716016" y="1389761"/>
            <a:ext cx="3744416" cy="4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48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ru-RU" dirty="0" smtClean="0"/>
              <a:t>Треугольник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844824"/>
            <a:ext cx="3600400" cy="2980928"/>
          </a:xfrm>
          <a:prstGeom prst="triangle">
            <a:avLst>
              <a:gd name="adj" fmla="val 50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5637051" y="1484784"/>
            <a:ext cx="2520280" cy="37444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544522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Какой из треугольников, на ваш взгляд, можно назвать «любовным»? Ответ обоснуйте.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8513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7" y="116632"/>
            <a:ext cx="8229600" cy="1051520"/>
          </a:xfrm>
        </p:spPr>
        <p:txBody>
          <a:bodyPr/>
          <a:lstStyle/>
          <a:p>
            <a:r>
              <a:rPr lang="ru-RU" dirty="0" smtClean="0"/>
              <a:t>В Москве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379" y="1268760"/>
            <a:ext cx="339472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Он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25191" y="1270893"/>
            <a:ext cx="33947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2708921"/>
            <a:ext cx="80648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5229200"/>
            <a:ext cx="8784976" cy="1501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Найдите слова, характеризующие душевное состояние героев. </a:t>
            </a:r>
          </a:p>
          <a:p>
            <a:r>
              <a:rPr lang="ru-RU" dirty="0"/>
              <a:t>Чем оно </a:t>
            </a:r>
            <a:r>
              <a:rPr lang="ru-RU" dirty="0" smtClean="0"/>
              <a:t>вызвано?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3777" y="1987021"/>
            <a:ext cx="42382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воровски</a:t>
            </a:r>
            <a:r>
              <a:rPr lang="ru-RU" sz="2800" dirty="0" smtClean="0"/>
              <a:t> </a:t>
            </a:r>
            <a:r>
              <a:rPr lang="ru-RU" sz="2800" dirty="0"/>
              <a:t>остановился в </a:t>
            </a:r>
            <a:r>
              <a:rPr lang="ru-RU" sz="2800" dirty="0">
                <a:solidFill>
                  <a:srgbClr val="C00000"/>
                </a:solidFill>
              </a:rPr>
              <a:t>незаметных</a:t>
            </a:r>
            <a:r>
              <a:rPr lang="ru-RU" sz="2800" dirty="0"/>
              <a:t> номерах в переулке возле Арбата и жил </a:t>
            </a:r>
            <a:r>
              <a:rPr lang="ru-RU" sz="2800" dirty="0">
                <a:solidFill>
                  <a:srgbClr val="C00000"/>
                </a:solidFill>
              </a:rPr>
              <a:t>томительно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C00000"/>
                </a:solidFill>
              </a:rPr>
              <a:t>затворником</a:t>
            </a:r>
            <a:r>
              <a:rPr lang="ru-RU" sz="2800" dirty="0"/>
              <a:t> - от свидания до свидания с нею.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06084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входила </a:t>
            </a:r>
            <a:r>
              <a:rPr lang="ru-RU" sz="2400" dirty="0" smtClean="0">
                <a:solidFill>
                  <a:srgbClr val="C00000"/>
                </a:solidFill>
              </a:rPr>
              <a:t>поспешно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smtClean="0"/>
              <a:t>была </a:t>
            </a:r>
            <a:r>
              <a:rPr lang="ru-RU" sz="2400" dirty="0">
                <a:solidFill>
                  <a:srgbClr val="C00000"/>
                </a:solidFill>
              </a:rPr>
              <a:t>бледна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голос у нее </a:t>
            </a:r>
            <a:r>
              <a:rPr lang="ru-RU" sz="2400" dirty="0" smtClean="0">
                <a:solidFill>
                  <a:srgbClr val="C00000"/>
                </a:solidFill>
              </a:rPr>
              <a:t>срывался бросала куда попало </a:t>
            </a:r>
            <a:r>
              <a:rPr lang="ru-RU" sz="2400" dirty="0" smtClean="0"/>
              <a:t>зонтик,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спешила</a:t>
            </a:r>
            <a:r>
              <a:rPr lang="ru-RU" sz="2400" dirty="0" smtClean="0"/>
              <a:t> поднять вуальку и обнять меня…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2909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3488"/>
          </a:xfrm>
        </p:spPr>
        <p:txBody>
          <a:bodyPr/>
          <a:lstStyle/>
          <a:p>
            <a:r>
              <a:rPr lang="ru-RU" dirty="0" smtClean="0"/>
              <a:t>Дерзкий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379" y="1844824"/>
            <a:ext cx="3960440" cy="349565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смотрел все </a:t>
            </a:r>
            <a:r>
              <a:rPr lang="ru-RU" dirty="0" err="1">
                <a:solidFill>
                  <a:srgbClr val="C00000"/>
                </a:solidFill>
              </a:rPr>
              <a:t>напряженнее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…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похолодел</a:t>
            </a:r>
            <a:r>
              <a:rPr lang="ru-RU" dirty="0">
                <a:solidFill>
                  <a:schemeClr val="tx1"/>
                </a:solidFill>
              </a:rPr>
              <a:t> от страха</a:t>
            </a:r>
          </a:p>
          <a:p>
            <a:r>
              <a:rPr lang="ru-RU" dirty="0">
                <a:solidFill>
                  <a:srgbClr val="C00000"/>
                </a:solidFill>
              </a:rPr>
              <a:t>отшатнулся</a:t>
            </a:r>
            <a:r>
              <a:rPr lang="ru-RU" dirty="0">
                <a:solidFill>
                  <a:schemeClr val="tx1"/>
                </a:solidFill>
              </a:rPr>
              <a:t> от окна</a:t>
            </a:r>
          </a:p>
          <a:p>
            <a:r>
              <a:rPr lang="ru-RU" dirty="0">
                <a:solidFill>
                  <a:srgbClr val="C00000"/>
                </a:solidFill>
              </a:rPr>
              <a:t>упал</a:t>
            </a:r>
            <a:r>
              <a:rPr lang="ru-RU" dirty="0">
                <a:solidFill>
                  <a:schemeClr val="tx1"/>
                </a:solidFill>
              </a:rPr>
              <a:t> в угол дивана</a:t>
            </a:r>
          </a:p>
          <a:p>
            <a:r>
              <a:rPr lang="ru-RU" dirty="0">
                <a:solidFill>
                  <a:schemeClr val="tx1"/>
                </a:solidFill>
              </a:rPr>
              <a:t>звонок </a:t>
            </a:r>
            <a:r>
              <a:rPr lang="ru-RU" dirty="0">
                <a:solidFill>
                  <a:srgbClr val="C00000"/>
                </a:solidFill>
              </a:rPr>
              <a:t>оглушил</a:t>
            </a:r>
            <a:r>
              <a:rPr lang="ru-RU" dirty="0">
                <a:solidFill>
                  <a:schemeClr val="tx1"/>
                </a:solidFill>
              </a:rPr>
              <a:t> меня, тронувшийся поезд </a:t>
            </a:r>
            <a:r>
              <a:rPr lang="ru-RU" dirty="0">
                <a:solidFill>
                  <a:srgbClr val="C00000"/>
                </a:solidFill>
              </a:rPr>
              <a:t>поверг в оцепенение</a:t>
            </a:r>
            <a:r>
              <a:rPr lang="ru-RU" dirty="0">
                <a:solidFill>
                  <a:schemeClr val="tx1"/>
                </a:solidFill>
              </a:rPr>
              <a:t>...</a:t>
            </a:r>
          </a:p>
          <a:p>
            <a:r>
              <a:rPr lang="ru-RU" dirty="0">
                <a:solidFill>
                  <a:srgbClr val="C00000"/>
                </a:solidFill>
              </a:rPr>
              <a:t>ледяной</a:t>
            </a:r>
            <a:r>
              <a:rPr lang="ru-RU" dirty="0">
                <a:solidFill>
                  <a:schemeClr val="tx1"/>
                </a:solidFill>
              </a:rPr>
              <a:t> рукой сунул десятирублевую бумажку...</a:t>
            </a:r>
            <a:r>
              <a:rPr lang="ru-RU" dirty="0"/>
              <a:t> 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45171" y="1844824"/>
            <a:ext cx="3754760" cy="33018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даже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 поцеловала </a:t>
            </a:r>
          </a:p>
          <a:p>
            <a:r>
              <a:rPr lang="ru-RU" dirty="0">
                <a:solidFill>
                  <a:srgbClr val="C00000"/>
                </a:solidFill>
              </a:rPr>
              <a:t>жалостно </a:t>
            </a:r>
            <a:r>
              <a:rPr lang="ru-RU" dirty="0">
                <a:solidFill>
                  <a:schemeClr val="tx1"/>
                </a:solidFill>
              </a:rPr>
              <a:t>улыбнулась</a:t>
            </a:r>
          </a:p>
          <a:p>
            <a:r>
              <a:rPr lang="ru-RU" dirty="0">
                <a:solidFill>
                  <a:srgbClr val="C00000"/>
                </a:solidFill>
              </a:rPr>
              <a:t>совсем</a:t>
            </a:r>
            <a:r>
              <a:rPr lang="ru-RU" dirty="0">
                <a:solidFill>
                  <a:schemeClr val="tx1"/>
                </a:solidFill>
              </a:rPr>
              <a:t> не могла обедать</a:t>
            </a:r>
          </a:p>
          <a:p>
            <a:r>
              <a:rPr lang="ru-RU" dirty="0">
                <a:solidFill>
                  <a:srgbClr val="C00000"/>
                </a:solidFill>
              </a:rPr>
              <a:t>не выдержу </a:t>
            </a:r>
            <a:r>
              <a:rPr lang="ru-RU" dirty="0">
                <a:solidFill>
                  <a:schemeClr val="tx1"/>
                </a:solidFill>
              </a:rPr>
              <a:t>эту страшную роль до конца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1379" y="1268760"/>
            <a:ext cx="339472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Он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25191" y="1270893"/>
            <a:ext cx="33947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20" y="5373216"/>
            <a:ext cx="8521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чувства владеют героями? Почему они не отказываются от своего плана?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12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23528"/>
          </a:xfrm>
        </p:spPr>
        <p:txBody>
          <a:bodyPr/>
          <a:lstStyle/>
          <a:p>
            <a:r>
              <a:rPr lang="ru-RU" dirty="0" smtClean="0"/>
              <a:t>Критическая точка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Герои не могут больше жить по-прежнему, вдали друг от друга и решаются на побег.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60" y="3212976"/>
            <a:ext cx="4060304" cy="3301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44263"/>
            <a:ext cx="247374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7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63488"/>
          </a:xfrm>
        </p:spPr>
        <p:txBody>
          <a:bodyPr/>
          <a:lstStyle/>
          <a:p>
            <a:r>
              <a:rPr lang="ru-RU" dirty="0" smtClean="0"/>
              <a:t>Третий лишний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84784"/>
            <a:ext cx="3754760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он на все способен при его жестоком, самолюбивом характере.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"</a:t>
            </a:r>
            <a:r>
              <a:rPr lang="ru-RU" dirty="0">
                <a:solidFill>
                  <a:schemeClr val="tx1"/>
                </a:solidFill>
              </a:rPr>
              <a:t>Я ни перед чем не остановлюсь, защищая свою честь, честь мужа и офицера!"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Теперь </a:t>
            </a:r>
            <a:r>
              <a:rPr lang="ru-RU" dirty="0">
                <a:solidFill>
                  <a:schemeClr val="tx1"/>
                </a:solidFill>
              </a:rPr>
              <a:t>он почему-то следит буквально за каждым моим шагом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5805264"/>
            <a:ext cx="4176464" cy="80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Каким представлен муж героини?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81" y="1196752"/>
            <a:ext cx="2854909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3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ru-RU" dirty="0"/>
              <a:t>Третий лишний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3490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 был </a:t>
            </a:r>
            <a:r>
              <a:rPr lang="ru-RU" dirty="0">
                <a:solidFill>
                  <a:schemeClr val="tx1"/>
                </a:solidFill>
              </a:rPr>
              <a:t>поражен его высокой фигурой, офицерским картузом, узкой шинелью и рукой в замшевой перчатке, которой он, широко шагая, держал ее под руку.</a:t>
            </a:r>
          </a:p>
          <a:p>
            <a:r>
              <a:rPr lang="ru-RU" dirty="0">
                <a:solidFill>
                  <a:schemeClr val="tx1"/>
                </a:solidFill>
              </a:rPr>
              <a:t>я мысленно видел, как он хозяйственно вошел в него вместе с нею, оглянулся, - хорошо ли устроил ее носильщик, - и снял перчатку, снял картуз, целуясь с ней, крестя ее...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8052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Чьими глазами мы видим этого героя?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1873" r="3579" b="11018"/>
          <a:stretch/>
        </p:blipFill>
        <p:spPr>
          <a:xfrm>
            <a:off x="5252766" y="1250578"/>
            <a:ext cx="3312368" cy="45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47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86808" cy="835496"/>
          </a:xfrm>
        </p:spPr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04279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Москве шли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 дожди</a:t>
            </a:r>
            <a:r>
              <a:rPr lang="ru-RU" dirty="0"/>
              <a:t>, похоже было на то, что лето уже прошло и не вернется, было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грязно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сумрачно</a:t>
            </a:r>
            <a:r>
              <a:rPr lang="ru-RU" dirty="0"/>
              <a:t>, улицы мокро и черно блестели раскрытыми зонтами прохожих и поднятыми, дрожащими на бегу верхами извозчичьих пролеток. И был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темный, отвратительный вечер</a:t>
            </a:r>
            <a:r>
              <a:rPr lang="ru-RU" dirty="0"/>
              <a:t>, когда я ехал на вокзал, все внутри у меня замирало от тревоги и холода.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204025"/>
            <a:ext cx="3898776" cy="835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Кавказ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1412776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Горячее солнце </a:t>
            </a:r>
            <a:r>
              <a:rPr lang="ru-RU" dirty="0"/>
              <a:t>было уже сильно,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</a:t>
            </a:r>
            <a:r>
              <a:rPr lang="ru-RU" dirty="0"/>
              <a:t> и радостно. В лесах лазурно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светился</a:t>
            </a:r>
            <a:r>
              <a:rPr lang="ru-RU" dirty="0"/>
              <a:t>, расходился и таял душистый туман, за дальними лесистыми вершинами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сияла предвечная белизна </a:t>
            </a:r>
            <a:r>
              <a:rPr lang="ru-RU" dirty="0"/>
              <a:t>снежных гор...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754" y="5611505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Какой прием использует автор, описывая Москву и Кавказ?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34218" y="6021288"/>
            <a:ext cx="368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Антитеза</a:t>
            </a:r>
            <a:endParaRPr lang="ru-RU" sz="4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59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</TotalTime>
  <Words>486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Иван Алексеевич Бунин 1870-1953</vt:lpstr>
      <vt:lpstr>Герои</vt:lpstr>
      <vt:lpstr>Треугольник</vt:lpstr>
      <vt:lpstr>В Москве</vt:lpstr>
      <vt:lpstr>Дерзкий план</vt:lpstr>
      <vt:lpstr>Критическая точка</vt:lpstr>
      <vt:lpstr>Третий лишний</vt:lpstr>
      <vt:lpstr>Третий лишний</vt:lpstr>
      <vt:lpstr>Москва</vt:lpstr>
      <vt:lpstr>Презентация PowerPoint</vt:lpstr>
      <vt:lpstr>Смерть</vt:lpstr>
      <vt:lpstr>Концепт «Смерть»</vt:lpstr>
      <vt:lpstr>Творческое задание</vt:lpstr>
      <vt:lpstr>Позиция автора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Алексеевич Бунин</dc:title>
  <cp:lastModifiedBy>МАШЕНЬКА</cp:lastModifiedBy>
  <cp:revision>12</cp:revision>
  <dcterms:modified xsi:type="dcterms:W3CDTF">2014-02-23T11:40:11Z</dcterms:modified>
</cp:coreProperties>
</file>