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4" r:id="rId2"/>
    <p:sldId id="297" r:id="rId3"/>
    <p:sldId id="295" r:id="rId4"/>
    <p:sldId id="275" r:id="rId5"/>
    <p:sldId id="293" r:id="rId6"/>
    <p:sldId id="298" r:id="rId7"/>
    <p:sldId id="284" r:id="rId8"/>
    <p:sldId id="286" r:id="rId9"/>
    <p:sldId id="287" r:id="rId10"/>
    <p:sldId id="288" r:id="rId11"/>
    <p:sldId id="29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650" autoAdjust="0"/>
    <p:restoredTop sz="93723" autoAdjust="0"/>
  </p:normalViewPr>
  <p:slideViewPr>
    <p:cSldViewPr>
      <p:cViewPr>
        <p:scale>
          <a:sx n="100" d="100"/>
          <a:sy n="100" d="100"/>
        </p:scale>
        <p:origin x="-49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22012D6-1BAD-4CFD-A689-71072399B68C}" type="datetimeFigureOut">
              <a:rPr lang="ru-RU"/>
              <a:pPr>
                <a:defRPr/>
              </a:pPr>
              <a:t>14.04.2019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F24ACE1-17B2-4113-A4C4-CB481A5244C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20"/>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оугольник 21"/>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0884FAC3-0D7B-40E1-B500-BB0586FB74A5}" type="datetimeFigureOut">
              <a:rPr lang="ru-RU"/>
              <a:pPr>
                <a:defRPr/>
              </a:pPr>
              <a:t>14.04.2019</a:t>
            </a:fld>
            <a:endParaRPr lang="ru-RU"/>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C77F8BBA-EABF-4C1D-B8E3-4F732325003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5" name="Равнобедренный треугольник 7"/>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Прямая соединительная линия 8"/>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AB4384D3-B089-4E2C-85F0-20BEB4F02D56}" type="datetimeFigureOut">
              <a:rPr lang="ru-RU"/>
              <a:pPr>
                <a:defRPr/>
              </a:pPr>
              <a:t>14.04.2019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5C9981-1BCC-4B45-BC5C-C83E4C66C5E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6400800" y="6356350"/>
            <a:ext cx="2289175" cy="365125"/>
          </a:xfrm>
        </p:spPr>
        <p:txBody>
          <a:bodyPr/>
          <a:lstStyle>
            <a:lvl1pPr>
              <a:defRPr/>
            </a:lvl1pPr>
          </a:lstStyle>
          <a:p>
            <a:pPr>
              <a:defRPr/>
            </a:pPr>
            <a:fld id="{34F0B211-42AD-45D5-AE7D-DEEB9F002128}" type="datetimeFigureOut">
              <a:rPr lang="ru-RU"/>
              <a:pPr>
                <a:defRPr/>
              </a:pPr>
              <a:t>14.04.2019</a:t>
            </a:fld>
            <a:endParaRPr lang="ru-RU"/>
          </a:p>
        </p:txBody>
      </p:sp>
      <p:sp>
        <p:nvSpPr>
          <p:cNvPr id="3" name="Нижний колонтитул 2"/>
          <p:cNvSpPr>
            <a:spLocks noGrp="1"/>
          </p:cNvSpPr>
          <p:nvPr>
            <p:ph type="ftr" sz="quarter" idx="11"/>
          </p:nvPr>
        </p:nvSpPr>
        <p:spPr>
          <a:xfrm>
            <a:off x="2898775" y="6356350"/>
            <a:ext cx="3505200" cy="365125"/>
          </a:xfrm>
        </p:spPr>
        <p:txBody>
          <a:bodyPr/>
          <a:lstStyle>
            <a:lvl1pPr>
              <a:defRPr/>
            </a:lvl1pPr>
          </a:lstStyle>
          <a:p>
            <a:pPr>
              <a:defRPr/>
            </a:pPr>
            <a:endParaRPr lang="ru-RU"/>
          </a:p>
        </p:txBody>
      </p:sp>
      <p:sp>
        <p:nvSpPr>
          <p:cNvPr id="4" name="Номер слайда 3"/>
          <p:cNvSpPr>
            <a:spLocks noGrp="1"/>
          </p:cNvSpPr>
          <p:nvPr>
            <p:ph type="sldNum" sz="quarter" idx="12"/>
          </p:nvPr>
        </p:nvSpPr>
        <p:spPr>
          <a:xfrm>
            <a:off x="612775" y="6356350"/>
            <a:ext cx="1981200" cy="365125"/>
          </a:xfrm>
        </p:spPr>
        <p:txBody>
          <a:bodyPr/>
          <a:lstStyle>
            <a:lvl1pPr>
              <a:defRPr/>
            </a:lvl1pPr>
          </a:lstStyle>
          <a:p>
            <a:pPr>
              <a:defRPr/>
            </a:pPr>
            <a:fld id="{B72EA776-35A4-4C89-B2C1-8278E9D2CDB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7E628235-E810-4EF9-8441-7E217BF17351}" type="datetimeFigureOut">
              <a:rPr lang="ru-RU"/>
              <a:pPr>
                <a:defRPr/>
              </a:pPr>
              <a:t>14.04.2019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7E5B2084-C48E-4C34-B073-B218B6CFDC2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рямоугольник 6"/>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Прямоугольник 7"/>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A07913DD-8E22-4784-980C-0AFF0051B15D}" type="datetimeFigureOut">
              <a:rPr lang="ru-RU"/>
              <a:pPr>
                <a:defRPr/>
              </a:pPr>
              <a:t>14.04.2019</a:t>
            </a:fld>
            <a:endParaRPr lang="ru-RU"/>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45609FE2-C99B-4E7D-9998-BC3F9B3F854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B11E1CC4-22DA-47E2-882B-7DDB407EAA7D}" type="datetimeFigureOut">
              <a:rPr lang="ru-RU"/>
              <a:pPr>
                <a:defRPr/>
              </a:pPr>
              <a:t>14.04.2019</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79ECE02-CD1E-4C53-A4BD-A6FD0B331F4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C8DF76FB-788A-4F87-A776-5713862663E0}" type="datetimeFigureOut">
              <a:rPr lang="ru-RU"/>
              <a:pPr>
                <a:defRPr/>
              </a:pPr>
              <a:t>14.04.2019</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EC762F1B-175E-4984-8F86-3F860968ECE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99D43D89-070C-4CBB-8C1D-F9E962434DEA}" type="datetimeFigureOut">
              <a:rPr lang="ru-RU"/>
              <a:pPr>
                <a:defRPr/>
              </a:pPr>
              <a:t>14.04.2019</a:t>
            </a:fld>
            <a:endParaRPr lang="ru-RU"/>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06EA385C-C6F3-4E1F-8F18-2BB9B7AEA98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3"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Дата 1"/>
          <p:cNvSpPr>
            <a:spLocks noGrp="1"/>
          </p:cNvSpPr>
          <p:nvPr>
            <p:ph type="dt" sz="half" idx="10"/>
          </p:nvPr>
        </p:nvSpPr>
        <p:spPr/>
        <p:txBody>
          <a:bodyPr/>
          <a:lstStyle>
            <a:lvl1pPr>
              <a:defRPr/>
            </a:lvl1pPr>
          </a:lstStyle>
          <a:p>
            <a:pPr>
              <a:defRPr/>
            </a:pPr>
            <a:fld id="{31D37818-FEED-40D9-AF11-9823C757818D}" type="datetimeFigureOut">
              <a:rPr lang="ru-RU"/>
              <a:pPr>
                <a:defRPr/>
              </a:pPr>
              <a:t>14.04.2019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EB04798F-247D-46E8-9C09-164CC8A0E387}"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6" name="Равнобедренный треугольник 8"/>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Прямоугольник 9"/>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D5BC0CD8-6246-425D-AA44-9DD2C82FC264}" type="datetimeFigureOut">
              <a:rPr lang="ru-RU"/>
              <a:pPr>
                <a:defRPr/>
              </a:pPr>
              <a:t>14.04.2019</a:t>
            </a:fld>
            <a:endParaRPr lang="ru-RU"/>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A3FE7D45-C2B0-4EBB-882B-20A348181B1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4250A16B-5565-41C5-B27B-8371AA98333D}" type="datetimeFigureOut">
              <a:rPr lang="ru-RU"/>
              <a:pPr>
                <a:defRPr/>
              </a:pPr>
              <a:t>14.04.2019</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AC6A067-7235-4207-997C-290CAA9694EA}"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16200000"/>
        </a:gradFill>
        <a:effectLst/>
      </p:bgPr>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a:solidFill>
                  <a:srgbClr val="464653"/>
                </a:solidFill>
                <a:latin typeface="+mn-lt"/>
                <a:cs typeface="+mn-cs"/>
              </a:defRPr>
            </a:lvl1pPr>
          </a:lstStyle>
          <a:p>
            <a:pPr>
              <a:defRPr/>
            </a:pPr>
            <a:fld id="{1A0ED37F-8928-4B66-B296-20689DADEFC5}" type="datetimeFigureOut">
              <a:rPr lang="ru-RU"/>
              <a:pPr>
                <a:defRPr/>
              </a:pPr>
              <a:t>14.04.2019</a:t>
            </a:fld>
            <a:endParaRPr lang="ru-RU"/>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a:solidFill>
                  <a:srgbClr val="464653"/>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a:solidFill>
                  <a:srgbClr val="464653"/>
                </a:solidFill>
                <a:latin typeface="+mn-lt"/>
                <a:cs typeface="+mn-cs"/>
              </a:defRPr>
            </a:lvl1pPr>
          </a:lstStyle>
          <a:p>
            <a:pPr>
              <a:defRPr/>
            </a:pPr>
            <a:fld id="{370436ED-73AB-4EA9-BB17-E3753C153571}" type="slidenum">
              <a:rPr lang="ru-RU"/>
              <a:pPr>
                <a:defRPr/>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fontAlgn="auto">
              <a:spcBef>
                <a:spcPts val="0"/>
              </a:spcBef>
              <a:spcAft>
                <a:spcPts val="0"/>
              </a:spcAft>
              <a:defRPr/>
            </a:pPr>
            <a:endParaRPr lang="en-US">
              <a:solidFill>
                <a:prstClr val="black"/>
              </a:solidFill>
              <a:latin typeface="+mn-lt"/>
              <a:cs typeface="+mn-cs"/>
            </a:endParaRPr>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67" r:id="rId2"/>
    <p:sldLayoutId id="2147483673" r:id="rId3"/>
    <p:sldLayoutId id="2147483668" r:id="rId4"/>
    <p:sldLayoutId id="2147483669" r:id="rId5"/>
    <p:sldLayoutId id="2147483674" r:id="rId6"/>
    <p:sldLayoutId id="2147483675" r:id="rId7"/>
    <p:sldLayoutId id="2147483676" r:id="rId8"/>
    <p:sldLayoutId id="2147483670" r:id="rId9"/>
    <p:sldLayoutId id="2147483677" r:id="rId10"/>
    <p:sldLayoutId id="2147483671"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idx="4294967295"/>
          </p:nvPr>
        </p:nvSpPr>
        <p:spPr>
          <a:xfrm>
            <a:off x="1258888" y="115888"/>
            <a:ext cx="7129462" cy="1225550"/>
          </a:xfrm>
        </p:spPr>
        <p:txBody>
          <a:bodyPr anchor="ctr"/>
          <a:lstStyle/>
          <a:p>
            <a:pPr algn="ctr"/>
            <a:r>
              <a:rPr lang="ru-RU" sz="2800" b="1" smtClean="0">
                <a:latin typeface="Times New Roman" pitchFamily="18" charset="0"/>
              </a:rPr>
              <a:t>Мастер-класс воспитателя МБДОУ </a:t>
            </a:r>
            <a:br>
              <a:rPr lang="ru-RU" sz="2800" b="1" smtClean="0">
                <a:latin typeface="Times New Roman" pitchFamily="18" charset="0"/>
              </a:rPr>
            </a:br>
            <a:r>
              <a:rPr lang="ru-RU" sz="2800" b="1" smtClean="0">
                <a:latin typeface="Times New Roman" pitchFamily="18" charset="0"/>
              </a:rPr>
              <a:t>« Ромашка» р.п. Самойловка </a:t>
            </a:r>
            <a:br>
              <a:rPr lang="ru-RU" sz="2800" b="1" smtClean="0">
                <a:latin typeface="Times New Roman" pitchFamily="18" charset="0"/>
              </a:rPr>
            </a:br>
            <a:r>
              <a:rPr lang="ru-RU" sz="2800" b="1" smtClean="0">
                <a:latin typeface="Times New Roman" pitchFamily="18" charset="0"/>
              </a:rPr>
              <a:t>Никитиной Юлии Геннадьевны</a:t>
            </a:r>
          </a:p>
        </p:txBody>
      </p:sp>
      <p:sp>
        <p:nvSpPr>
          <p:cNvPr id="13314" name="Rectangle 5"/>
          <p:cNvSpPr>
            <a:spLocks noGrp="1"/>
          </p:cNvSpPr>
          <p:nvPr>
            <p:ph type="body" idx="4294967295"/>
          </p:nvPr>
        </p:nvSpPr>
        <p:spPr>
          <a:xfrm>
            <a:off x="457200" y="1412875"/>
            <a:ext cx="8229600" cy="4716463"/>
          </a:xfrm>
        </p:spPr>
        <p:txBody>
          <a:bodyPr/>
          <a:lstStyle/>
          <a:p>
            <a:endParaRPr lang="ru-RU" smtClean="0"/>
          </a:p>
        </p:txBody>
      </p:sp>
      <p:pic>
        <p:nvPicPr>
          <p:cNvPr id="13315" name="Picture 6" descr="600x400_20170401202043f470a9fc0f"/>
          <p:cNvPicPr>
            <a:picLocks noChangeAspect="1" noChangeArrowheads="1"/>
          </p:cNvPicPr>
          <p:nvPr/>
        </p:nvPicPr>
        <p:blipFill>
          <a:blip r:embed="rId2"/>
          <a:srcRect/>
          <a:stretch>
            <a:fillRect/>
          </a:stretch>
        </p:blipFill>
        <p:spPr bwMode="auto">
          <a:xfrm>
            <a:off x="395288" y="1484313"/>
            <a:ext cx="8424862"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Содержимое 2"/>
          <p:cNvSpPr>
            <a:spLocks noGrp="1"/>
          </p:cNvSpPr>
          <p:nvPr>
            <p:ph idx="4294967295"/>
          </p:nvPr>
        </p:nvSpPr>
        <p:spPr>
          <a:xfrm>
            <a:off x="468313" y="260350"/>
            <a:ext cx="5111750" cy="5184775"/>
          </a:xfrm>
        </p:spPr>
        <p:txBody>
          <a:bodyPr/>
          <a:lstStyle/>
          <a:p>
            <a:pPr>
              <a:buFont typeface="Wingdings 3" pitchFamily="18" charset="2"/>
              <a:buNone/>
            </a:pPr>
            <a:r>
              <a:rPr lang="ru-RU" sz="2000" b="1" smtClean="0">
                <a:latin typeface="Times New Roman" pitchFamily="18" charset="0"/>
              </a:rPr>
              <a:t>          Опыт № 5« Вулкан»</a:t>
            </a:r>
          </a:p>
          <a:p>
            <a:pPr>
              <a:buFont typeface="Wingdings 3" pitchFamily="18" charset="2"/>
              <a:buNone/>
            </a:pPr>
            <a:r>
              <a:rPr lang="ru-RU" sz="1700" smtClean="0">
                <a:latin typeface="Times New Roman" pitchFamily="18" charset="0"/>
              </a:rPr>
              <a:t>     </a:t>
            </a:r>
            <a:r>
              <a:rPr lang="ru-RU" sz="2000" smtClean="0">
                <a:latin typeface="Times New Roman" pitchFamily="18" charset="0"/>
              </a:rPr>
              <a:t>В жерло вулкана добавляем столовую ложку соды. Наливаем жидкость для мытья посуды. Выливаем краску, предварительно разведенную в воде в отдельном стаканчике. У нас получилось примерно пол баночки покрашенной красной краской воды. В жерло вулкана добавляем уксус. После этого начинается извержение вулкана и из него вытекает лава. Малыши в восторге.  Пищевая сода (бикарбонат натрия) обладает свойством щелочи, а уксус — кислоты. Когда они оказываются вместе, то образуют натриевую соль уксусной кислоты. При этом выделятся углекислый газ и вода и получится настоящий вулкан .</a:t>
            </a:r>
            <a:r>
              <a:rPr lang="ru-RU" sz="2000" smtClean="0"/>
              <a:t> </a:t>
            </a:r>
          </a:p>
        </p:txBody>
      </p:sp>
      <p:pic>
        <p:nvPicPr>
          <p:cNvPr id="21506" name="Picture 6" descr="58a86efd74027"/>
          <p:cNvPicPr>
            <a:picLocks noChangeAspect="1" noChangeArrowheads="1"/>
          </p:cNvPicPr>
          <p:nvPr/>
        </p:nvPicPr>
        <p:blipFill>
          <a:blip r:embed="rId2"/>
          <a:srcRect/>
          <a:stretch>
            <a:fillRect/>
          </a:stretch>
        </p:blipFill>
        <p:spPr bwMode="auto">
          <a:xfrm>
            <a:off x="5940425" y="476250"/>
            <a:ext cx="3003550" cy="3003550"/>
          </a:xfrm>
          <a:prstGeom prst="rect">
            <a:avLst/>
          </a:prstGeom>
          <a:noFill/>
          <a:ln w="9525">
            <a:noFill/>
            <a:miter lim="800000"/>
            <a:headEnd/>
            <a:tailEnd/>
          </a:ln>
        </p:spPr>
      </p:pic>
      <p:pic>
        <p:nvPicPr>
          <p:cNvPr id="21507" name="Picture 7" descr="vulkan-svoimi-rukami-izverzhenie-vulkana-iz-plastilina"/>
          <p:cNvPicPr>
            <a:picLocks noChangeAspect="1" noChangeArrowheads="1"/>
          </p:cNvPicPr>
          <p:nvPr/>
        </p:nvPicPr>
        <p:blipFill>
          <a:blip r:embed="rId3"/>
          <a:srcRect/>
          <a:stretch>
            <a:fillRect/>
          </a:stretch>
        </p:blipFill>
        <p:spPr bwMode="auto">
          <a:xfrm>
            <a:off x="5940425" y="3789363"/>
            <a:ext cx="3024188" cy="2909887"/>
          </a:xfrm>
          <a:prstGeom prst="rect">
            <a:avLst/>
          </a:prstGeom>
          <a:noFill/>
          <a:ln w="9525">
            <a:noFill/>
            <a:miter lim="800000"/>
            <a:headEnd/>
            <a:tailEnd/>
          </a:ln>
        </p:spPr>
      </p:pic>
      <p:pic>
        <p:nvPicPr>
          <p:cNvPr id="21508" name="Picture 6" descr="58a86efd74027"/>
          <p:cNvPicPr>
            <a:picLocks noChangeAspect="1" noChangeArrowheads="1"/>
          </p:cNvPicPr>
          <p:nvPr/>
        </p:nvPicPr>
        <p:blipFill>
          <a:blip r:embed="rId2"/>
          <a:srcRect/>
          <a:stretch>
            <a:fillRect/>
          </a:stretch>
        </p:blipFill>
        <p:spPr bwMode="auto">
          <a:xfrm>
            <a:off x="5940425" y="476250"/>
            <a:ext cx="3003550"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idx="4294967295"/>
          </p:nvPr>
        </p:nvSpPr>
        <p:spPr/>
        <p:txBody>
          <a:bodyPr anchor="ctr"/>
          <a:lstStyle/>
          <a:p>
            <a:endParaRPr lang="ru-RU" smtClean="0"/>
          </a:p>
        </p:txBody>
      </p:sp>
      <p:sp>
        <p:nvSpPr>
          <p:cNvPr id="23554" name="Rectangle 3"/>
          <p:cNvSpPr>
            <a:spLocks noGrp="1"/>
          </p:cNvSpPr>
          <p:nvPr>
            <p:ph type="body" idx="4294967295"/>
          </p:nvPr>
        </p:nvSpPr>
        <p:spPr>
          <a:xfrm>
            <a:off x="565150" y="260350"/>
            <a:ext cx="8578850" cy="6370638"/>
          </a:xfrm>
        </p:spPr>
        <p:txBody>
          <a:bodyPr/>
          <a:lstStyle/>
          <a:p>
            <a:endParaRPr lang="ru-RU" smtClean="0"/>
          </a:p>
        </p:txBody>
      </p:sp>
      <p:pic>
        <p:nvPicPr>
          <p:cNvPr id="23555" name="Picture 4" descr="027"/>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endParaRPr lang="ru-RU" smtClean="0"/>
          </a:p>
        </p:txBody>
      </p:sp>
      <p:sp>
        <p:nvSpPr>
          <p:cNvPr id="14338" name="Rectangle 3"/>
          <p:cNvSpPr>
            <a:spLocks noGrp="1"/>
          </p:cNvSpPr>
          <p:nvPr>
            <p:ph type="body" idx="4294967295"/>
          </p:nvPr>
        </p:nvSpPr>
        <p:spPr/>
        <p:txBody>
          <a:bodyPr/>
          <a:lstStyle/>
          <a:p>
            <a:endParaRPr lang="ru-RU" smtClean="0"/>
          </a:p>
        </p:txBody>
      </p:sp>
      <p:pic>
        <p:nvPicPr>
          <p:cNvPr id="14339" name="Picture 4" descr="05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a:xfrm>
            <a:off x="3708400" y="333375"/>
            <a:ext cx="3600450" cy="1871663"/>
          </a:xfrm>
        </p:spPr>
        <p:txBody>
          <a:bodyPr anchor="ctr"/>
          <a:lstStyle/>
          <a:p>
            <a:r>
              <a:rPr lang="ru-RU" sz="2400" b="1" i="1" smtClean="0">
                <a:solidFill>
                  <a:srgbClr val="000000"/>
                </a:solidFill>
                <a:latin typeface="Arial" charset="0"/>
                <a:ea typeface="Times New Roman" pitchFamily="18" charset="0"/>
                <a:cs typeface="Arial" charset="0"/>
              </a:rPr>
              <a:t>Расскажи – и я забуду,</a:t>
            </a:r>
            <a:br>
              <a:rPr lang="ru-RU" sz="2400" b="1" i="1" smtClean="0">
                <a:solidFill>
                  <a:srgbClr val="000000"/>
                </a:solidFill>
                <a:latin typeface="Arial" charset="0"/>
                <a:ea typeface="Times New Roman" pitchFamily="18" charset="0"/>
                <a:cs typeface="Arial" charset="0"/>
              </a:rPr>
            </a:br>
            <a:r>
              <a:rPr lang="ru-RU" sz="2400" b="1" i="1" smtClean="0">
                <a:solidFill>
                  <a:srgbClr val="000000"/>
                </a:solidFill>
                <a:latin typeface="Arial" charset="0"/>
                <a:ea typeface="Times New Roman" pitchFamily="18" charset="0"/>
                <a:cs typeface="Arial" charset="0"/>
              </a:rPr>
              <a:t>покажи – и я запомню,</a:t>
            </a:r>
            <a:br>
              <a:rPr lang="ru-RU" sz="2400" b="1" i="1" smtClean="0">
                <a:solidFill>
                  <a:srgbClr val="000000"/>
                </a:solidFill>
                <a:latin typeface="Arial" charset="0"/>
                <a:ea typeface="Times New Roman" pitchFamily="18" charset="0"/>
                <a:cs typeface="Arial" charset="0"/>
              </a:rPr>
            </a:br>
            <a:r>
              <a:rPr lang="ru-RU" sz="2400" b="1" i="1" smtClean="0">
                <a:solidFill>
                  <a:srgbClr val="000000"/>
                </a:solidFill>
                <a:latin typeface="Arial" charset="0"/>
                <a:ea typeface="Times New Roman" pitchFamily="18" charset="0"/>
                <a:cs typeface="Arial" charset="0"/>
              </a:rPr>
              <a:t>дай попробовать – и я пойму.</a:t>
            </a:r>
            <a:br>
              <a:rPr lang="ru-RU" sz="2400" b="1" i="1" smtClean="0">
                <a:solidFill>
                  <a:srgbClr val="000000"/>
                </a:solidFill>
                <a:latin typeface="Arial" charset="0"/>
                <a:ea typeface="Times New Roman" pitchFamily="18" charset="0"/>
                <a:cs typeface="Arial" charset="0"/>
              </a:rPr>
            </a:br>
            <a:r>
              <a:rPr lang="ru-RU" sz="2400" b="1" i="1" smtClean="0">
                <a:solidFill>
                  <a:srgbClr val="000000"/>
                </a:solidFill>
                <a:latin typeface="Arial" charset="0"/>
                <a:ea typeface="Times New Roman" pitchFamily="18" charset="0"/>
                <a:cs typeface="Arial" charset="0"/>
              </a:rPr>
              <a:t>(Китайская пословица)</a:t>
            </a:r>
          </a:p>
        </p:txBody>
      </p:sp>
      <p:sp>
        <p:nvSpPr>
          <p:cNvPr id="15362" name="Rectangle 3"/>
          <p:cNvSpPr>
            <a:spLocks noGrp="1"/>
          </p:cNvSpPr>
          <p:nvPr>
            <p:ph type="body" idx="4294967295"/>
          </p:nvPr>
        </p:nvSpPr>
        <p:spPr>
          <a:xfrm>
            <a:off x="468313" y="2565400"/>
            <a:ext cx="8147050" cy="4176713"/>
          </a:xfrm>
        </p:spPr>
        <p:txBody>
          <a:bodyPr/>
          <a:lstStyle/>
          <a:p>
            <a:pPr>
              <a:lnSpc>
                <a:spcPct val="80000"/>
              </a:lnSpc>
            </a:pPr>
            <a:r>
              <a:rPr lang="ru-RU" sz="2000" b="1" smtClean="0">
                <a:latin typeface="Times New Roman" pitchFamily="18" charset="0"/>
              </a:rPr>
              <a:t>Цель:</a:t>
            </a:r>
            <a:r>
              <a:rPr lang="ru-RU" sz="2000" smtClean="0">
                <a:latin typeface="Times New Roman" pitchFamily="18" charset="0"/>
              </a:rPr>
              <a:t>  дать участникам мастер-класса практические знания об опытно-экспериментальной деятельности детей дошкольного возраста и возможности применения ее на практике; </a:t>
            </a:r>
          </a:p>
          <a:p>
            <a:pPr>
              <a:lnSpc>
                <a:spcPct val="80000"/>
              </a:lnSpc>
            </a:pPr>
            <a:r>
              <a:rPr lang="ru-RU" sz="2000" smtClean="0">
                <a:latin typeface="Times New Roman" pitchFamily="18" charset="0"/>
              </a:rPr>
              <a:t>-продемонстрировать некоторые виды экспериментирования;</a:t>
            </a:r>
            <a:br>
              <a:rPr lang="ru-RU" sz="2000" smtClean="0">
                <a:latin typeface="Times New Roman" pitchFamily="18" charset="0"/>
              </a:rPr>
            </a:br>
            <a:r>
              <a:rPr lang="ru-RU" sz="2000" smtClean="0">
                <a:latin typeface="Times New Roman" pitchFamily="18" charset="0"/>
              </a:rPr>
              <a:t>-создать условия для плодотворного общения участников мастер-класса в данной области с целью развития их творческого потенциала;</a:t>
            </a:r>
            <a:br>
              <a:rPr lang="ru-RU" sz="2000" smtClean="0">
                <a:latin typeface="Times New Roman" pitchFamily="18" charset="0"/>
              </a:rPr>
            </a:br>
            <a:r>
              <a:rPr lang="ru-RU" sz="2000" smtClean="0">
                <a:latin typeface="Times New Roman" pitchFamily="18" charset="0"/>
              </a:rPr>
              <a:t>-распространение педагогического опыта. </a:t>
            </a:r>
          </a:p>
          <a:p>
            <a:pPr>
              <a:lnSpc>
                <a:spcPct val="80000"/>
              </a:lnSpc>
            </a:pPr>
            <a:r>
              <a:rPr lang="ru-RU" sz="2000" smtClean="0">
                <a:latin typeface="Times New Roman" pitchFamily="18" charset="0"/>
              </a:rPr>
              <a:t/>
            </a:r>
            <a:br>
              <a:rPr lang="ru-RU" sz="2000" smtClean="0">
                <a:latin typeface="Times New Roman" pitchFamily="18" charset="0"/>
              </a:rPr>
            </a:br>
            <a:r>
              <a:rPr lang="ru-RU" sz="2000" b="1" smtClean="0">
                <a:latin typeface="Times New Roman" pitchFamily="18" charset="0"/>
              </a:rPr>
              <a:t>Практическая значимость</a:t>
            </a:r>
            <a:r>
              <a:rPr lang="ru-RU" sz="2000" smtClean="0">
                <a:latin typeface="Times New Roman" pitchFamily="18" charset="0"/>
              </a:rPr>
              <a:t>: данный мастер класс может быть интересен педагогам, работающим по теме : «Опыты и  эксперименты». Педагоги, использующие экспериментирование в своей работе, найдут для себя что-то новое, а остальные, поймут насколько это интересное и увлекательное занятие .</a:t>
            </a:r>
          </a:p>
        </p:txBody>
      </p:sp>
      <p:pic>
        <p:nvPicPr>
          <p:cNvPr id="15363" name="Содержимое 3" descr="clip_image0070.png"/>
          <p:cNvPicPr>
            <a:picLocks noChangeAspect="1"/>
          </p:cNvPicPr>
          <p:nvPr/>
        </p:nvPicPr>
        <p:blipFill>
          <a:blip r:embed="rId2"/>
          <a:srcRect/>
          <a:stretch>
            <a:fillRect/>
          </a:stretch>
        </p:blipFill>
        <p:spPr bwMode="auto">
          <a:xfrm>
            <a:off x="1116013" y="476250"/>
            <a:ext cx="1871662" cy="184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067175" y="3860800"/>
            <a:ext cx="1728788" cy="366713"/>
          </a:xfrm>
          <a:prstGeom prst="rect">
            <a:avLst/>
          </a:prstGeom>
          <a:solidFill>
            <a:srgbClr val="FFFFFF"/>
          </a:solidFill>
          <a:ln w="9525">
            <a:noFill/>
            <a:miter lim="800000"/>
            <a:headEnd/>
            <a:tailEnd/>
          </a:ln>
        </p:spPr>
        <p:txBody>
          <a:bodyPr anchor="ctr">
            <a:spAutoFit/>
          </a:bodyPr>
          <a:lstStyle/>
          <a:p>
            <a:pPr algn="r"/>
            <a:r>
              <a:rPr lang="ru-RU"/>
              <a:t>.</a:t>
            </a:r>
          </a:p>
        </p:txBody>
      </p:sp>
      <p:sp>
        <p:nvSpPr>
          <p:cNvPr id="16386" name="Заголовок 4"/>
          <p:cNvSpPr>
            <a:spLocks noGrp="1"/>
          </p:cNvSpPr>
          <p:nvPr>
            <p:ph type="title"/>
          </p:nvPr>
        </p:nvSpPr>
        <p:spPr>
          <a:xfrm>
            <a:off x="1042988" y="188913"/>
            <a:ext cx="5113337" cy="1871662"/>
          </a:xfrm>
        </p:spPr>
        <p:txBody>
          <a:bodyPr/>
          <a:lstStyle/>
          <a:p>
            <a:pPr algn="ctr" eaLnBrk="1" hangingPunct="1"/>
            <a:endParaRPr lang="ru-RU" sz="4800" smtClean="0">
              <a:ea typeface="Times New Roman" pitchFamily="18" charset="0"/>
              <a:cs typeface="Arial" charset="0"/>
            </a:endParaRPr>
          </a:p>
        </p:txBody>
      </p:sp>
      <p:pic>
        <p:nvPicPr>
          <p:cNvPr id="16387" name="Picture 5" descr="img_user_file_572d6481acc4e_8"/>
          <p:cNvPicPr>
            <a:picLocks noChangeAspect="1" noChangeArrowheads="1"/>
          </p:cNvPicPr>
          <p:nvPr/>
        </p:nvPicPr>
        <p:blipFill>
          <a:blip r:embed="rId2"/>
          <a:srcRect/>
          <a:stretch>
            <a:fillRect/>
          </a:stretch>
        </p:blipFill>
        <p:spPr bwMode="auto">
          <a:xfrm>
            <a:off x="900113" y="250825"/>
            <a:ext cx="7848600" cy="5265738"/>
          </a:xfrm>
          <a:prstGeom prst="rect">
            <a:avLst/>
          </a:prstGeom>
          <a:noFill/>
          <a:ln w="9525">
            <a:noFill/>
            <a:miter lim="800000"/>
            <a:headEnd/>
            <a:tailEnd/>
          </a:ln>
        </p:spPr>
      </p:pic>
      <p:sp>
        <p:nvSpPr>
          <p:cNvPr id="16388" name="Rectangle 6"/>
          <p:cNvSpPr>
            <a:spLocks noChangeArrowheads="1"/>
          </p:cNvSpPr>
          <p:nvPr/>
        </p:nvSpPr>
        <p:spPr bwMode="auto">
          <a:xfrm>
            <a:off x="1692275" y="5661025"/>
            <a:ext cx="5616575" cy="1006475"/>
          </a:xfrm>
          <a:prstGeom prst="rect">
            <a:avLst/>
          </a:prstGeom>
          <a:noFill/>
          <a:ln w="9525">
            <a:noFill/>
            <a:miter lim="800000"/>
            <a:headEnd/>
            <a:tailEnd/>
          </a:ln>
        </p:spPr>
        <p:txBody>
          <a:bodyPr>
            <a:spAutoFit/>
          </a:bodyPr>
          <a:lstStyle/>
          <a:p>
            <a:r>
              <a:rPr lang="ru-RU" sz="2000" b="1">
                <a:latin typeface="Times New Roman" pitchFamily="18" charset="0"/>
              </a:rPr>
              <a:t>Ничего не трогать без разрешения;</a:t>
            </a:r>
          </a:p>
          <a:p>
            <a:r>
              <a:rPr lang="ru-RU" sz="2000" b="1">
                <a:latin typeface="Times New Roman" pitchFamily="18" charset="0"/>
              </a:rPr>
              <a:t>Работать на подносе;</a:t>
            </a:r>
          </a:p>
          <a:p>
            <a:r>
              <a:rPr lang="ru-RU" sz="2000" b="1">
                <a:latin typeface="Times New Roman" pitchFamily="18" charset="0"/>
              </a:rPr>
              <a:t>Использовать специальную посуду.</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endParaRPr lang="ru-RU" smtClean="0"/>
          </a:p>
        </p:txBody>
      </p:sp>
      <p:sp>
        <p:nvSpPr>
          <p:cNvPr id="17410" name="Rectangle 3"/>
          <p:cNvSpPr>
            <a:spLocks noGrp="1"/>
          </p:cNvSpPr>
          <p:nvPr>
            <p:ph type="body" idx="1"/>
          </p:nvPr>
        </p:nvSpPr>
        <p:spPr>
          <a:xfrm>
            <a:off x="457200" y="1219200"/>
            <a:ext cx="8229600" cy="4910138"/>
          </a:xfrm>
        </p:spPr>
        <p:txBody>
          <a:bodyPr/>
          <a:lstStyle/>
          <a:p>
            <a:endParaRPr lang="ru-RU" smtClean="0"/>
          </a:p>
        </p:txBody>
      </p:sp>
      <p:pic>
        <p:nvPicPr>
          <p:cNvPr id="17411" name="Picture 4" descr="0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title" idx="4294967295"/>
          </p:nvPr>
        </p:nvSpPr>
        <p:spPr>
          <a:xfrm>
            <a:off x="468313" y="188913"/>
            <a:ext cx="5183187" cy="1008062"/>
          </a:xfrm>
        </p:spPr>
        <p:txBody>
          <a:bodyPr anchor="ctr"/>
          <a:lstStyle/>
          <a:p>
            <a:pPr algn="ctr" eaLnBrk="1" hangingPunct="1"/>
            <a:r>
              <a:rPr lang="ru-RU" sz="2400" b="1" smtClean="0">
                <a:latin typeface="Times New Roman" pitchFamily="18" charset="0"/>
              </a:rPr>
              <a:t>Опыт № 1«Танцующая виноградина»</a:t>
            </a:r>
          </a:p>
        </p:txBody>
      </p:sp>
      <p:sp>
        <p:nvSpPr>
          <p:cNvPr id="31747" name="Содержимое 2"/>
          <p:cNvSpPr>
            <a:spLocks noGrp="1"/>
          </p:cNvSpPr>
          <p:nvPr>
            <p:ph idx="4294967295"/>
          </p:nvPr>
        </p:nvSpPr>
        <p:spPr>
          <a:xfrm>
            <a:off x="250825" y="1412875"/>
            <a:ext cx="5473700" cy="5256213"/>
          </a:xfrm>
        </p:spPr>
        <p:txBody>
          <a:bodyPr/>
          <a:lstStyle/>
          <a:p>
            <a:pPr eaLnBrk="1" hangingPunct="1">
              <a:lnSpc>
                <a:spcPct val="90000"/>
              </a:lnSpc>
              <a:buFont typeface="Wingdings 3" pitchFamily="18" charset="2"/>
              <a:buNone/>
            </a:pPr>
            <a:r>
              <a:rPr lang="ru-RU" sz="2000" smtClean="0">
                <a:latin typeface="Times New Roman" pitchFamily="18" charset="0"/>
              </a:rPr>
              <a:t>Для этого эксперимента нам понадобится стакан газированной воды и виноградинка. Бросьте ягоду в воду и наблюдайте, что произойдет дальше. Виноград немного тяжелее воды, поэтому сначала он опустится на дно. Но на нем сразу будут образовываться пузырьки газа. Вскоре их станет так много, что виноградинка всплывет. Но на поверхности пузырьки лопнут, и газ улетучится. Ягодка вновь опустится на дно и снова покроется пузырьками газа, опять всплывет. Так будет продолжаться несколько раз. </a:t>
            </a:r>
          </a:p>
        </p:txBody>
      </p:sp>
      <p:pic>
        <p:nvPicPr>
          <p:cNvPr id="31748" name="Picture 6" descr="opyt-s-gazirovannoy-vodoy"/>
          <p:cNvPicPr>
            <a:picLocks noChangeAspect="1" noChangeArrowheads="1"/>
          </p:cNvPicPr>
          <p:nvPr/>
        </p:nvPicPr>
        <p:blipFill>
          <a:blip r:embed="rId2"/>
          <a:srcRect/>
          <a:stretch>
            <a:fillRect/>
          </a:stretch>
        </p:blipFill>
        <p:spPr bwMode="auto">
          <a:xfrm>
            <a:off x="5724525" y="1341438"/>
            <a:ext cx="3200400" cy="496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idx="4294967295"/>
          </p:nvPr>
        </p:nvSpPr>
        <p:spPr>
          <a:xfrm>
            <a:off x="684213" y="260350"/>
            <a:ext cx="3671887" cy="1296988"/>
          </a:xfrm>
        </p:spPr>
        <p:txBody>
          <a:bodyPr anchor="ctr"/>
          <a:lstStyle/>
          <a:p>
            <a:pPr eaLnBrk="1" hangingPunct="1"/>
            <a:r>
              <a:rPr lang="ru-RU" sz="1600" b="1" smtClean="0">
                <a:latin typeface="Times New Roman" pitchFamily="18" charset="0"/>
              </a:rPr>
              <a:t>Опыт № 1«Лава- лампа</a:t>
            </a:r>
            <a:r>
              <a:rPr lang="ru-RU" sz="900" b="1" smtClean="0">
                <a:latin typeface="Times New Roman" pitchFamily="18" charset="0"/>
              </a:rPr>
              <a:t>»</a:t>
            </a:r>
            <a:r>
              <a:rPr lang="ru-RU" sz="900" smtClean="0"/>
              <a:t/>
            </a:r>
            <a:br>
              <a:rPr lang="ru-RU" sz="900" smtClean="0"/>
            </a:br>
            <a:endParaRPr lang="ru-RU" sz="1200" smtClean="0">
              <a:latin typeface="Times New Roman" pitchFamily="18" charset="0"/>
            </a:endParaRPr>
          </a:p>
        </p:txBody>
      </p:sp>
      <p:sp>
        <p:nvSpPr>
          <p:cNvPr id="18434" name="Содержимое 2"/>
          <p:cNvSpPr>
            <a:spLocks noGrp="1"/>
          </p:cNvSpPr>
          <p:nvPr>
            <p:ph idx="4294967295"/>
          </p:nvPr>
        </p:nvSpPr>
        <p:spPr>
          <a:xfrm>
            <a:off x="468313" y="981075"/>
            <a:ext cx="4197350" cy="4884738"/>
          </a:xfrm>
        </p:spPr>
        <p:txBody>
          <a:bodyPr/>
          <a:lstStyle/>
          <a:p>
            <a:endParaRPr lang="ru-RU" sz="1100" smtClean="0">
              <a:latin typeface="Times New Roman" pitchFamily="18" charset="0"/>
            </a:endParaRPr>
          </a:p>
        </p:txBody>
      </p:sp>
      <p:pic>
        <p:nvPicPr>
          <p:cNvPr id="18435" name="Picture 6" descr="img3"/>
          <p:cNvPicPr>
            <a:picLocks noChangeAspect="1" noChangeArrowheads="1"/>
          </p:cNvPicPr>
          <p:nvPr/>
        </p:nvPicPr>
        <p:blipFill>
          <a:blip r:embed="rId2"/>
          <a:srcRect/>
          <a:stretch>
            <a:fillRect/>
          </a:stretch>
        </p:blipFill>
        <p:spPr bwMode="auto">
          <a:xfrm>
            <a:off x="323850" y="79375"/>
            <a:ext cx="8064500" cy="677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4294967295"/>
          </p:nvPr>
        </p:nvSpPr>
        <p:spPr>
          <a:xfrm>
            <a:off x="179388" y="115888"/>
            <a:ext cx="5184775" cy="6553200"/>
          </a:xfrm>
        </p:spPr>
        <p:txBody>
          <a:bodyPr/>
          <a:lstStyle/>
          <a:p>
            <a:pPr eaLnBrk="1" hangingPunct="1">
              <a:buFont typeface="Wingdings 3" pitchFamily="18" charset="2"/>
              <a:buNone/>
            </a:pPr>
            <a:r>
              <a:rPr lang="ru-RU" sz="2000" b="1" smtClean="0">
                <a:latin typeface="Times New Roman" pitchFamily="18" charset="0"/>
              </a:rPr>
              <a:t>Опыт  № 3« Цветное молоко</a:t>
            </a:r>
          </a:p>
          <a:p>
            <a:pPr eaLnBrk="1" hangingPunct="1">
              <a:buFont typeface="Wingdings 3" pitchFamily="18" charset="2"/>
              <a:buNone/>
            </a:pPr>
            <a:r>
              <a:rPr lang="ru-RU" sz="1800" smtClean="0">
                <a:latin typeface="Times New Roman" pitchFamily="18" charset="0"/>
              </a:rPr>
              <a:t>    Налить молоко в тарелки. Добавить в него несколько капель зелёной, красной, синей краски (Пипеткой, кисточкой или ватной палочкой).Возьмите другую ватную палочку, окуните ее в жидкое мыло. Палочкой, смоченной в жидкости для мытья посуды, касаемся молока в течение буквально 10 секунд. Только касаемся! </a:t>
            </a:r>
            <a:r>
              <a:rPr lang="ru-RU" sz="1800" b="1" smtClean="0">
                <a:latin typeface="Times New Roman" pitchFamily="18" charset="0"/>
              </a:rPr>
              <a:t>Вывод</a:t>
            </a:r>
            <a:r>
              <a:rPr lang="ru-RU" sz="1800" smtClean="0">
                <a:latin typeface="Times New Roman" pitchFamily="18" charset="0"/>
              </a:rPr>
              <a:t>: Мы видим взрыв красок. Жидкое мыло вступает в реакцию с молоком и заставляет краски двигаться, оно отталкивает жир, соединяющийся в молоке. Молоко состоит из молекул разного типа: жиры, белки, углеводы и минералы. При добавлении в молоко моющего средства происходит одновременно несколько процессов: моющее средство снижает поверхность натяжения, и за счет этого пищевые красители начинают свободно перемещаться по всей поверхности молока. Но самое главное, что моющее средство вступает в реакцию с молекулами в молоке, и приводит их в движение. </a:t>
            </a:r>
          </a:p>
        </p:txBody>
      </p:sp>
      <p:pic>
        <p:nvPicPr>
          <p:cNvPr id="19458" name="Picture 6" descr="опыт-с-молоком-красителями-моющим-средством-в-домашних-условиях-для-детей-3-300x225"/>
          <p:cNvPicPr>
            <a:picLocks noChangeAspect="1" noChangeArrowheads="1"/>
          </p:cNvPicPr>
          <p:nvPr/>
        </p:nvPicPr>
        <p:blipFill>
          <a:blip r:embed="rId2"/>
          <a:srcRect/>
          <a:stretch>
            <a:fillRect/>
          </a:stretch>
        </p:blipFill>
        <p:spPr bwMode="auto">
          <a:xfrm>
            <a:off x="5435600" y="3429000"/>
            <a:ext cx="3384550" cy="2663825"/>
          </a:xfrm>
          <a:prstGeom prst="rect">
            <a:avLst/>
          </a:prstGeom>
          <a:noFill/>
          <a:ln w="9525">
            <a:noFill/>
            <a:miter lim="800000"/>
            <a:headEnd/>
            <a:tailEnd/>
          </a:ln>
        </p:spPr>
      </p:pic>
      <p:pic>
        <p:nvPicPr>
          <p:cNvPr id="19459" name="Picture 7" descr="DSC_1494"/>
          <p:cNvPicPr>
            <a:picLocks noChangeAspect="1" noChangeArrowheads="1"/>
          </p:cNvPicPr>
          <p:nvPr/>
        </p:nvPicPr>
        <p:blipFill>
          <a:blip r:embed="rId3"/>
          <a:srcRect/>
          <a:stretch>
            <a:fillRect/>
          </a:stretch>
        </p:blipFill>
        <p:spPr bwMode="auto">
          <a:xfrm>
            <a:off x="5435600" y="260350"/>
            <a:ext cx="3348038" cy="266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Содержимое 2"/>
          <p:cNvSpPr>
            <a:spLocks noGrp="1"/>
          </p:cNvSpPr>
          <p:nvPr>
            <p:ph idx="4294967295"/>
          </p:nvPr>
        </p:nvSpPr>
        <p:spPr>
          <a:xfrm>
            <a:off x="395288" y="188913"/>
            <a:ext cx="3671887" cy="5976937"/>
          </a:xfrm>
        </p:spPr>
        <p:txBody>
          <a:bodyPr/>
          <a:lstStyle/>
          <a:p>
            <a:pPr algn="ctr" eaLnBrk="1" hangingPunct="1">
              <a:lnSpc>
                <a:spcPct val="80000"/>
              </a:lnSpc>
              <a:buFont typeface="Wingdings 3" pitchFamily="18" charset="2"/>
              <a:buNone/>
            </a:pPr>
            <a:r>
              <a:rPr lang="ru-RU" sz="2200" b="1" smtClean="0">
                <a:latin typeface="Times New Roman" pitchFamily="18" charset="0"/>
              </a:rPr>
              <a:t>Опыт № 4</a:t>
            </a:r>
          </a:p>
          <a:p>
            <a:pPr algn="ctr" eaLnBrk="1" hangingPunct="1">
              <a:lnSpc>
                <a:spcPct val="80000"/>
              </a:lnSpc>
              <a:buFont typeface="Wingdings 3" pitchFamily="18" charset="2"/>
              <a:buNone/>
            </a:pPr>
            <a:r>
              <a:rPr lang="ru-RU" sz="2200" b="1" smtClean="0">
                <a:latin typeface="Times New Roman" pitchFamily="18" charset="0"/>
              </a:rPr>
              <a:t>« Дождевое облако в банке»</a:t>
            </a:r>
          </a:p>
          <a:p>
            <a:pPr eaLnBrk="1" hangingPunct="1">
              <a:lnSpc>
                <a:spcPct val="80000"/>
              </a:lnSpc>
              <a:buFont typeface="Wingdings 3" pitchFamily="18" charset="2"/>
              <a:buNone/>
            </a:pPr>
            <a:r>
              <a:rPr lang="ru-RU" sz="2000" smtClean="0">
                <a:latin typeface="Times New Roman" pitchFamily="18" charset="0"/>
              </a:rPr>
              <a:t>При помощи этого эксперимента вы легко объясните своему ребенку механизм образования дождя в облаках.</a:t>
            </a:r>
          </a:p>
          <a:p>
            <a:pPr eaLnBrk="1" hangingPunct="1">
              <a:lnSpc>
                <a:spcPct val="80000"/>
              </a:lnSpc>
              <a:buFont typeface="Wingdings 3" pitchFamily="18" charset="2"/>
              <a:buNone/>
            </a:pPr>
            <a:r>
              <a:rPr lang="ru-RU" sz="2000" smtClean="0">
                <a:latin typeface="Times New Roman" pitchFamily="18" charset="0"/>
              </a:rPr>
              <a:t> Для этого вам понадобятся: Баночка ,пена для бритья, вода ,любой краситель. Инструкция по созданию: Наполнить баночку водой. Сделать «облака» из пены для бритья поверх воды. Возьмите краситель и капайте сверху на «облака» излишки просочатся сквозь пену и «пойдет дождь». </a:t>
            </a:r>
          </a:p>
        </p:txBody>
      </p:sp>
      <p:pic>
        <p:nvPicPr>
          <p:cNvPr id="20482" name="Picture 3" descr="8d5436fe3d9c772eec2bc03dbd06c00a"/>
          <p:cNvPicPr>
            <a:picLocks noChangeAspect="1" noChangeArrowheads="1"/>
          </p:cNvPicPr>
          <p:nvPr/>
        </p:nvPicPr>
        <p:blipFill>
          <a:blip r:embed="rId2"/>
          <a:srcRect/>
          <a:stretch>
            <a:fillRect/>
          </a:stretch>
        </p:blipFill>
        <p:spPr bwMode="auto">
          <a:xfrm>
            <a:off x="4284663" y="692150"/>
            <a:ext cx="4560887" cy="5157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455</Words>
  <Application>Microsoft Office PowerPoint</Application>
  <PresentationFormat>Экран (4:3)</PresentationFormat>
  <Paragraphs>20</Paragraphs>
  <Slides>11</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11</vt:i4>
      </vt:variant>
    </vt:vector>
  </HeadingPairs>
  <TitlesOfParts>
    <vt:vector size="25" baseType="lpstr">
      <vt:lpstr>Arial</vt:lpstr>
      <vt:lpstr>Cambria</vt:lpstr>
      <vt:lpstr>Calibri</vt:lpstr>
      <vt:lpstr>Wingdings 3</vt:lpstr>
      <vt:lpstr>Wingdings</vt:lpstr>
      <vt:lpstr>Gill Sans MT</vt:lpstr>
      <vt:lpstr>Times New Roman</vt:lpstr>
      <vt:lpstr>Начальная</vt:lpstr>
      <vt:lpstr>Начальная</vt:lpstr>
      <vt:lpstr>Начальная</vt:lpstr>
      <vt:lpstr>Начальная</vt:lpstr>
      <vt:lpstr>Начальная</vt:lpstr>
      <vt:lpstr>Начальная</vt:lpstr>
      <vt:lpstr>Начальная</vt:lpstr>
      <vt:lpstr>Мастер-класс воспитателя МБДОУ  « Ромашка» р.п. Самойловка  Никитиной Юлии Геннадьевны</vt:lpstr>
      <vt:lpstr>Слайд 2</vt:lpstr>
      <vt:lpstr>Расскажи – и я забуду, покажи – и я запомню, дай попробовать – и я пойму. (Китайская пословица)</vt:lpstr>
      <vt:lpstr>Слайд 4</vt:lpstr>
      <vt:lpstr>Слайд 5</vt:lpstr>
      <vt:lpstr>Опыт № 1«Танцующая виноградина»</vt:lpstr>
      <vt:lpstr>Опыт № 1«Лава- лампа» </vt:lpstr>
      <vt:lpstr>Слайд 8</vt:lpstr>
      <vt:lpstr>Слайд 9</vt:lpstr>
      <vt:lpstr>Слайд 10</vt:lpstr>
      <vt:lpstr>Слайд 11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Экспериментирование   в детском саду</dc:title>
  <dc:creator>Valued Acer Customer</dc:creator>
  <cp:lastModifiedBy>Дом</cp:lastModifiedBy>
  <cp:revision>64</cp:revision>
  <dcterms:created xsi:type="dcterms:W3CDTF">2013-04-05T15:31:38Z</dcterms:created>
  <dcterms:modified xsi:type="dcterms:W3CDTF">2019-04-14T16:56:07Z</dcterms:modified>
</cp:coreProperties>
</file>