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80" r:id="rId6"/>
    <p:sldId id="282" r:id="rId7"/>
    <p:sldId id="278" r:id="rId8"/>
    <p:sldId id="279" r:id="rId9"/>
    <p:sldId id="284" r:id="rId10"/>
    <p:sldId id="281" r:id="rId11"/>
    <p:sldId id="276" r:id="rId12"/>
    <p:sldId id="277" r:id="rId13"/>
    <p:sldId id="283" r:id="rId14"/>
    <p:sldId id="285" r:id="rId15"/>
    <p:sldId id="290" r:id="rId16"/>
    <p:sldId id="286" r:id="rId17"/>
    <p:sldId id="287" r:id="rId18"/>
    <p:sldId id="288" r:id="rId19"/>
    <p:sldId id="289" r:id="rId20"/>
    <p:sldId id="272" r:id="rId21"/>
    <p:sldId id="26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BE351-73BD-4296-A070-5FC6D3D5E751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A26EE6-A9CC-4074-A782-6CC5A91031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298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26EE6-A9CC-4074-A782-6CC5A910311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359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tint val="80000"/>
                <a:satMod val="400000"/>
              </a:schemeClr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6024" y="332656"/>
            <a:ext cx="7772400" cy="864096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1">
                    <a:lumMod val="95000"/>
                  </a:schemeClr>
                </a:solidFill>
              </a:rPr>
            </a:br>
            <a:endParaRPr lang="ru-RU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412776"/>
            <a:ext cx="7632848" cy="4608512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chemeClr val="tx1"/>
                </a:solidFill>
              </a:rPr>
              <a:t>Презентация на тему:</a:t>
            </a:r>
          </a:p>
          <a:p>
            <a:pPr algn="ctr"/>
            <a:r>
              <a:rPr lang="ru-RU" sz="3000" dirty="0" smtClean="0">
                <a:solidFill>
                  <a:schemeClr val="tx1"/>
                </a:solidFill>
              </a:rPr>
              <a:t> </a:t>
            </a:r>
            <a:r>
              <a:rPr lang="ru-RU" sz="3000" dirty="0" smtClean="0">
                <a:solidFill>
                  <a:schemeClr val="tx2"/>
                </a:solidFill>
              </a:rPr>
              <a:t>«Формирование культуры общения и дружеских взаимоотношений детей старшего дошкольного возраста через художественную литературу ».</a:t>
            </a:r>
          </a:p>
          <a:p>
            <a:endParaRPr lang="ru-RU" sz="3000" dirty="0" smtClean="0">
              <a:solidFill>
                <a:schemeClr val="tx1"/>
              </a:solidFill>
            </a:endParaRPr>
          </a:p>
          <a:p>
            <a:endParaRPr lang="ru-RU" sz="3000" dirty="0" smtClean="0">
              <a:solidFill>
                <a:schemeClr val="tx1"/>
              </a:solidFill>
            </a:endParaRPr>
          </a:p>
          <a:p>
            <a:pPr algn="r"/>
            <a:r>
              <a:rPr lang="ru-RU" sz="3000" dirty="0" smtClean="0">
                <a:solidFill>
                  <a:schemeClr val="tx1"/>
                </a:solidFill>
              </a:rPr>
              <a:t>Воспитатель: </a:t>
            </a:r>
            <a:r>
              <a:rPr lang="ru-RU" sz="3000" dirty="0" err="1" smtClean="0">
                <a:solidFill>
                  <a:schemeClr val="tx1"/>
                </a:solidFill>
              </a:rPr>
              <a:t>Гнатенко</a:t>
            </a:r>
            <a:r>
              <a:rPr lang="ru-RU" sz="3000" dirty="0" smtClean="0"/>
              <a:t> Е.В.</a:t>
            </a:r>
          </a:p>
        </p:txBody>
      </p:sp>
      <p:pic>
        <p:nvPicPr>
          <p:cNvPr id="4" name="Рисунок 3" descr="яблок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4429132"/>
            <a:ext cx="2864930" cy="21486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</p:cSld>
  <p:clrMapOvr>
    <a:masterClrMapping/>
  </p:clrMapOvr>
  <p:transition spd="slow" advClick="0" advTm="15007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0955" y="972017"/>
            <a:ext cx="8914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Инсценировка сказки </a:t>
            </a:r>
            <a:r>
              <a:rPr lang="ru-RU" sz="2800" b="1" dirty="0" err="1" smtClean="0">
                <a:solidFill>
                  <a:srgbClr val="00B050"/>
                </a:solidFill>
              </a:rPr>
              <a:t>В.Сутеева</a:t>
            </a:r>
            <a:r>
              <a:rPr lang="ru-RU" sz="2800" b="1" dirty="0" smtClean="0">
                <a:solidFill>
                  <a:srgbClr val="00B050"/>
                </a:solidFill>
              </a:rPr>
              <a:t>: </a:t>
            </a:r>
            <a:r>
              <a:rPr lang="ru-RU" sz="2800" b="1" dirty="0" smtClean="0">
                <a:solidFill>
                  <a:srgbClr val="FF0000"/>
                </a:solidFill>
              </a:rPr>
              <a:t>«Яблоко»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C:\Users\user\Desktop\пед.сов\P102076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857364"/>
            <a:ext cx="3071834" cy="221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пед.сов\P102076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643050"/>
            <a:ext cx="306705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пед.сов\P10207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4214818"/>
            <a:ext cx="3000396" cy="2292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356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835696" y="908720"/>
            <a:ext cx="59766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</a:rPr>
              <a:t>Инсценировка</a:t>
            </a:r>
            <a:r>
              <a:rPr kumimoji="0" lang="ru-RU" altLang="ru-RU" sz="20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</a:rPr>
              <a:t> сказки: «Маму надо слушать»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n-lt"/>
            </a:endParaRPr>
          </a:p>
        </p:txBody>
      </p:sp>
      <p:pic>
        <p:nvPicPr>
          <p:cNvPr id="7" name="Рисунок 6" descr="C:\Users\user\Desktop\пед.сов\Рисунок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736"/>
            <a:ext cx="3857625" cy="216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пед.сов\Рисунок2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500174"/>
            <a:ext cx="357190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пед.сов\Рисунок3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000504"/>
            <a:ext cx="407196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esktop\пед.сов\Рисунок4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786190"/>
            <a:ext cx="385765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999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85918" y="1357298"/>
            <a:ext cx="578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Создание </a:t>
            </a:r>
            <a:r>
              <a:rPr lang="ru-RU" dirty="0" err="1" smtClean="0">
                <a:solidFill>
                  <a:srgbClr val="00B050"/>
                </a:solidFill>
              </a:rPr>
              <a:t>мультимедийной</a:t>
            </a:r>
            <a:r>
              <a:rPr lang="ru-RU" dirty="0" smtClean="0">
                <a:solidFill>
                  <a:srgbClr val="00B050"/>
                </a:solidFill>
              </a:rPr>
              <a:t> презентации на тему: </a:t>
            </a:r>
            <a:r>
              <a:rPr lang="ru-RU" dirty="0" smtClean="0">
                <a:solidFill>
                  <a:srgbClr val="FF0000"/>
                </a:solidFill>
              </a:rPr>
              <a:t>«Вежливое слово».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 descr="https://pp.userapi.com/c852036/v852036497/106592/7S_cL-PkT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357430"/>
            <a:ext cx="4071965" cy="3571900"/>
          </a:xfrm>
          <a:prstGeom prst="rect">
            <a:avLst/>
          </a:prstGeom>
          <a:noFill/>
        </p:spPr>
      </p:pic>
      <p:pic>
        <p:nvPicPr>
          <p:cNvPr id="5124" name="Picture 4" descr="https://pp.userapi.com/c856016/v856016497/2beba/HkeJyGXBcU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357430"/>
            <a:ext cx="4071966" cy="3643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202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3108" y="1357298"/>
            <a:ext cx="4929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Дидактические игры и </a:t>
            </a:r>
            <a:r>
              <a:rPr lang="ru-RU" dirty="0" err="1" smtClean="0">
                <a:solidFill>
                  <a:srgbClr val="00B050"/>
                </a:solidFill>
              </a:rPr>
              <a:t>пазлы</a:t>
            </a:r>
            <a:r>
              <a:rPr lang="ru-RU" dirty="0" smtClean="0">
                <a:solidFill>
                  <a:srgbClr val="00B050"/>
                </a:solidFill>
              </a:rPr>
              <a:t> на тему: </a:t>
            </a:r>
            <a:r>
              <a:rPr lang="ru-RU" dirty="0" smtClean="0">
                <a:solidFill>
                  <a:srgbClr val="FF0000"/>
                </a:solidFill>
              </a:rPr>
              <a:t>«Хорошие и плохие поступки»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C:\Users\user\Desktop\пед.сов\20190424_1557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214554"/>
            <a:ext cx="357190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пед.сов\20190424_1604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143116"/>
            <a:ext cx="442915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386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57356" y="928670"/>
            <a:ext cx="478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Создание папки - передвижки: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 «Правила поведения в детском саду»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C:\Users\user\Desktop\пед.сов\20190424_15484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643050"/>
            <a:ext cx="32385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пед.сов\20190424_1549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643050"/>
            <a:ext cx="2786082" cy="1897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пед.сов\20190424_1551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857628"/>
            <a:ext cx="33655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0232" y="785794"/>
            <a:ext cx="442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Рисуем сказки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https://i.mycdn.me/image?id=881593812852&amp;t=3&amp;plc=WEB&amp;tkn=*_0eaYnQFHdG-LEnn1ZGaGLwULno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643050"/>
            <a:ext cx="500066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i.mycdn.me/image?id=879171154036&amp;t=3&amp;plc=WEB&amp;tkn=*m1Z8VekIYfV5iO3clucNxo8Vxt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785794"/>
            <a:ext cx="2714644" cy="381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94" y="928670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Создание картотеки игр </a:t>
            </a:r>
            <a:r>
              <a:rPr lang="ru-RU" dirty="0" err="1" smtClean="0">
                <a:solidFill>
                  <a:srgbClr val="0070C0"/>
                </a:solidFill>
              </a:rPr>
              <a:t>мирилок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Рисунок 2" descr="C:\Users\user\Desktop\пед.сов\20190422_0956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43050"/>
            <a:ext cx="2955925" cy="221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esktop\пед.сов\20190424_1545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1500174"/>
            <a:ext cx="2119313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пед.сов\20190424_1545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428736"/>
            <a:ext cx="1862138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пед.сов\20190424_15461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214818"/>
            <a:ext cx="30099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пед.сов\20190424_15463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4357694"/>
            <a:ext cx="2978150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3042" y="928670"/>
            <a:ext cx="5500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Родительское собрание на тему: </a:t>
            </a:r>
          </a:p>
          <a:p>
            <a:pPr algn="ctr"/>
            <a:r>
              <a:rPr lang="ru-RU" dirty="0" smtClean="0">
                <a:solidFill>
                  <a:srgbClr val="00B050"/>
                </a:solidFill>
              </a:rPr>
              <a:t>«Нравственное воспитание детей старшего дошкольного возраста ».</a:t>
            </a:r>
          </a:p>
          <a:p>
            <a:endParaRPr lang="ru-RU" dirty="0"/>
          </a:p>
        </p:txBody>
      </p:sp>
      <p:pic>
        <p:nvPicPr>
          <p:cNvPr id="3" name="Рисунок 2" descr="C:\Users\user\Desktop\пед.сов\20190424_0758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2143116"/>
            <a:ext cx="242889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esktop\пед.сов\20190424_0759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3571876"/>
            <a:ext cx="314327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пед.сов\20190424_0805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571744"/>
            <a:ext cx="23431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94" y="857232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Цветок: </a:t>
            </a:r>
            <a:r>
              <a:rPr lang="ru-RU" dirty="0" smtClean="0">
                <a:solidFill>
                  <a:srgbClr val="FF0000"/>
                </a:solidFill>
              </a:rPr>
              <a:t>«Вежливых слов»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22" name="Picture 2" descr="https://pp.userapi.com/c845220/v845220104/1f9fec/oNYP-hYXF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8"/>
            <a:ext cx="1988332" cy="2651109"/>
          </a:xfrm>
          <a:prstGeom prst="rect">
            <a:avLst/>
          </a:prstGeom>
          <a:noFill/>
        </p:spPr>
      </p:pic>
      <p:pic>
        <p:nvPicPr>
          <p:cNvPr id="4" name="Рисунок 3" descr="C:\Users\user\Desktop\пед.сов\20190424_0801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285860"/>
            <a:ext cx="190737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пед.сов\20190424_0802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857232"/>
            <a:ext cx="231457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пед.сов\20190424_08023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4071942"/>
            <a:ext cx="1838325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пед.сов\20190424_08024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3786190"/>
            <a:ext cx="197167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85918" y="1000108"/>
            <a:ext cx="5000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0070C0"/>
                </a:solidFill>
              </a:rPr>
              <a:t>Фотоколлаж</a:t>
            </a:r>
            <a:r>
              <a:rPr lang="ru-RU" dirty="0" smtClean="0">
                <a:solidFill>
                  <a:srgbClr val="0070C0"/>
                </a:solidFill>
              </a:rPr>
              <a:t>: </a:t>
            </a:r>
            <a:r>
              <a:rPr lang="ru-RU" dirty="0" smtClean="0">
                <a:solidFill>
                  <a:srgbClr val="FF0000"/>
                </a:solidFill>
              </a:rPr>
              <a:t>«От улыбки хмурый день светлей»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0" y="0"/>
            <a:ext cx="2295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C:\Users\user\Desktop\пед.сов\20190424_0722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643050"/>
            <a:ext cx="6072230" cy="4517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друз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3275338"/>
            <a:ext cx="3852325" cy="35826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653" y="98072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Цель работы: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2405"/>
            <a:ext cx="8229600" cy="187220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Воспитывать доброжелательные отношения к товарищам. 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Систематизировать и обобщать правила культуры общения со сверстниками.</a:t>
            </a:r>
          </a:p>
          <a:p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1104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.jpg"/>
          <p:cNvPicPr>
            <a:picLocks noChangeAspect="1"/>
          </p:cNvPicPr>
          <p:nvPr/>
        </p:nvPicPr>
        <p:blipFill>
          <a:blip r:embed="rId3" cstate="print"/>
          <a:srcRect t="16400" b="27950"/>
          <a:stretch>
            <a:fillRect/>
          </a:stretch>
        </p:blipFill>
        <p:spPr>
          <a:xfrm>
            <a:off x="1187624" y="2564904"/>
            <a:ext cx="6876256" cy="341143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2501781" y="1196752"/>
            <a:ext cx="40038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Наш девиз!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14477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цветок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782144" y="2852936"/>
            <a:ext cx="3600400" cy="36004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5212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СПАСИБО   ЗА   ВНИМАНИЕ!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102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яблок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397591"/>
            <a:ext cx="4639771" cy="34798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43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Задачи: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/>
              <a:t>1. Воспитывать дружеские взаимоотношения между детьми, обогащать словарь детей «вежливыми » словами.</a:t>
            </a:r>
          </a:p>
          <a:p>
            <a:pPr>
              <a:buNone/>
            </a:pPr>
            <a:r>
              <a:rPr lang="ru-RU" b="1" dirty="0" smtClean="0"/>
              <a:t> 2. Формировать у детей умение оценивать свои поступки и поступки сверстников через художественные образы и сюжеты. </a:t>
            </a:r>
          </a:p>
          <a:p>
            <a:pPr>
              <a:buNone/>
            </a:pPr>
            <a:r>
              <a:rPr lang="ru-RU" b="1" dirty="0" smtClean="0"/>
              <a:t>3. Продолжать развивать интерес детей к художественной литературе.</a:t>
            </a:r>
          </a:p>
          <a:p>
            <a:pPr>
              <a:buNone/>
            </a:pPr>
            <a:endParaRPr lang="ru-RU" b="1" dirty="0"/>
          </a:p>
        </p:txBody>
      </p:sp>
    </p:spTree>
    <p:custDataLst>
      <p:tags r:id="rId1"/>
    </p:custDataLst>
  </p:cSld>
  <p:clrMapOvr>
    <a:masterClrMapping/>
  </p:clrMapOvr>
  <p:transition spd="slow" advClick="0" advTm="8908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708" y="548680"/>
            <a:ext cx="7982565" cy="18002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Актуальность выбранной темы: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2673" y="1840496"/>
            <a:ext cx="8229600" cy="5017503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Проблема становления межличностного общения на основе человечных отношений связана с дефицитом воспитанности, доброты, культуры, неустойчивые нравственными критериями в воспитании ребенка в сегодняшних условиях. Необходимость раннего формирования положительного опыта общения детей обусловлена тем,  что  его  отсутствие  приводит к  стихийному возникновению у них негативных форм поведения, к ненужным конфликтам. Дети стремятся, но часто не умеют вступать в контакт, выбирать уместные способы общения со сверстниками, со  взрослыми, проявлять вежливое, доброжелательное отношение к ним, соблюдать разговаривая этикет, слушать партнера.</a:t>
            </a:r>
          </a:p>
          <a:p>
            <a:pPr algn="just">
              <a:buNone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9156"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43922" y="877998"/>
            <a:ext cx="75918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Книга – лучший  друг  ты 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мой, мне 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так  радостно  с  тобой!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Я  люблю  тебя 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читать, думать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, мыслить  и  мечтать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!</a:t>
            </a:r>
          </a:p>
          <a:p>
            <a:pPr algn="ctr"/>
            <a:endParaRPr lang="ru-RU" sz="2000" b="1" dirty="0" smtClean="0"/>
          </a:p>
          <a:p>
            <a:pPr algn="ctr"/>
            <a:r>
              <a:rPr lang="ru-RU" sz="2000" b="1" dirty="0" smtClean="0"/>
              <a:t>Выставки книг на тему: </a:t>
            </a:r>
            <a:r>
              <a:rPr lang="ru-RU" sz="2000" b="1" dirty="0" smtClean="0">
                <a:solidFill>
                  <a:srgbClr val="FF0000"/>
                </a:solidFill>
              </a:rPr>
              <a:t>«Доброте учись у книг »,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«Русские народные сказки»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2290" name="Picture 2" descr="https://pp.userapi.com/c855624/v855624497/2c2e0/E0H2q8jdC9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571744"/>
            <a:ext cx="3286148" cy="3810027"/>
          </a:xfrm>
          <a:prstGeom prst="rect">
            <a:avLst/>
          </a:prstGeom>
          <a:noFill/>
        </p:spPr>
      </p:pic>
      <p:pic>
        <p:nvPicPr>
          <p:cNvPr id="12292" name="Picture 4" descr="https://pp.userapi.com/c850620/v850620497/10e8c1/O_szd3gttM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500306"/>
            <a:ext cx="3643338" cy="38269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037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2" descr="http://flashpad.ru/uploads/images/ost_krasavitsa_i_chudovishe_volshebnaja_muzik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575825"/>
            <a:ext cx="67418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33"/>
                </a:solidFill>
              </a:rPr>
              <a:t>В </a:t>
            </a:r>
            <a:r>
              <a:rPr lang="ru-RU" sz="2000" b="1" dirty="0">
                <a:solidFill>
                  <a:srgbClr val="333333"/>
                </a:solidFill>
              </a:rPr>
              <a:t>мир много сказок грустных и </a:t>
            </a:r>
            <a:r>
              <a:rPr lang="ru-RU" sz="2000" b="1" dirty="0" smtClean="0">
                <a:solidFill>
                  <a:srgbClr val="333333"/>
                </a:solidFill>
              </a:rPr>
              <a:t>смешных</a:t>
            </a:r>
            <a:r>
              <a:rPr lang="ru-RU" sz="2000" b="1" dirty="0">
                <a:solidFill>
                  <a:srgbClr val="333333"/>
                </a:solidFill>
              </a:rPr>
              <a:t>.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>
                <a:solidFill>
                  <a:srgbClr val="333333"/>
                </a:solidFill>
              </a:rPr>
              <a:t>И прожить на свете нам нельзя </a:t>
            </a:r>
            <a:r>
              <a:rPr lang="ru-RU" sz="2000" b="1" dirty="0" smtClean="0">
                <a:solidFill>
                  <a:srgbClr val="333333"/>
                </a:solidFill>
              </a:rPr>
              <a:t>без них.</a:t>
            </a:r>
            <a:r>
              <a:rPr lang="ru-RU" sz="2000" b="1" dirty="0"/>
              <a:t/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11266" name="Picture 2" descr="https://pp.userapi.com/c852216/v852216497/10702a/v7S7fhI7XV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714488"/>
            <a:ext cx="3013073" cy="4500594"/>
          </a:xfrm>
          <a:prstGeom prst="rect">
            <a:avLst/>
          </a:prstGeom>
          <a:noFill/>
        </p:spPr>
      </p:pic>
      <p:pic>
        <p:nvPicPr>
          <p:cNvPr id="11268" name="Picture 4" descr="https://pp.userapi.com/c851432/v851432497/109401/AvXXJJ1ass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000240"/>
            <a:ext cx="4214842" cy="4143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838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6692" y="836712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Выставка книг русских писателей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10242" name="Picture 2" descr="https://pp.userapi.com/c846320/v846320104/1f0b49/1bIg8MnaAz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643050"/>
            <a:ext cx="3298824" cy="4398432"/>
          </a:xfrm>
          <a:prstGeom prst="rect">
            <a:avLst/>
          </a:prstGeom>
          <a:noFill/>
        </p:spPr>
      </p:pic>
      <p:pic>
        <p:nvPicPr>
          <p:cNvPr id="10244" name="Picture 4" descr="https://pp.userapi.com/c847021/v847021104/1ef66e/XwFxvqaTE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714488"/>
            <a:ext cx="3857652" cy="43655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575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user\Desktop\пед.сов\20190424_1553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85794"/>
            <a:ext cx="3143272" cy="2643206"/>
          </a:xfrm>
          <a:prstGeom prst="rect">
            <a:avLst/>
          </a:prstGeom>
          <a:noFill/>
        </p:spPr>
      </p:pic>
      <p:pic>
        <p:nvPicPr>
          <p:cNvPr id="8" name="Рисунок 7" descr="C:\Users\user\Desktop\пед.сов\20190424_1556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8586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пед.сов\20190424_1620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3857628"/>
            <a:ext cx="3267075" cy="245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791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Картинки по запросу этические бесед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1124744"/>
            <a:ext cx="4095978" cy="52738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4048" y="1124744"/>
            <a:ext cx="38164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«Зачем говорят «Здравствуй»</a:t>
            </a:r>
            <a:r>
              <a:rPr lang="en-US" dirty="0" smtClean="0"/>
              <a:t>?</a:t>
            </a:r>
            <a:r>
              <a:rPr lang="ru-RU" dirty="0" smtClean="0"/>
              <a:t>»</a:t>
            </a:r>
          </a:p>
          <a:p>
            <a:r>
              <a:rPr lang="ru-RU" dirty="0" smtClean="0"/>
              <a:t>«Вежливая просьба».</a:t>
            </a:r>
          </a:p>
          <a:p>
            <a:r>
              <a:rPr lang="ru-RU" dirty="0" smtClean="0"/>
              <a:t>«Секрет вежливости».</a:t>
            </a:r>
          </a:p>
          <a:p>
            <a:r>
              <a:rPr lang="ru-RU" dirty="0" smtClean="0"/>
              <a:t>«Фея учит вежливости».</a:t>
            </a:r>
          </a:p>
          <a:p>
            <a:r>
              <a:rPr lang="ru-RU" dirty="0" smtClean="0"/>
              <a:t>«Береги книгу».</a:t>
            </a:r>
          </a:p>
          <a:p>
            <a:r>
              <a:rPr lang="ru-RU" dirty="0" smtClean="0"/>
              <a:t>«Надо вещи убирать – не придется их искать».</a:t>
            </a:r>
            <a:endParaRPr lang="ru-RU" dirty="0"/>
          </a:p>
        </p:txBody>
      </p:sp>
      <p:pic>
        <p:nvPicPr>
          <p:cNvPr id="1030" name="Picture 6" descr="http://skyclipart.ru/uploads/posts/2010-08/1281354250_1-3besed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559" y="3312440"/>
            <a:ext cx="2803401" cy="311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38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693</TotalTime>
  <Words>366</Words>
  <Application>Microsoft Office PowerPoint</Application>
  <PresentationFormat>Экран (4:3)</PresentationFormat>
  <Paragraphs>46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Поток</vt:lpstr>
      <vt:lpstr> </vt:lpstr>
      <vt:lpstr>Цель работы: </vt:lpstr>
      <vt:lpstr>Задачи:</vt:lpstr>
      <vt:lpstr>Актуальность выбранной темы: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 ЗА  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ГБДОУ Детский сад № 30  Василеостровского района г. Санкт – Петербурга.</dc:title>
  <dc:creator>Диана</dc:creator>
  <cp:lastModifiedBy>Детский сад</cp:lastModifiedBy>
  <cp:revision>87</cp:revision>
  <dcterms:created xsi:type="dcterms:W3CDTF">2015-11-13T17:03:14Z</dcterms:created>
  <dcterms:modified xsi:type="dcterms:W3CDTF">2019-04-25T04:53:03Z</dcterms:modified>
</cp:coreProperties>
</file>