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084F9-73A8-47E1-9254-F0724FD01A9F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0A593-3A0A-4639-9571-646A8472F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BABC-AB71-42E7-AE33-3AB3F21BBE1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1DF32-7378-4465-A323-ECB30E7A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ehkologija_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326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spc="5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детский сад «Светлячок»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844824"/>
            <a:ext cx="726836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Работа по самообразованию</a:t>
            </a:r>
            <a:r>
              <a:rPr lang="en-US" sz="2400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/>
            </a:r>
            <a:br>
              <a:rPr lang="en-US" sz="2400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</a:br>
            <a:r>
              <a:rPr lang="ru-RU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Образовательная область </a:t>
            </a:r>
            <a:br>
              <a:rPr lang="ru-RU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</a:br>
            <a:r>
              <a:rPr lang="ru-RU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«Познавательное развитие» </a:t>
            </a:r>
            <a:r>
              <a:rPr lang="en-US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/>
            </a:r>
            <a:br>
              <a:rPr lang="en-US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</a:br>
            <a:r>
              <a:rPr lang="en-US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/>
            </a:r>
            <a:br>
              <a:rPr lang="en-US" b="1" i="1" spc="5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</a:br>
            <a:r>
              <a:rPr lang="ru-RU" sz="2400" b="1" i="1" spc="5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«Развитие познавательной активности в процессе опытно-экспериментальной деятельности </a:t>
            </a:r>
            <a:r>
              <a:rPr lang="ru-RU" sz="2400" b="1" i="1" spc="50" dirty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в</a:t>
            </a:r>
            <a:r>
              <a:rPr lang="ru-RU" sz="2400" b="1" i="1" spc="5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  <a:t> средней группе»</a:t>
            </a:r>
            <a:br>
              <a:rPr lang="ru-RU" sz="2400" b="1" i="1" spc="5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nstantia" pitchFamily="18" charset="0"/>
              </a:rPr>
            </a:b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5733256"/>
            <a:ext cx="1979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Constantia" pitchFamily="18" charset="0"/>
              </a:rPr>
              <a:t>Выполнила:</a:t>
            </a:r>
          </a:p>
          <a:p>
            <a:r>
              <a:rPr lang="ru-RU" b="1" i="1" dirty="0" smtClean="0">
                <a:latin typeface="Constantia" pitchFamily="18" charset="0"/>
              </a:rPr>
              <a:t> воспитатель </a:t>
            </a:r>
          </a:p>
          <a:p>
            <a:r>
              <a:rPr lang="ru-RU" b="1" i="1" dirty="0" smtClean="0">
                <a:latin typeface="Constantia" pitchFamily="18" charset="0"/>
              </a:rPr>
              <a:t>Волкова Е.В</a:t>
            </a:r>
            <a:r>
              <a:rPr lang="ru-RU" i="1" dirty="0" smtClean="0">
                <a:latin typeface="Constantia" pitchFamily="18" charset="0"/>
              </a:rPr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6093297"/>
            <a:ext cx="145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Р.п. </a:t>
            </a:r>
            <a:r>
              <a:rPr lang="ru-RU" b="1" dirty="0" err="1" smtClean="0"/>
              <a:t>Шаранга</a:t>
            </a:r>
            <a:endParaRPr lang="ru-RU" b="1" dirty="0" smtClean="0"/>
          </a:p>
          <a:p>
            <a:r>
              <a:rPr lang="ru-RU" b="1" dirty="0" smtClean="0"/>
              <a:t>2015-2016 гг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051720" y="54868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3356992"/>
            <a:ext cx="65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555776" y="76470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Содержимое 3" descr="background-lights-bokeh-picture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134076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844824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Основная образовательная программа дошкольного образования «От рождения до школы» под ред. Н.Е. </a:t>
            </a:r>
            <a:r>
              <a:rPr lang="ru-RU" sz="2000" b="1" i="1" dirty="0" err="1" smtClean="0"/>
              <a:t>Вераксы</a:t>
            </a:r>
            <a:r>
              <a:rPr lang="ru-RU" sz="2000" b="1" i="1" dirty="0" smtClean="0"/>
              <a:t>, Т.С. Комаровой, М.А. Васильевой.  - 2015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ФГОС дошкольного образования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Деятельность дошкольников в детской экспериментальной лаборатории. Инновационная деятельность. ФГОС ДО практика реализации.-М.П.Костюченко,Н.Р.Камалова.-2016г.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Из чего сделаны предметы. Игры-занятия для </a:t>
            </a:r>
            <a:r>
              <a:rPr lang="ru-RU" sz="2000" b="1" i="1" dirty="0" err="1" smtClean="0"/>
              <a:t>дошкольников.-О.В.Дыбина</a:t>
            </a:r>
            <a:r>
              <a:rPr lang="ru-RU" sz="2000" b="1" i="1" dirty="0" smtClean="0"/>
              <a:t>- 2010г.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9792" y="332657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Литература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979712" y="141277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124744"/>
            <a:ext cx="74168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Умейте открыть перед ребёнком в окружающем мире  что-то одно, но открыть так, чтобы кусочек жизни заиграл перед детьми всеми красками радуги. Оставляйте всегда что-то недосказанное, чтобы ребёнку захотелось ещё и ещё раз возвращаться к тому, что он узнал.</a:t>
            </a:r>
          </a:p>
          <a:p>
            <a:endParaRPr lang="ru-RU" dirty="0"/>
          </a:p>
          <a:p>
            <a:r>
              <a:rPr lang="ru-RU" b="1" dirty="0" smtClean="0"/>
              <a:t>В.А.Сухомлинский.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979712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504" y="739224"/>
          <a:ext cx="8928991" cy="6063260"/>
        </p:xfrm>
        <a:graphic>
          <a:graphicData uri="http://schemas.openxmlformats.org/drawingml/2006/table">
            <a:tbl>
              <a:tblPr/>
              <a:tblGrid>
                <a:gridCol w="1855564"/>
                <a:gridCol w="1855564"/>
                <a:gridCol w="1932758"/>
                <a:gridCol w="1932758"/>
                <a:gridCol w="1352347"/>
              </a:tblGrid>
              <a:tr h="3443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Темы игр-экспериментирований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Первая неделя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Вторая неделя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Третья неделя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Четвёртая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     неделя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Путешествие с капелькой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Вода прозрачная, может менять цвет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Значение воды в жизни растений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Игра «Водяной» у нас в гостях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Ветер, ветер, ветерок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Поиск воздуха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Летающие семена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Песочная страна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гостях у Карандаша-Карандашовича и Гвоздя-Гвоздовича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Плавающие ,тонущие предметы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Плавающее перо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Мех. Зачем зайчику другая шубка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Песок, глина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Волшебная рукавичка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Предметы из металла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Действие магнита на металл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Льдинка и снежинка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Вода, лёд, снег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 снег становится водой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Волшебная кисточка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 водой и без воды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Путешествие в мир стеклянных вещей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 достать скрепку из воды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Почему растаяла Снегурочка?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Освобождение бусинок из ледяного плена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Тёплая капелька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Стекло его качество и свойства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5" marR="52655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83768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260649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План работы с детьми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23728" y="620689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План работы с родителями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276873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Консультация «Экспериментирование в домашних условиях».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Папка-передвижка «Опытно-экспериментальная деятельность дошкольников»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Картотека игр и экспериментов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Фотовыставка «Мы экспериментируем»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43808" y="33265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Актуальность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908720"/>
            <a:ext cx="3096344" cy="160043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b="1" i="1" dirty="0" smtClean="0"/>
              <a:t>«Расскажи </a:t>
            </a:r>
            <a:r>
              <a:rPr lang="ru-RU" sz="2000" b="1" i="1" dirty="0"/>
              <a:t>– и я забуду, покажи – и я запомню, дай попробовать – и я </a:t>
            </a:r>
            <a:r>
              <a:rPr lang="ru-RU" sz="2000" b="1" i="1" dirty="0" smtClean="0"/>
              <a:t>пойму.»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китайская пословица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492896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Актуальность работы определяется Федеральным государственным образовательным стандартом дошкольного образования в области «Познавательное развитие», направленным на развитие интересов детей, любознательности и познавательной мотивации, формирование познавательных действий, становление сознания, развитие воображения и творческой активности.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63080" y="4221088"/>
            <a:ext cx="7669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современном обществе востребована творческая личность, способная к активному познанию окружающего, проявлению самостоятельности, исследовательской активности. Поэтому уже в дошкольном возрасте необходимо заложить первоосновы личности, проявляющей активное </a:t>
            </a:r>
            <a:r>
              <a:rPr lang="ru-RU" b="1" dirty="0" err="1"/>
              <a:t>исследовательско</a:t>
            </a:r>
            <a:r>
              <a:rPr lang="ru-RU" b="1" dirty="0"/>
              <a:t>– творческое отношение к миру.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1504" cy="6974632"/>
          </a:xfrm>
        </p:spPr>
      </p:pic>
      <p:sp>
        <p:nvSpPr>
          <p:cNvPr id="7" name="TextBox 6"/>
          <p:cNvSpPr txBox="1"/>
          <p:nvPr/>
        </p:nvSpPr>
        <p:spPr>
          <a:xfrm>
            <a:off x="971600" y="620688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Arial" pitchFamily="34" charset="0"/>
              </a:rPr>
              <a:t>Цель: </a:t>
            </a:r>
            <a:r>
              <a:rPr lang="ru-RU" dirty="0" smtClean="0"/>
              <a:t> </a:t>
            </a:r>
            <a:r>
              <a:rPr lang="ru-RU" sz="2000" b="1" dirty="0" smtClean="0"/>
              <a:t>способствовать развитию у детей познавательной активности, любознательности, стремления к самостоятельному познанию и размышлению посредством экспериментальной деятельности.</a:t>
            </a:r>
            <a:endParaRPr lang="ru-RU" sz="2000" b="1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251520" y="2492896"/>
            <a:ext cx="2880320" cy="972688"/>
          </a:xfrm>
          <a:prstGeom prst="wedgeRectCallout">
            <a:avLst>
              <a:gd name="adj1" fmla="val 73738"/>
              <a:gd name="adj2" fmla="val 4020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- создавать условия для исследовательской активности детей.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652120" y="2132856"/>
            <a:ext cx="3491880" cy="1656184"/>
          </a:xfrm>
          <a:prstGeom prst="wedgeRectCallout">
            <a:avLst>
              <a:gd name="adj1" fmla="val -65657"/>
              <a:gd name="adj2" fmla="val 3126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поощрять и направлять исследовательскую инициативу детей, развивая их независимость, изобретательность, творческую активность.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788024" y="5589240"/>
            <a:ext cx="3960440" cy="1080120"/>
          </a:xfrm>
          <a:prstGeom prst="wedgeRectCallout">
            <a:avLst>
              <a:gd name="adj1" fmla="val -46535"/>
              <a:gd name="adj2" fmla="val -9723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помочь ребенку в освоении соответствующего словаря, в умении точно и ясно выражать свои суждения и предположения.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6191672" y="4149080"/>
            <a:ext cx="2952328" cy="1224136"/>
          </a:xfrm>
          <a:prstGeom prst="wedgeRectCallout">
            <a:avLst>
              <a:gd name="adj1" fmla="val -83603"/>
              <a:gd name="adj2" fmla="val -35569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изучить методическую литературу по данной теме.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755576" y="5733256"/>
            <a:ext cx="3456384" cy="1008112"/>
          </a:xfrm>
          <a:prstGeom prst="wedgeRectCallout">
            <a:avLst>
              <a:gd name="adj1" fmla="val 60589"/>
              <a:gd name="adj2" fmla="val -11760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ru-RU" dirty="0" smtClean="0">
                <a:solidFill>
                  <a:schemeClr val="tx1"/>
                </a:solidFill>
              </a:rPr>
              <a:t>обобщение знаний по </a:t>
            </a:r>
            <a:r>
              <a:rPr lang="ru-RU" smtClean="0">
                <a:solidFill>
                  <a:schemeClr val="tx1"/>
                </a:solidFill>
              </a:rPr>
              <a:t>данной теме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9912" y="346400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Задачи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179512" y="4149080"/>
            <a:ext cx="3672408" cy="1080120"/>
          </a:xfrm>
          <a:prstGeom prst="wedgeRectCallout">
            <a:avLst>
              <a:gd name="adj1" fmla="val 40945"/>
              <a:gd name="adj2" fmla="val -9323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Помочь раскрыть перед детьми удивительный мир экспериментирования, развивать познавательные способности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99792" y="40466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Направление в работе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196752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живая природа: </a:t>
            </a:r>
            <a:r>
              <a:rPr lang="ru-RU" sz="2800" dirty="0"/>
              <a:t>характерные особенности сезонов разных природно-климатических зон, многообразие живых организмов и их приспособленность к окружающей среде; </a:t>
            </a:r>
            <a:endParaRPr lang="ru-RU" sz="2800" dirty="0" smtClean="0"/>
          </a:p>
          <a:p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неживая 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природа: </a:t>
            </a:r>
            <a:r>
              <a:rPr lang="ru-RU" sz="2800" dirty="0"/>
              <a:t>воздух, почва, вода, магниты, звук, свет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человек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800" dirty="0"/>
              <a:t>функционирование организма, рукотворный мир, материалы и их свойства; </a:t>
            </a:r>
            <a:endParaRPr lang="ru-RU" sz="2800" dirty="0" smtClean="0"/>
          </a:p>
          <a:p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преобразование предметов.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1124744"/>
            <a:ext cx="56166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Постановка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исследовательской задачи в виде проблемной ситуации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2. Уточнение плана исследования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3. Выбор оборудования, самостоятельное (или с помощью взрослого) его размещение детьми в зоне исследования. 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Распределение детей на подгруппы (по желанию детей), выбор ведущих, помогающих организовать сверстников. 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Организация исследования. 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. Анализ и обобщение полученных детьми результатов экспериментирования. 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cs typeface="Arial" pitchFamily="34" charset="0"/>
              </a:rPr>
              <a:t>1. Постановка исследовательской задачи в виде проблемной ситуации. 2. Уточнение плана исследования. 3. Выбор оборудования, самостоятельное (или с помощью взрослого) его размещение детьми в зоне исследования. 4. Распределение детей на подгруппы (по желанию детей), выбор ведущих, помогающих организовать сверстников. 5. Организация исследования. 6. Анализ и обобщение полученных детьми результатов экспериментирования. 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cs typeface="Arial" pitchFamily="34" charset="0"/>
              </a:rPr>
              <a:t>1. Постановка исследовательской задачи в виде проблемной ситуации. 2. Уточнение плана исследования. 3. Выбор оборудования, самостоятельное (или с помощью взрослого) его размещение детьми в зоне исследования. 4. Распределение детей на подгруппы (по желанию детей), выбор ведущих, помогающих организовать сверстников. 5. Организация исследования. 6. Анализ и обобщение полученных детьми результатов экспериментирования. 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cs typeface="Arial" pitchFamily="34" charset="0"/>
              </a:rPr>
              <a:t>1. Постановка исследовательской задачи в виде проблемной ситуации. 2. Уточнение плана исследования. 3. Выбор оборудования, самостоятельное (или с помощью взрослого) его размещение детьми в зоне исследования. 4. Распределение детей на подгруппы (по желанию детей), выбор ведущих, помогающих организовать сверстников. 5. Организация исследования. 6. Анализ и обобщение полученных детьми результатов экспериментирования. 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606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детского экспериментирования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9512" y="1196753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приборы-помощники</a:t>
            </a:r>
            <a:r>
              <a:rPr lang="ru-RU" sz="2000" b="1" dirty="0"/>
              <a:t>: </a:t>
            </a:r>
            <a:r>
              <a:rPr lang="ru-RU" sz="2000" dirty="0"/>
              <a:t>лупы, весы, песочные часы, компас, магниты; </a:t>
            </a:r>
            <a:r>
              <a:rPr lang="ru-RU" sz="2000" b="1" i="1" dirty="0"/>
              <a:t>сосуды из различных материалов </a:t>
            </a:r>
            <a:r>
              <a:rPr lang="ru-RU" sz="2000" dirty="0"/>
              <a:t>(пластмасса, стекло, металл, керамика); </a:t>
            </a:r>
            <a:endParaRPr lang="ru-RU" sz="2000" dirty="0" smtClean="0"/>
          </a:p>
          <a:p>
            <a:r>
              <a:rPr lang="ru-RU" sz="2000" b="1" i="1" dirty="0" smtClean="0"/>
              <a:t>природный </a:t>
            </a:r>
            <a:r>
              <a:rPr lang="ru-RU" sz="2000" b="1" i="1" dirty="0"/>
              <a:t>материал</a:t>
            </a:r>
            <a:r>
              <a:rPr lang="ru-RU" sz="2000" b="1" dirty="0"/>
              <a:t>: </a:t>
            </a:r>
            <a:r>
              <a:rPr lang="ru-RU" sz="2000" dirty="0"/>
              <a:t>камешки, глина, песок, ракушки, шишки, перья, мох, листья; </a:t>
            </a:r>
            <a:endParaRPr lang="ru-RU" sz="2000" dirty="0" smtClean="0"/>
          </a:p>
          <a:p>
            <a:r>
              <a:rPr lang="ru-RU" sz="2000" b="1" i="1" dirty="0" smtClean="0"/>
              <a:t>утилизированный </a:t>
            </a:r>
            <a:r>
              <a:rPr lang="ru-RU" sz="2000" b="1" i="1" dirty="0"/>
              <a:t>материал: </a:t>
            </a:r>
            <a:r>
              <a:rPr lang="ru-RU" sz="2000" dirty="0"/>
              <a:t>проволока, кусочки кожи, меха, ткани, пластмассы, пробки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b="1" i="1" dirty="0"/>
              <a:t>технические материалы: </a:t>
            </a:r>
            <a:r>
              <a:rPr lang="ru-RU" sz="2000" dirty="0"/>
              <a:t>гайки, скрепки, болты, гвоздики;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656" y="188641"/>
            <a:ext cx="7023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Оборудование для уголка экспериментирования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645024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разные виды бумаги: </a:t>
            </a:r>
            <a:r>
              <a:rPr lang="ru-RU" sz="2000" dirty="0" smtClean="0"/>
              <a:t>обычная, картон, наждачная, копировальная; </a:t>
            </a:r>
            <a:r>
              <a:rPr lang="ru-RU" sz="2000" b="1" i="1" dirty="0" smtClean="0"/>
              <a:t>красители:</a:t>
            </a:r>
            <a:r>
              <a:rPr lang="ru-RU" sz="2000" dirty="0" smtClean="0"/>
              <a:t> пищевые и непищевые (гуашь, акварельные краски); </a:t>
            </a:r>
            <a:r>
              <a:rPr lang="ru-RU" sz="2000" b="1" i="1" dirty="0" smtClean="0"/>
              <a:t>медицинские материалы: </a:t>
            </a:r>
            <a:r>
              <a:rPr lang="ru-RU" sz="2000" dirty="0" smtClean="0"/>
              <a:t>пипетки, колбы, деревянные палочки, шприцы (без игл), мерные ложки, резиновые груши;</a:t>
            </a:r>
          </a:p>
          <a:p>
            <a:r>
              <a:rPr lang="ru-RU" sz="2000" dirty="0" smtClean="0"/>
              <a:t> </a:t>
            </a:r>
            <a:r>
              <a:rPr lang="ru-RU" sz="2000" b="1" i="1" dirty="0" smtClean="0"/>
              <a:t>прочие материалы: </a:t>
            </a:r>
            <a:r>
              <a:rPr lang="ru-RU" sz="2000" dirty="0" smtClean="0"/>
              <a:t>зеркала, воздушные шары, масло, мука, соль, сахар, цветные и прозрачные стекла, сито. 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Требования к оборудованию</a:t>
            </a:r>
          </a:p>
          <a:p>
            <a:pPr algn="ctr"/>
            <a:r>
              <a:rPr lang="ru-RU" b="1" i="1" dirty="0" smtClean="0"/>
              <a:t>Безопасность для жизни и здоровья детей</a:t>
            </a:r>
          </a:p>
          <a:p>
            <a:pPr algn="ctr"/>
            <a:r>
              <a:rPr lang="ru-RU" b="1" i="1" dirty="0" smtClean="0"/>
              <a:t>Достаточность</a:t>
            </a:r>
          </a:p>
          <a:p>
            <a:pPr algn="ctr"/>
            <a:r>
              <a:rPr lang="ru-RU" b="1" i="1" dirty="0" smtClean="0"/>
              <a:t>Доступность расположения.</a:t>
            </a:r>
          </a:p>
          <a:p>
            <a:endParaRPr lang="ru-RU" b="1" i="1" dirty="0" smtClean="0"/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619672" y="40466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Ожидаемый результат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26876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Изучение методической литературы;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	 Пополнение предметно-развивающей среды по направлению «Познавательное развитие».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	 Развитие познавательной активности, овладение новыми знаниями в процессе экспериментальной деятельности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	 Развитие самостоятельной деятельности детей, умения сосредотачиваться на одном объекте.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	 Формирование дружеских взаимоотношений со сверстниками, уступчивости, умения договариваться.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	Вовлечение родителей в совместную деятельность с детьми.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699792" y="62068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Первый этап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772816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Изучение методической литературы по теме.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tx1"/>
                </a:solidFill>
              </a:rPr>
              <a:t>Разработка перспективного плана работы с детьми и родителями.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i="1" dirty="0"/>
              <a:t> </a:t>
            </a:r>
            <a:r>
              <a:rPr lang="ru-RU" sz="2800" b="1" i="1" dirty="0" smtClean="0"/>
              <a:t>Обогащение ПРС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ckground-lights-bokeh-picture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403648" y="260648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Второй этап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78092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</a:t>
            </a:r>
          </a:p>
          <a:p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987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2017-02-15T20:12:36Z</dcterms:created>
  <dcterms:modified xsi:type="dcterms:W3CDTF">2017-02-16T02:17:25Z</dcterms:modified>
</cp:coreProperties>
</file>