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0" r:id="rId3"/>
    <p:sldId id="271" r:id="rId4"/>
    <p:sldId id="281" r:id="rId5"/>
    <p:sldId id="293" r:id="rId6"/>
    <p:sldId id="284" r:id="rId7"/>
    <p:sldId id="307" r:id="rId8"/>
    <p:sldId id="277" r:id="rId9"/>
    <p:sldId id="279" r:id="rId10"/>
    <p:sldId id="285" r:id="rId11"/>
    <p:sldId id="286" r:id="rId12"/>
    <p:sldId id="302" r:id="rId13"/>
    <p:sldId id="304" r:id="rId14"/>
    <p:sldId id="308" r:id="rId15"/>
    <p:sldId id="261" r:id="rId16"/>
    <p:sldId id="301" r:id="rId17"/>
    <p:sldId id="313" r:id="rId18"/>
    <p:sldId id="310" r:id="rId19"/>
    <p:sldId id="294" r:id="rId20"/>
    <p:sldId id="305" r:id="rId21"/>
    <p:sldId id="297" r:id="rId22"/>
    <p:sldId id="300" r:id="rId23"/>
    <p:sldId id="306" r:id="rId24"/>
    <p:sldId id="295" r:id="rId25"/>
    <p:sldId id="289" r:id="rId26"/>
    <p:sldId id="26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9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5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9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8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4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50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7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3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3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2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35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5E9EFF"/>
            </a:gs>
            <a:gs pos="13000">
              <a:srgbClr val="85C2FF"/>
            </a:gs>
            <a:gs pos="56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C8F99-DA17-4EB0-84D8-9BB93B4B112F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30A65-2302-44BE-9C6A-D2BAC2497D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873" y="193545"/>
            <a:ext cx="80487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класс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«Использование технологии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речевом развитии дошкольников»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 высшей категории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Уланова Ирина Анатольевна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1" y="215062"/>
            <a:ext cx="6590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«аппликационный»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458ED\Desktop\фото на конкурс\Захваченный кадр 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3795" r="18806" b="13576"/>
          <a:stretch/>
        </p:blipFill>
        <p:spPr bwMode="auto">
          <a:xfrm>
            <a:off x="1005591" y="1092453"/>
            <a:ext cx="3081506" cy="193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58ED\Desktop\фото на конкурс\Захваченный кадр 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13912" r="25960" b="14047"/>
          <a:stretch/>
        </p:blipFill>
        <p:spPr bwMode="auto">
          <a:xfrm>
            <a:off x="5076056" y="1050123"/>
            <a:ext cx="3070721" cy="193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389" y="650013"/>
            <a:ext cx="284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«Северные животные»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7131" r="-628" b="8905"/>
          <a:stretch/>
        </p:blipFill>
        <p:spPr>
          <a:xfrm>
            <a:off x="2839691" y="4277420"/>
            <a:ext cx="3430291" cy="2324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4" y="3354090"/>
            <a:ext cx="5366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фланелеграфный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7545" y="3877310"/>
            <a:ext cx="2024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Сказка «Репка»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2823" y="260648"/>
            <a:ext cx="4587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«магнитный»</a:t>
            </a:r>
          </a:p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10113" b="9926"/>
          <a:stretch/>
        </p:blipFill>
        <p:spPr>
          <a:xfrm>
            <a:off x="827584" y="4097499"/>
            <a:ext cx="3463945" cy="266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874" r="4550" b="15900"/>
          <a:stretch/>
        </p:blipFill>
        <p:spPr>
          <a:xfrm>
            <a:off x="4788024" y="4143681"/>
            <a:ext cx="3727843" cy="257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28662" y="3714752"/>
            <a:ext cx="3324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Сказка «Кот, петух и лиса»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3946" y="3743571"/>
            <a:ext cx="29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Сказка «Курочка Ряба»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b="23792"/>
          <a:stretch/>
        </p:blipFill>
        <p:spPr>
          <a:xfrm>
            <a:off x="2972222" y="1284255"/>
            <a:ext cx="3348355" cy="24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71883" y="895592"/>
            <a:ext cx="194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Рассказ «Лето»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458ED\Desktop\Садик\IMG_20181019_0935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30608" r="30906" b="26792"/>
          <a:stretch/>
        </p:blipFill>
        <p:spPr bwMode="auto">
          <a:xfrm>
            <a:off x="1187623" y="1052736"/>
            <a:ext cx="3034081" cy="407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458ED\Desktop\Садик\IMG_20181019_094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" r="3821" b="5815"/>
          <a:stretch/>
        </p:blipFill>
        <p:spPr bwMode="auto">
          <a:xfrm>
            <a:off x="4932039" y="1052736"/>
            <a:ext cx="2888219" cy="409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143171"/>
            <a:ext cx="3034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Пересказ рассказа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Купание медвежат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В. Бианки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5129783"/>
            <a:ext cx="2818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Пересказ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рассказа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Ёж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Чарушин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60648"/>
            <a:ext cx="4313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«магнитный»</a:t>
            </a:r>
          </a:p>
        </p:txBody>
      </p:sp>
    </p:spTree>
    <p:extLst>
      <p:ext uri="{BB962C8B-B14F-4D97-AF65-F5344CB8AC3E}">
        <p14:creationId xmlns:p14="http://schemas.microsoft.com/office/powerpoint/2010/main" val="39797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458ED\Desktop\Садик\IMG_20181019_095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7619" r="14686" b="8571"/>
          <a:stretch/>
        </p:blipFill>
        <p:spPr bwMode="auto">
          <a:xfrm>
            <a:off x="210372" y="2739843"/>
            <a:ext cx="2736304" cy="39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458ED\Desktop\Садик\IMG_20181019_0953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97" r="9849" b="5986"/>
          <a:stretch/>
        </p:blipFill>
        <p:spPr bwMode="auto">
          <a:xfrm>
            <a:off x="6310740" y="3148678"/>
            <a:ext cx="2509732" cy="36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458ED\Desktop\Садик\IMG_20181019_155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b="3588"/>
          <a:stretch/>
        </p:blipFill>
        <p:spPr bwMode="auto">
          <a:xfrm>
            <a:off x="2833625" y="786129"/>
            <a:ext cx="3587757" cy="29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908846"/>
            <a:ext cx="207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Стихотворение «Осень в парке»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И.Винокуров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0740" y="232961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Отрывок стихотворения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«Мой мишка»</a:t>
            </a:r>
          </a:p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З.Александрова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1891" y="3808956"/>
            <a:ext cx="3271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Стихотворение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«Опустел скворечник»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И.Токмакова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60648"/>
            <a:ext cx="5334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«аппликационный»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58ED\Desktop\Садик\IMG_20181008_091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r="5714"/>
          <a:stretch/>
        </p:blipFill>
        <p:spPr bwMode="auto">
          <a:xfrm>
            <a:off x="4633785" y="583977"/>
            <a:ext cx="3898656" cy="258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58ED\Desktop\Садик\IMG_20181008_091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78297"/>
            <a:ext cx="4104455" cy="25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63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Толстой Лев Николаевич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Хотела галка пить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458ED\Desktop\Садик\IMG_20181022_1648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t="4195" r="4591" b="7642"/>
          <a:stretch/>
        </p:blipFill>
        <p:spPr bwMode="auto">
          <a:xfrm>
            <a:off x="179513" y="3361919"/>
            <a:ext cx="3960439" cy="31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458ED\Desktop\Садик\IMG_20181022_1647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469" r="17449" b="7098"/>
          <a:stretch/>
        </p:blipFill>
        <p:spPr bwMode="auto">
          <a:xfrm>
            <a:off x="4633785" y="3361919"/>
            <a:ext cx="4307092" cy="30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85728"/>
            <a:ext cx="4110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Ёлочка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нами елочка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Шишечки иголочки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Шарики, фонарики,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Зайчики и свечки,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Звезды, человечки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Н.Нищева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p.userapi.com/c830309/v830309274/865c6/j2jskRN9f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50000" r="34820"/>
          <a:stretch/>
        </p:blipFill>
        <p:spPr bwMode="auto">
          <a:xfrm>
            <a:off x="4286248" y="214290"/>
            <a:ext cx="3828594" cy="2750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7224" y="271462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Маленькой елочке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Холодно зимой.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лесу елочку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Взяли мы домой.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лесу елочку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Взяли мы домой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Бусы повесили,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Встали в хоровод,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Весело, весело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Встретим Новый 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Александрова</a:t>
            </a:r>
          </a:p>
        </p:txBody>
      </p:sp>
      <p:pic>
        <p:nvPicPr>
          <p:cNvPr id="5" name="Picture 4" descr="https://sun1-3.userapi.com/c840536/v840536376/5de3e/fiaV4bZabb0.jpg"/>
          <p:cNvPicPr>
            <a:picLocks noChangeAspect="1" noChangeArrowheads="1"/>
          </p:cNvPicPr>
          <p:nvPr/>
        </p:nvPicPr>
        <p:blipFill rotWithShape="1">
          <a:blip r:embed="rId3" cstate="print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8" b="9502"/>
          <a:stretch/>
        </p:blipFill>
        <p:spPr bwMode="auto">
          <a:xfrm rot="16200000">
            <a:off x="5156227" y="3130525"/>
            <a:ext cx="2470773" cy="392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19022"/>
            <a:ext cx="24482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Стихотворение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«Одуванчик»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Е.Серова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Уронило солнце лучик золотой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Вырос одуванчик первый, молодой.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него чудесный золотистый цвет.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 большого солнца маленький портрет.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458ED\Desktop\Садик\IMG_20181022_1649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/>
          <a:stretch/>
        </p:blipFill>
        <p:spPr bwMode="auto">
          <a:xfrm>
            <a:off x="3069771" y="260648"/>
            <a:ext cx="5277274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458ED\Desktop\Садик\IMG_20181022_165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r="7955"/>
          <a:stretch/>
        </p:blipFill>
        <p:spPr bwMode="auto">
          <a:xfrm>
            <a:off x="746448" y="3645024"/>
            <a:ext cx="4543264" cy="29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Стихотворение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Веселый снеговик"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Гурина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сугробам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напрямик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Шел веселый снеговик.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в руках его была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корзина, не метла,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плитка шоколадная,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елочка нарядная!</a:t>
            </a:r>
          </a:p>
        </p:txBody>
      </p:sp>
      <p:pic>
        <p:nvPicPr>
          <p:cNvPr id="2050" name="Picture 2" descr="C:\Users\458ED\Desktop\Садик\IMG_20181022_154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6"/>
          <a:stretch/>
        </p:blipFill>
        <p:spPr bwMode="auto">
          <a:xfrm>
            <a:off x="4283968" y="242423"/>
            <a:ext cx="4032448" cy="298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458ED\Desktop\Садик\IMG_20181022_154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16863" b="33741"/>
          <a:stretch/>
        </p:blipFill>
        <p:spPr bwMode="auto">
          <a:xfrm>
            <a:off x="899592" y="2852439"/>
            <a:ext cx="2304256" cy="38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458ED\Desktop\Садик\IMG_20181022_154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1" r="16748" b="22094"/>
          <a:stretch/>
        </p:blipFill>
        <p:spPr bwMode="auto">
          <a:xfrm>
            <a:off x="4283968" y="3501008"/>
            <a:ext cx="3888432" cy="32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7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am.ru/upload/blogs/b1daa27169f7d9ca7786ea46bce9deed.jpg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803" r="22898" b="17126"/>
          <a:stretch/>
        </p:blipFill>
        <p:spPr bwMode="auto">
          <a:xfrm>
            <a:off x="3995936" y="332656"/>
            <a:ext cx="4801412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692696"/>
            <a:ext cx="4176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Стихотворение " Времена года"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Кузнецов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Текст стихотворения: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Придумала мать дочерям имена: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Вот Лето и Осень, Зима и Весна.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Приходит Весна - зеленеют леса,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птичьи повсюду звенят голоса.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лето пришло - все под солнцем цветет,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спелая ягода просится в рот.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Нам щедрая Осень приносит плоды,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Дают урожаи поля и сады.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Зима засыпает снегами поля,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Зимой отдыхает и дремлет Земля.</a:t>
            </a:r>
          </a:p>
        </p:txBody>
      </p:sp>
    </p:spTree>
    <p:extLst>
      <p:ext uri="{BB962C8B-B14F-4D97-AF65-F5344CB8AC3E}">
        <p14:creationId xmlns:p14="http://schemas.microsoft.com/office/powerpoint/2010/main" val="20700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29815"/>
            <a:ext cx="21602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Осень наступила,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Высохли цветы,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И глядят уныло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Голые кусты.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Вянет и желтеет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Травка на лугах,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Только зеленеет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Озимь на полях.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Туча небо кроет,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Солнце не блестит,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Ветер в поле воет,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Дождик моросит..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Зашумели воды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Быстрого ручья,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Птички улетели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 теплые края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А.Плещеев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458ED\Desktop\Садик\IMG_20181015_0933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/>
          <a:stretch/>
        </p:blipFill>
        <p:spPr bwMode="auto">
          <a:xfrm>
            <a:off x="4860032" y="3573016"/>
            <a:ext cx="4176464" cy="31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458ED\Desktop\Садик\IMG_20181015_0939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2" b="24626"/>
          <a:stretch/>
        </p:blipFill>
        <p:spPr bwMode="auto">
          <a:xfrm>
            <a:off x="2699792" y="188639"/>
            <a:ext cx="2880320" cy="401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78488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«Расскажи мне - и я услышу, покажи мне - и я запомню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дай мне сделать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самому –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научусь!» </a:t>
            </a:r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(японская пословица)</a:t>
            </a:r>
            <a:endParaRPr lang="ru-RU" sz="4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Стихотворение «Осень в парке»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И.Винокуров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458ED\Desktop\Садик\IMG_20181022_1645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7472" r="904" b="5997"/>
          <a:stretch/>
        </p:blipFill>
        <p:spPr bwMode="auto">
          <a:xfrm>
            <a:off x="1631911" y="554149"/>
            <a:ext cx="6167600" cy="29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58ED\Desktop\Садик\IMG_20181022_164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6330"/>
          <a:stretch/>
        </p:blipFill>
        <p:spPr bwMode="auto">
          <a:xfrm>
            <a:off x="1403648" y="3573016"/>
            <a:ext cx="6624126" cy="318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458ED\Desktop\Садик\IMG_20181018_16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1" y="4077072"/>
            <a:ext cx="384891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458ED\Desktop\Садик\IMG_20181018_160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2218" r="30303" b="17941"/>
          <a:stretch/>
        </p:blipFill>
        <p:spPr bwMode="auto">
          <a:xfrm>
            <a:off x="5031550" y="1196752"/>
            <a:ext cx="3848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458ED\Desktop\Садик\IMG_20181018_1611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6"/>
          <a:stretch/>
        </p:blipFill>
        <p:spPr bwMode="auto">
          <a:xfrm>
            <a:off x="683568" y="1556792"/>
            <a:ext cx="3240360" cy="431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44015"/>
            <a:ext cx="81685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Рисованный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Придумывание загадок</a:t>
            </a:r>
            <a:endParaRPr lang="ru-RU" sz="2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пка(загадка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39248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ёж(загадка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547260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5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аповедь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детских писателей - образность текста - на каждые две строчки, ребёнок должен нарисовать картинку.</a:t>
            </a:r>
          </a:p>
        </p:txBody>
      </p:sp>
      <p:pic>
        <p:nvPicPr>
          <p:cNvPr id="8194" name="Picture 2" descr="C:\Users\458ED\Desktop\Садик\IMG_20181008_091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6" b="3746"/>
          <a:stretch/>
        </p:blipFill>
        <p:spPr bwMode="auto">
          <a:xfrm>
            <a:off x="1615818" y="1340768"/>
            <a:ext cx="6128387" cy="41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16740" r="34173" b="39157"/>
          <a:stretch/>
        </p:blipFill>
        <p:spPr>
          <a:xfrm>
            <a:off x="1403647" y="830997"/>
            <a:ext cx="6192689" cy="38941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Опорные символы позволяют выражать отношение между словом и символом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82455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0" algn="just">
              <a:buFontTx/>
              <a:buNone/>
              <a:defRPr/>
            </a:pPr>
            <a:r>
              <a:rPr lang="ru" sz="2400" b="1" cap="small" dirty="0">
                <a:solidFill>
                  <a:schemeClr val="accent2"/>
                </a:solidFill>
                <a:latin typeface="Times New Roman"/>
              </a:rPr>
              <a:t> </a:t>
            </a:r>
            <a:r>
              <a:rPr lang="ru" sz="2400" b="1" cap="small" dirty="0" smtClean="0">
                <a:solidFill>
                  <a:schemeClr val="accent2"/>
                </a:solidFill>
                <a:latin typeface="Times New Roman"/>
              </a:rPr>
              <a:t>Выбор </a:t>
            </a:r>
            <a:r>
              <a:rPr lang="ru" sz="2400" b="1" cap="small" dirty="0">
                <a:solidFill>
                  <a:schemeClr val="accent2"/>
                </a:solidFill>
                <a:latin typeface="Times New Roman"/>
              </a:rPr>
              <a:t>произведения и анализ его содержания</a:t>
            </a:r>
            <a:r>
              <a:rPr lang="ru" sz="2400" cap="small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. Произведения должны быть </a:t>
            </a:r>
            <a:r>
              <a:rPr lang="ru" sz="2400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графичным, </a:t>
            </a:r>
            <a:r>
              <a:rPr lang="ru" sz="2400" cap="small" dirty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с быстрой сменой образов, подвижным и переменчивым ритмом, в стихах как можно больше глаголов и меньше </a:t>
            </a:r>
            <a:r>
              <a:rPr lang="ru" sz="2400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прилагательных</a:t>
            </a:r>
            <a:r>
              <a:rPr lang="ru" i="1" cap="small" dirty="0" smtClean="0">
                <a:solidFill>
                  <a:schemeClr val="accent4">
                    <a:lumMod val="50000"/>
                  </a:schemeClr>
                </a:solidFill>
                <a:latin typeface="Times New Roman"/>
              </a:rPr>
              <a:t>.</a:t>
            </a:r>
            <a:endParaRPr lang="ru" i="1" cap="small" dirty="0">
              <a:solidFill>
                <a:schemeClr val="accent4">
                  <a:lumMod val="50000"/>
                </a:scheme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1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60648"/>
            <a:ext cx="828680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использования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скрайбинга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Расширяется словарный запас детей.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Формируются представления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 окружающем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мире.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Появляется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желание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пересказывать сказки, рассказы.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Заучивание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стихов превращается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игру.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Происходит развитие основных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психических процессов  как память, внимание, образное мышление.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e18/000048af-2532d955/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928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повышение компетентности педагогов в применении технологии –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совместной деятельности педагога с детьми.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адачи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познакомить педагогов с технологией –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донести до педагогов важность использования этой технологии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речевом развитии детей;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создать условия для плодотворной творческой деятельности участников мастер-класса.</a:t>
            </a:r>
          </a:p>
        </p:txBody>
      </p:sp>
    </p:spTree>
    <p:extLst>
      <p:ext uri="{BB962C8B-B14F-4D97-AF65-F5344CB8AC3E}">
        <p14:creationId xmlns:p14="http://schemas.microsoft.com/office/powerpoint/2010/main" val="8367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74787"/>
            <a:ext cx="78906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 английского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scribe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–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набрасывать рисунки или эскизы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Искусство отражать свою речь в рисунках, процесс происходит параллельно с докладом говорящего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3214686"/>
            <a:ext cx="79928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скрайбинга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Ручной                                   Компьютерный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.ytimg.com/vi/2ZdGA4AuQBM/hq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22839" r="12258" b="25402"/>
          <a:stretch/>
        </p:blipFill>
        <p:spPr bwMode="auto">
          <a:xfrm>
            <a:off x="571472" y="4214818"/>
            <a:ext cx="3666246" cy="22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inkis.com/url-image/https:/i.ytimg.com/vi/r4Gipyo852k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214818"/>
            <a:ext cx="3839072" cy="22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abavnik.club/wp-content/uploads/cave_drawings_7_16155559-1024x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5" y="130775"/>
            <a:ext cx="3896885" cy="30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2.infourok.ru/uploads/ex/0340/0001c477-e5bdd7e0/img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774"/>
            <a:ext cx="4013591" cy="30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myshared.ru/4/149136/slide_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099" r="14555" b="12234"/>
          <a:stretch/>
        </p:blipFill>
        <p:spPr bwMode="auto">
          <a:xfrm>
            <a:off x="2771800" y="3356992"/>
            <a:ext cx="4206602" cy="32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2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2.infourok.ru/uploads/ex/0ce6/0004b44d-e56e6c11/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4.infourok.ru/uploads/ex/0e18/000048af-2532d955/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04665"/>
            <a:ext cx="72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Ввиду того, что мышление дошкольников отмечается предметной образностью и наглядной конкретностью, 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весьма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эффективен в качестве одного из средств формирования связной речи.</a:t>
            </a:r>
          </a:p>
        </p:txBody>
      </p:sp>
      <p:pic>
        <p:nvPicPr>
          <p:cNvPr id="5122" name="Picture 2" descr="Роли педагога и ребёнка в образовательном процессе деятельностн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855602"/>
            <a:ext cx="3816424" cy="2715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6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9679"/>
            <a:ext cx="785818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Инструменты для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скрайбинга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фломастер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маркер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ручка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карандаши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мел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листы бумаги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antaleks.biz/wp-content/uploads/2016/11/5-1024x5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85" y="1286688"/>
            <a:ext cx="2300402" cy="13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pinimg.com/736x/34/90/5d/34905da46d830de94d665bb683c68849--zen-art-mandala-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84877"/>
            <a:ext cx="2617912" cy="17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6216" y="620688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скетчбук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3990" y="3262940"/>
            <a:ext cx="15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флипчарт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media.istockphoto.com/vectors/flipchart-board-vector-id455594381?k=6&amp;m=455594381&amp;s=612x612&amp;w=0&amp;h=wnFrX0lv95EmIvlcwXYvwjgpuWekeocHJK2mXJbo2J8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52" y="3795178"/>
            <a:ext cx="1996703" cy="27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.stranamam.ru/data/cache/2013nov/07/42/9994688_117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2839428" y="4312676"/>
            <a:ext cx="3075925" cy="22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6050" y="3786190"/>
            <a:ext cx="308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доска для рисования</a:t>
            </a:r>
          </a:p>
        </p:txBody>
      </p:sp>
      <p:pic>
        <p:nvPicPr>
          <p:cNvPr id="1034" name="Picture 10" descr="http://www.maximonline.ru/images/th/100/18/47011-Yzc5NDIyYTlmZ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366" y="4075858"/>
            <a:ext cx="281044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172" y="116632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ручного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скрайбинга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Рисованный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скрайбинг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.ytimg.com/vi/Gq39IPSjSuQ/hq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16897" r="3895" b="15893"/>
          <a:stretch/>
        </p:blipFill>
        <p:spPr bwMode="auto">
          <a:xfrm>
            <a:off x="3275856" y="1319042"/>
            <a:ext cx="2536767" cy="1726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01 Фото\Детский сад\1 студия\Захваченный кадр 3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39954"/>
            <a:ext cx="3452256" cy="2388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458ED\Desktop\фото на конкурс\Захваченный кадр 1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18615" b="4726"/>
          <a:stretch/>
        </p:blipFill>
        <p:spPr bwMode="auto">
          <a:xfrm>
            <a:off x="5929322" y="1714488"/>
            <a:ext cx="2626000" cy="1942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7884" y="1000108"/>
            <a:ext cx="2630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Сказка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Д.Ушинского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«Петушок с семьей»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535" y="3779073"/>
            <a:ext cx="2895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Рассказ про насекомых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9887"/>
          <a:stretch/>
        </p:blipFill>
        <p:spPr>
          <a:xfrm>
            <a:off x="4860032" y="4248288"/>
            <a:ext cx="3384376" cy="238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49537" y="3779073"/>
            <a:ext cx="3391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Круговорот воды в природе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pp.userapi.com/c830309/v830309274/865c6/j2jskRN9f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50000" r="34820"/>
          <a:stretch/>
        </p:blipFill>
        <p:spPr bwMode="auto">
          <a:xfrm>
            <a:off x="500034" y="1643050"/>
            <a:ext cx="2706385" cy="1944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34" y="1000108"/>
            <a:ext cx="3274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Стихотворение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Н.Нищева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«Ёлочка»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568</Words>
  <Application>Microsoft Office PowerPoint</Application>
  <PresentationFormat>Экран (4:3)</PresentationFormat>
  <Paragraphs>135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458ED</dc:creator>
  <cp:lastModifiedBy>458ED</cp:lastModifiedBy>
  <cp:revision>83</cp:revision>
  <dcterms:created xsi:type="dcterms:W3CDTF">2018-02-18T07:08:08Z</dcterms:created>
  <dcterms:modified xsi:type="dcterms:W3CDTF">2019-05-19T13:08:10Z</dcterms:modified>
</cp:coreProperties>
</file>