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7784" y="5056728"/>
            <a:ext cx="417037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Математический диктант</a:t>
            </a:r>
            <a:endParaRPr lang="ru-RU" sz="2800" dirty="0" smtClean="0">
              <a:solidFill>
                <a:srgbClr val="7030A0"/>
              </a:solidFill>
            </a:endParaRPr>
          </a:p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(с последующей проверкой)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1951" y="5991671"/>
            <a:ext cx="5334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/>
              <a:t>Учитель математики: </a:t>
            </a:r>
            <a:r>
              <a:rPr lang="ru-RU" sz="2400" b="1" i="1" dirty="0" smtClean="0"/>
              <a:t>А.В. Аристова</a:t>
            </a:r>
            <a:endParaRPr lang="ru-RU" sz="24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55160" y="4161854"/>
            <a:ext cx="71612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Точка, прямая, отрезок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8" name="Рисунок 7" descr="sweep_line_2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00918" y="1267926"/>
            <a:ext cx="2591162" cy="2953162"/>
          </a:xfrm>
          <a:prstGeom prst="rect">
            <a:avLst/>
          </a:prstGeom>
        </p:spPr>
      </p:pic>
      <p:pic>
        <p:nvPicPr>
          <p:cNvPr id="9" name="Рисунок 8" descr="sweep_line_1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88024" y="116632"/>
            <a:ext cx="4267796" cy="2953162"/>
          </a:xfrm>
          <a:prstGeom prst="rect">
            <a:avLst/>
          </a:prstGeom>
        </p:spPr>
      </p:pic>
      <p:pic>
        <p:nvPicPr>
          <p:cNvPr id="7" name="Рисунок 6" descr="Знайка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808312" cy="42336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123728" y="150932"/>
          <a:ext cx="5256584" cy="3963174"/>
        </p:xfrm>
        <a:graphic>
          <a:graphicData uri="http://schemas.openxmlformats.org/presentationml/2006/ole">
            <p:oleObj spid="_x0000_s2050" name="Visio" r:id="rId3" imgW="2715809" imgH="2047248" progId="Visio.Drawing.11">
              <p:embed/>
            </p:oleObj>
          </a:graphicData>
        </a:graphic>
      </p:graphicFrame>
      <p:pic>
        <p:nvPicPr>
          <p:cNvPr id="3" name="Рисунок 2" descr="Знайка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6732240" y="332656"/>
            <a:ext cx="2179008" cy="328498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4930" y="4114815"/>
            <a:ext cx="883107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/>
            <a:r>
              <a:rPr lang="ru-RU" sz="2000" i="1" dirty="0" smtClean="0">
                <a:solidFill>
                  <a:srgbClr val="002060"/>
                </a:solidFill>
              </a:rPr>
              <a:t>1</a:t>
            </a:r>
            <a:r>
              <a:rPr lang="ru-RU" sz="2000" i="1" dirty="0" smtClean="0">
                <a:solidFill>
                  <a:srgbClr val="002060"/>
                </a:solidFill>
              </a:rPr>
              <a:t>.</a:t>
            </a:r>
            <a:r>
              <a:rPr lang="ru-RU" sz="2000" i="1" dirty="0" smtClean="0">
                <a:solidFill>
                  <a:srgbClr val="002060"/>
                </a:solidFill>
              </a:rPr>
              <a:t> Назовите </a:t>
            </a:r>
            <a:r>
              <a:rPr lang="ru-RU" sz="2000" i="1" dirty="0" smtClean="0">
                <a:solidFill>
                  <a:srgbClr val="002060"/>
                </a:solidFill>
              </a:rPr>
              <a:t>все отрезки:</a:t>
            </a:r>
          </a:p>
          <a:p>
            <a:pPr marL="457200" indent="-457200"/>
            <a:r>
              <a:rPr lang="ru-RU" sz="2000" i="1" dirty="0" smtClean="0">
                <a:solidFill>
                  <a:srgbClr val="002060"/>
                </a:solidFill>
              </a:rPr>
              <a:t>2</a:t>
            </a:r>
            <a:r>
              <a:rPr lang="ru-RU" sz="2000" i="1" dirty="0" smtClean="0">
                <a:solidFill>
                  <a:srgbClr val="002060"/>
                </a:solidFill>
              </a:rPr>
              <a:t>. Назовите все прямые:</a:t>
            </a:r>
          </a:p>
          <a:p>
            <a:r>
              <a:rPr lang="ru-RU" sz="2000" i="1" dirty="0" smtClean="0">
                <a:solidFill>
                  <a:srgbClr val="002060"/>
                </a:solidFill>
              </a:rPr>
              <a:t>3</a:t>
            </a:r>
            <a:r>
              <a:rPr lang="ru-RU" sz="2000" i="1" dirty="0" smtClean="0">
                <a:solidFill>
                  <a:srgbClr val="002060"/>
                </a:solidFill>
              </a:rPr>
              <a:t>. Какие точки принадлежат прямой АД, а какие не принадлежат? </a:t>
            </a:r>
            <a:r>
              <a:rPr lang="ru-RU" sz="2000" i="1" dirty="0" smtClean="0">
                <a:solidFill>
                  <a:srgbClr val="002060"/>
                </a:solidFill>
              </a:rPr>
              <a:t/>
            </a:r>
            <a:br>
              <a:rPr lang="ru-RU" sz="2000" i="1" dirty="0" smtClean="0">
                <a:solidFill>
                  <a:srgbClr val="002060"/>
                </a:solidFill>
              </a:rPr>
            </a:br>
            <a:r>
              <a:rPr lang="ru-RU" sz="2000" i="1" dirty="0" smtClean="0">
                <a:solidFill>
                  <a:srgbClr val="002060"/>
                </a:solidFill>
              </a:rPr>
              <a:t>Ответ </a:t>
            </a:r>
            <a:r>
              <a:rPr lang="ru-RU" sz="2000" i="1" dirty="0" smtClean="0">
                <a:solidFill>
                  <a:srgbClr val="002060"/>
                </a:solidFill>
              </a:rPr>
              <a:t>запишите, используя математические символы.</a:t>
            </a:r>
          </a:p>
          <a:p>
            <a:r>
              <a:rPr lang="ru-RU" sz="2000" i="1" dirty="0" smtClean="0">
                <a:solidFill>
                  <a:srgbClr val="002060"/>
                </a:solidFill>
              </a:rPr>
              <a:t>4</a:t>
            </a:r>
            <a:r>
              <a:rPr lang="ru-RU" sz="2000" i="1" dirty="0" smtClean="0">
                <a:solidFill>
                  <a:srgbClr val="002060"/>
                </a:solidFill>
              </a:rPr>
              <a:t>. Какие точки принадлежат отрезку ВД, а какие не принадлежат?</a:t>
            </a:r>
          </a:p>
          <a:p>
            <a:r>
              <a:rPr lang="ru-RU" sz="2000" i="1" dirty="0" smtClean="0">
                <a:solidFill>
                  <a:srgbClr val="002060"/>
                </a:solidFill>
              </a:rPr>
              <a:t>5</a:t>
            </a:r>
            <a:r>
              <a:rPr lang="ru-RU" sz="2000" i="1" dirty="0" smtClean="0">
                <a:solidFill>
                  <a:srgbClr val="002060"/>
                </a:solidFill>
              </a:rPr>
              <a:t>. Укажите такую точку, которая принадлежит и прямой ВС, и прямой АМ. </a:t>
            </a:r>
          </a:p>
          <a:p>
            <a:r>
              <a:rPr lang="ru-RU" sz="2000" i="1" dirty="0" smtClean="0">
                <a:solidFill>
                  <a:srgbClr val="002060"/>
                </a:solidFill>
              </a:rPr>
              <a:t>Как ещё можно назвать указанную точку.</a:t>
            </a:r>
          </a:p>
          <a:p>
            <a:endParaRPr lang="ru-RU" sz="20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124075" y="150813"/>
          <a:ext cx="5256213" cy="3963987"/>
        </p:xfrm>
        <a:graphic>
          <a:graphicData uri="http://schemas.openxmlformats.org/presentationml/2006/ole">
            <p:oleObj spid="_x0000_s4098" name="Visio" r:id="rId3" imgW="2715809" imgH="2047248" progId="Visio.Drawing.11">
              <p:embed/>
            </p:oleObj>
          </a:graphicData>
        </a:graphic>
      </p:graphicFrame>
      <p:pic>
        <p:nvPicPr>
          <p:cNvPr id="3" name="Рисунок 2" descr="Знайка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6732240" y="332656"/>
            <a:ext cx="2179008" cy="328498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3212976"/>
            <a:ext cx="8831072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solidFill>
                  <a:srgbClr val="002060"/>
                </a:solidFill>
              </a:rPr>
              <a:t>1. </a:t>
            </a:r>
            <a:r>
              <a:rPr lang="ru-RU" sz="2000" i="1" dirty="0" smtClean="0">
                <a:solidFill>
                  <a:srgbClr val="002060"/>
                </a:solidFill>
              </a:rPr>
              <a:t>Назовите все отрезки:</a:t>
            </a:r>
            <a:endParaRPr lang="ru-RU" sz="2000" i="1" dirty="0" smtClean="0">
              <a:solidFill>
                <a:srgbClr val="002060"/>
              </a:solidFill>
            </a:endParaRPr>
          </a:p>
          <a:p>
            <a:r>
              <a:rPr lang="ru-RU" sz="2000" i="1" dirty="0" smtClean="0">
                <a:solidFill>
                  <a:srgbClr val="002060"/>
                </a:solidFill>
              </a:rPr>
              <a:t>(АВ, В</a:t>
            </a:r>
            <a:r>
              <a:rPr lang="en-US" sz="2000" i="1" dirty="0" smtClean="0">
                <a:solidFill>
                  <a:srgbClr val="002060"/>
                </a:solidFill>
              </a:rPr>
              <a:t>D</a:t>
            </a:r>
            <a:r>
              <a:rPr lang="ru-RU" sz="2000" i="1" dirty="0" smtClean="0">
                <a:solidFill>
                  <a:srgbClr val="002060"/>
                </a:solidFill>
              </a:rPr>
              <a:t>, А</a:t>
            </a:r>
            <a:r>
              <a:rPr lang="en-US" sz="2000" i="1" dirty="0" smtClean="0">
                <a:solidFill>
                  <a:srgbClr val="002060"/>
                </a:solidFill>
              </a:rPr>
              <a:t>D</a:t>
            </a:r>
            <a:r>
              <a:rPr lang="ru-RU" sz="2000" i="1" dirty="0" smtClean="0">
                <a:solidFill>
                  <a:srgbClr val="002060"/>
                </a:solidFill>
              </a:rPr>
              <a:t>, ДС, ВС, </a:t>
            </a:r>
            <a:r>
              <a:rPr lang="en-US" sz="2000" i="1" dirty="0" smtClean="0">
                <a:solidFill>
                  <a:srgbClr val="002060"/>
                </a:solidFill>
              </a:rPr>
              <a:t>D</a:t>
            </a:r>
            <a:r>
              <a:rPr lang="ru-RU" sz="2000" i="1" dirty="0" smtClean="0">
                <a:solidFill>
                  <a:srgbClr val="002060"/>
                </a:solidFill>
              </a:rPr>
              <a:t>М, АМ).</a:t>
            </a:r>
          </a:p>
          <a:p>
            <a:r>
              <a:rPr lang="ru-RU" sz="2000" i="1" dirty="0" smtClean="0">
                <a:solidFill>
                  <a:srgbClr val="002060"/>
                </a:solidFill>
              </a:rPr>
              <a:t>2. Назовите все прямые:</a:t>
            </a:r>
          </a:p>
          <a:p>
            <a:r>
              <a:rPr lang="ru-RU" sz="2000" i="1" dirty="0" smtClean="0">
                <a:solidFill>
                  <a:srgbClr val="002060"/>
                </a:solidFill>
              </a:rPr>
              <a:t>(А</a:t>
            </a:r>
            <a:r>
              <a:rPr lang="en-US" sz="2000" i="1" dirty="0" smtClean="0">
                <a:solidFill>
                  <a:srgbClr val="002060"/>
                </a:solidFill>
              </a:rPr>
              <a:t>D</a:t>
            </a:r>
            <a:r>
              <a:rPr lang="ru-RU" sz="2000" i="1" dirty="0" smtClean="0">
                <a:solidFill>
                  <a:srgbClr val="002060"/>
                </a:solidFill>
              </a:rPr>
              <a:t>, ВС)</a:t>
            </a:r>
          </a:p>
          <a:p>
            <a:r>
              <a:rPr lang="ru-RU" sz="2000" i="1" dirty="0" smtClean="0">
                <a:solidFill>
                  <a:srgbClr val="002060"/>
                </a:solidFill>
              </a:rPr>
              <a:t>3. Какие точки принадлежат прямой АД, а какие не принадлежат? </a:t>
            </a:r>
            <a:r>
              <a:rPr lang="ru-RU" sz="2000" i="1" dirty="0" smtClean="0">
                <a:solidFill>
                  <a:srgbClr val="002060"/>
                </a:solidFill>
              </a:rPr>
              <a:t/>
            </a:r>
            <a:br>
              <a:rPr lang="ru-RU" sz="2000" i="1" dirty="0" smtClean="0">
                <a:solidFill>
                  <a:srgbClr val="002060"/>
                </a:solidFill>
              </a:rPr>
            </a:br>
            <a:r>
              <a:rPr lang="ru-RU" sz="2000" i="1" dirty="0" smtClean="0">
                <a:solidFill>
                  <a:srgbClr val="002060"/>
                </a:solidFill>
              </a:rPr>
              <a:t>Ответ </a:t>
            </a:r>
            <a:r>
              <a:rPr lang="ru-RU" sz="2000" i="1" dirty="0" smtClean="0">
                <a:solidFill>
                  <a:srgbClr val="002060"/>
                </a:solidFill>
              </a:rPr>
              <a:t>запишите, используя математические символы.</a:t>
            </a:r>
          </a:p>
          <a:p>
            <a:r>
              <a:rPr lang="ru-RU" sz="2000" i="1" dirty="0" smtClean="0">
                <a:solidFill>
                  <a:srgbClr val="002060"/>
                </a:solidFill>
              </a:rPr>
              <a:t>(А, </a:t>
            </a:r>
            <a:r>
              <a:rPr lang="en-US" sz="2000" i="1" dirty="0" smtClean="0">
                <a:solidFill>
                  <a:srgbClr val="002060"/>
                </a:solidFill>
              </a:rPr>
              <a:t>D</a:t>
            </a:r>
            <a:r>
              <a:rPr lang="ru-RU" sz="2000" i="1" dirty="0" smtClean="0">
                <a:solidFill>
                  <a:srgbClr val="002060"/>
                </a:solidFill>
              </a:rPr>
              <a:t>, М € А</a:t>
            </a:r>
            <a:r>
              <a:rPr lang="en-US" sz="2000" i="1" dirty="0" smtClean="0">
                <a:solidFill>
                  <a:srgbClr val="002060"/>
                </a:solidFill>
              </a:rPr>
              <a:t>D</a:t>
            </a:r>
            <a:r>
              <a:rPr lang="ru-RU" sz="2000" i="1" dirty="0" smtClean="0">
                <a:solidFill>
                  <a:srgbClr val="002060"/>
                </a:solidFill>
              </a:rPr>
              <a:t>; В, Е, С ₡ А</a:t>
            </a:r>
            <a:r>
              <a:rPr lang="en-US" sz="2000" i="1" dirty="0" smtClean="0">
                <a:solidFill>
                  <a:srgbClr val="002060"/>
                </a:solidFill>
              </a:rPr>
              <a:t>D</a:t>
            </a:r>
            <a:r>
              <a:rPr lang="ru-RU" sz="2000" i="1" dirty="0" smtClean="0">
                <a:solidFill>
                  <a:srgbClr val="002060"/>
                </a:solidFill>
              </a:rPr>
              <a:t>)</a:t>
            </a:r>
          </a:p>
          <a:p>
            <a:r>
              <a:rPr lang="ru-RU" sz="2000" i="1" dirty="0" smtClean="0">
                <a:solidFill>
                  <a:srgbClr val="002060"/>
                </a:solidFill>
              </a:rPr>
              <a:t>4. Какие точки принадлежат отрезку ВД, а какие не принадлежат?</a:t>
            </a:r>
          </a:p>
          <a:p>
            <a:r>
              <a:rPr lang="ru-RU" sz="2000" i="1" dirty="0" smtClean="0">
                <a:solidFill>
                  <a:srgbClr val="002060"/>
                </a:solidFill>
              </a:rPr>
              <a:t>(В, </a:t>
            </a:r>
            <a:r>
              <a:rPr lang="en-US" sz="2000" i="1" dirty="0" smtClean="0">
                <a:solidFill>
                  <a:srgbClr val="002060"/>
                </a:solidFill>
              </a:rPr>
              <a:t>D</a:t>
            </a:r>
            <a:r>
              <a:rPr lang="ru-RU" sz="2000" i="1" dirty="0" smtClean="0">
                <a:solidFill>
                  <a:srgbClr val="002060"/>
                </a:solidFill>
              </a:rPr>
              <a:t> € В</a:t>
            </a:r>
            <a:r>
              <a:rPr lang="en-US" sz="2000" i="1" dirty="0" smtClean="0">
                <a:solidFill>
                  <a:srgbClr val="002060"/>
                </a:solidFill>
              </a:rPr>
              <a:t>D</a:t>
            </a:r>
            <a:r>
              <a:rPr lang="ru-RU" sz="2000" i="1" dirty="0" smtClean="0">
                <a:solidFill>
                  <a:srgbClr val="002060"/>
                </a:solidFill>
              </a:rPr>
              <a:t>; А, М, Е, С ₡ В</a:t>
            </a:r>
            <a:r>
              <a:rPr lang="en-US" sz="2000" i="1" dirty="0" smtClean="0">
                <a:solidFill>
                  <a:srgbClr val="002060"/>
                </a:solidFill>
              </a:rPr>
              <a:t>D</a:t>
            </a:r>
            <a:r>
              <a:rPr lang="ru-RU" sz="2000" i="1" dirty="0" smtClean="0">
                <a:solidFill>
                  <a:srgbClr val="002060"/>
                </a:solidFill>
              </a:rPr>
              <a:t>)</a:t>
            </a:r>
          </a:p>
          <a:p>
            <a:r>
              <a:rPr lang="ru-RU" sz="2000" i="1" dirty="0" smtClean="0">
                <a:solidFill>
                  <a:srgbClr val="002060"/>
                </a:solidFill>
              </a:rPr>
              <a:t>5. Укажите такую точку, которая принадлежит и прямой ВС, и прямой АМ. </a:t>
            </a:r>
          </a:p>
          <a:p>
            <a:r>
              <a:rPr lang="ru-RU" sz="2000" i="1" dirty="0" smtClean="0">
                <a:solidFill>
                  <a:srgbClr val="002060"/>
                </a:solidFill>
              </a:rPr>
              <a:t>Как ещё можно назвать указанную точку.</a:t>
            </a:r>
            <a:endParaRPr lang="ru-RU" sz="20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2267744" y="2420888"/>
          <a:ext cx="6040204" cy="907281"/>
        </p:xfrm>
        <a:graphic>
          <a:graphicData uri="http://schemas.openxmlformats.org/presentationml/2006/ole">
            <p:oleObj spid="_x0000_s5122" name="Visio" r:id="rId3" imgW="2684257" imgH="402840" progId="Visio.Drawing.11">
              <p:embed/>
            </p:oleObj>
          </a:graphicData>
        </a:graphic>
      </p:graphicFrame>
      <p:pic>
        <p:nvPicPr>
          <p:cNvPr id="3" name="Рисунок 2" descr="Знайка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980728"/>
            <a:ext cx="2179008" cy="328498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23728" y="4221088"/>
            <a:ext cx="59699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solidFill>
                  <a:srgbClr val="002060"/>
                </a:solidFill>
              </a:rPr>
              <a:t>6. Сколько точек надо взять между точками А и В, </a:t>
            </a:r>
            <a:r>
              <a:rPr lang="ru-RU" sz="2000" i="1" dirty="0" smtClean="0">
                <a:solidFill>
                  <a:srgbClr val="002060"/>
                </a:solidFill>
              </a:rPr>
              <a:t/>
            </a:r>
            <a:br>
              <a:rPr lang="ru-RU" sz="2000" i="1" dirty="0" smtClean="0">
                <a:solidFill>
                  <a:srgbClr val="002060"/>
                </a:solidFill>
              </a:rPr>
            </a:br>
            <a:r>
              <a:rPr lang="ru-RU" sz="2000" i="1" dirty="0" smtClean="0">
                <a:solidFill>
                  <a:srgbClr val="002060"/>
                </a:solidFill>
              </a:rPr>
              <a:t>чтобы </a:t>
            </a:r>
            <a:r>
              <a:rPr lang="ru-RU" sz="2000" i="1" dirty="0" smtClean="0">
                <a:solidFill>
                  <a:srgbClr val="002060"/>
                </a:solidFill>
              </a:rPr>
              <a:t>вместе с отрезком АВ получилось </a:t>
            </a:r>
            <a:r>
              <a:rPr lang="ru-RU" sz="2000" i="1" dirty="0" smtClean="0">
                <a:solidFill>
                  <a:srgbClr val="002060"/>
                </a:solidFill>
              </a:rPr>
              <a:t/>
            </a:r>
            <a:br>
              <a:rPr lang="ru-RU" sz="2000" i="1" dirty="0" smtClean="0">
                <a:solidFill>
                  <a:srgbClr val="002060"/>
                </a:solidFill>
              </a:rPr>
            </a:br>
            <a:r>
              <a:rPr lang="ru-RU" sz="2000" i="1" dirty="0" smtClean="0">
                <a:solidFill>
                  <a:srgbClr val="002060"/>
                </a:solidFill>
              </a:rPr>
              <a:t>шесть </a:t>
            </a:r>
            <a:r>
              <a:rPr lang="ru-RU" sz="2000" i="1" dirty="0" smtClean="0">
                <a:solidFill>
                  <a:srgbClr val="002060"/>
                </a:solidFill>
              </a:rPr>
              <a:t>различных отрезков?</a:t>
            </a:r>
            <a:endParaRPr lang="ru-RU" sz="20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267744" y="2420888"/>
          <a:ext cx="6040204" cy="907281"/>
        </p:xfrm>
        <a:graphic>
          <a:graphicData uri="http://schemas.openxmlformats.org/presentationml/2006/ole">
            <p:oleObj spid="_x0000_s3074" name="Visio" r:id="rId3" imgW="2684257" imgH="402840" progId="Visio.Drawing.11">
              <p:embed/>
            </p:oleObj>
          </a:graphicData>
        </a:graphic>
      </p:graphicFrame>
      <p:pic>
        <p:nvPicPr>
          <p:cNvPr id="3" name="Рисунок 2" descr="Знайка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980728"/>
            <a:ext cx="2179008" cy="328498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23728" y="4221088"/>
            <a:ext cx="59699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solidFill>
                  <a:srgbClr val="002060"/>
                </a:solidFill>
              </a:rPr>
              <a:t>6. Сколько точек надо взять между точками А и В, </a:t>
            </a:r>
            <a:r>
              <a:rPr lang="ru-RU" sz="2000" i="1" dirty="0" smtClean="0">
                <a:solidFill>
                  <a:srgbClr val="002060"/>
                </a:solidFill>
              </a:rPr>
              <a:t/>
            </a:r>
            <a:br>
              <a:rPr lang="ru-RU" sz="2000" i="1" dirty="0" smtClean="0">
                <a:solidFill>
                  <a:srgbClr val="002060"/>
                </a:solidFill>
              </a:rPr>
            </a:br>
            <a:r>
              <a:rPr lang="ru-RU" sz="2000" i="1" dirty="0" smtClean="0">
                <a:solidFill>
                  <a:srgbClr val="002060"/>
                </a:solidFill>
              </a:rPr>
              <a:t>чтобы </a:t>
            </a:r>
            <a:r>
              <a:rPr lang="ru-RU" sz="2000" i="1" dirty="0" smtClean="0">
                <a:solidFill>
                  <a:srgbClr val="002060"/>
                </a:solidFill>
              </a:rPr>
              <a:t>вместе с отрезком АВ получилось </a:t>
            </a:r>
            <a:r>
              <a:rPr lang="ru-RU" sz="2000" i="1" dirty="0" smtClean="0">
                <a:solidFill>
                  <a:srgbClr val="002060"/>
                </a:solidFill>
              </a:rPr>
              <a:t/>
            </a:r>
            <a:br>
              <a:rPr lang="ru-RU" sz="2000" i="1" dirty="0" smtClean="0">
                <a:solidFill>
                  <a:srgbClr val="002060"/>
                </a:solidFill>
              </a:rPr>
            </a:br>
            <a:r>
              <a:rPr lang="ru-RU" sz="2000" i="1" dirty="0" smtClean="0">
                <a:solidFill>
                  <a:srgbClr val="002060"/>
                </a:solidFill>
              </a:rPr>
              <a:t>шесть </a:t>
            </a:r>
            <a:r>
              <a:rPr lang="ru-RU" sz="2000" i="1" dirty="0" smtClean="0">
                <a:solidFill>
                  <a:srgbClr val="002060"/>
                </a:solidFill>
              </a:rPr>
              <a:t>различных отрезков?</a:t>
            </a:r>
            <a:endParaRPr lang="ru-RU" sz="20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Знайк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6228184" y="836712"/>
            <a:ext cx="2179008" cy="328498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5576" y="2204864"/>
            <a:ext cx="51441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solidFill>
                  <a:srgbClr val="002060"/>
                </a:solidFill>
              </a:rPr>
              <a:t>7. Сколько точек пересечения могут иметь </a:t>
            </a:r>
            <a:r>
              <a:rPr lang="ru-RU" sz="2000" i="1" dirty="0" smtClean="0">
                <a:solidFill>
                  <a:srgbClr val="002060"/>
                </a:solidFill>
              </a:rPr>
              <a:t/>
            </a:r>
            <a:br>
              <a:rPr lang="ru-RU" sz="2000" i="1" dirty="0" smtClean="0">
                <a:solidFill>
                  <a:srgbClr val="002060"/>
                </a:solidFill>
              </a:rPr>
            </a:br>
            <a:r>
              <a:rPr lang="ru-RU" sz="2000" i="1" dirty="0" smtClean="0">
                <a:solidFill>
                  <a:srgbClr val="002060"/>
                </a:solidFill>
              </a:rPr>
              <a:t>четыре </a:t>
            </a:r>
            <a:r>
              <a:rPr lang="ru-RU" sz="2000" i="1" dirty="0" smtClean="0">
                <a:solidFill>
                  <a:srgbClr val="002060"/>
                </a:solidFill>
              </a:rPr>
              <a:t>попарно пересекающие прямые.</a:t>
            </a:r>
            <a:endParaRPr lang="ru-RU" sz="20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4067944" y="3140968"/>
          <a:ext cx="2219325" cy="1890713"/>
        </p:xfrm>
        <a:graphic>
          <a:graphicData uri="http://schemas.openxmlformats.org/presentationml/2006/ole">
            <p:oleObj spid="_x0000_s6146" name="Visio" r:id="rId3" imgW="2218980" imgH="1890000" progId="Visio.Drawing.11">
              <p:embed/>
            </p:oleObj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611560" y="332656"/>
          <a:ext cx="2003425" cy="1571625"/>
        </p:xfrm>
        <a:graphic>
          <a:graphicData uri="http://schemas.openxmlformats.org/presentationml/2006/ole">
            <p:oleObj spid="_x0000_s6147" name="Visio" r:id="rId4" imgW="2003090" imgH="1570968" progId="Visio.Drawing.11">
              <p:embed/>
            </p:oleObj>
          </a:graphicData>
        </a:graphic>
      </p:graphicFrame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1331640" y="3717032"/>
          <a:ext cx="2146300" cy="2179637"/>
        </p:xfrm>
        <a:graphic>
          <a:graphicData uri="http://schemas.openxmlformats.org/presentationml/2006/ole">
            <p:oleObj spid="_x0000_s6148" name="Visio" r:id="rId5" imgW="2147017" imgH="2179008" progId="Visio.Drawing.11">
              <p:embed/>
            </p:oleObj>
          </a:graphicData>
        </a:graphic>
      </p:graphicFrame>
      <p:pic>
        <p:nvPicPr>
          <p:cNvPr id="5" name="Рисунок 4" descr="Знайка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H="1">
            <a:off x="6228184" y="836712"/>
            <a:ext cx="2179008" cy="32849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5576" y="2524834"/>
            <a:ext cx="547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solidFill>
                  <a:srgbClr val="002060"/>
                </a:solidFill>
              </a:rPr>
              <a:t>(</a:t>
            </a:r>
            <a:r>
              <a:rPr lang="ru-RU" sz="2000" i="1" dirty="0" smtClean="0">
                <a:solidFill>
                  <a:srgbClr val="002060"/>
                </a:solidFill>
              </a:rPr>
              <a:t>а) 6 точек, б) 4 точки, в) 1 точка пересечения)</a:t>
            </a:r>
            <a:endParaRPr lang="ru-RU" sz="20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140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Документ Microsoft Office Visio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АГЗСАО</dc:creator>
  <cp:lastModifiedBy>АГЗСАО</cp:lastModifiedBy>
  <cp:revision>10</cp:revision>
  <dcterms:created xsi:type="dcterms:W3CDTF">2012-09-09T15:48:25Z</dcterms:created>
  <dcterms:modified xsi:type="dcterms:W3CDTF">2012-09-09T16:34:14Z</dcterms:modified>
</cp:coreProperties>
</file>