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0" r:id="rId4"/>
    <p:sldId id="261" r:id="rId5"/>
    <p:sldId id="262" r:id="rId6"/>
    <p:sldId id="265" r:id="rId7"/>
    <p:sldId id="263" r:id="rId8"/>
    <p:sldId id="264"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4D4860E-7867-40E5-8193-B62DF589F0A2}" type="datetimeFigureOut">
              <a:rPr lang="ru-RU"/>
              <a:pPr>
                <a:defRPr/>
              </a:pPr>
              <a:t>14.12.2014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02A5F6-13D9-4474-ABE0-F951198A929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ADAE827-625B-4D5F-B3F7-96B90991E94D}" type="datetimeFigureOut">
              <a:rPr lang="ru-RU"/>
              <a:pPr>
                <a:defRPr/>
              </a:pPr>
              <a:t>14.12.2014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011046-F80F-443F-8F6B-EC5DDFD1F15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97FDC9-1D54-4F84-8F46-FF4C9D8B2A7F}" type="datetimeFigureOut">
              <a:rPr lang="ru-RU"/>
              <a:pPr>
                <a:defRPr/>
              </a:pPr>
              <a:t>14.12.2014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D5FFE1-AB35-417B-B148-A722C90C938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18AD039-D23E-49FF-8159-27982AEBCB07}" type="datetimeFigureOut">
              <a:rPr lang="ru-RU"/>
              <a:pPr>
                <a:defRPr/>
              </a:pPr>
              <a:t>14.12.2014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87794A3-D4BB-417D-BAF0-928F5B09AB3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B85DEF-09D7-476C-BDBB-236AC95BB839}" type="datetimeFigureOut">
              <a:rPr lang="ru-RU"/>
              <a:pPr>
                <a:defRPr/>
              </a:pPr>
              <a:t>14.12.2014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35C431-3514-471C-87A6-A56DFB01796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0B3ECAC-F6FF-4E7A-99FB-CDA5A60EB031}" type="datetimeFigureOut">
              <a:rPr lang="ru-RU"/>
              <a:pPr>
                <a:defRPr/>
              </a:pPr>
              <a:t>14.12.2014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424092-A0AE-4638-9844-DC24E01B2B0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3F36639-7845-461A-A591-DFC0DB417A34}" type="datetimeFigureOut">
              <a:rPr lang="ru-RU"/>
              <a:pPr>
                <a:defRPr/>
              </a:pPr>
              <a:t>14.12.2014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9A8D5B0-7C51-405E-A2F9-26C2B515AF5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50ABB7F-C099-447D-9360-08820EA349FE}" type="datetimeFigureOut">
              <a:rPr lang="ru-RU"/>
              <a:pPr>
                <a:defRPr/>
              </a:pPr>
              <a:t>14.12.2014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808CC10-48DD-4643-A2F3-2473A45E444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E4D6C34-538D-4C50-9536-8BB520A7C740}" type="datetimeFigureOut">
              <a:rPr lang="ru-RU"/>
              <a:pPr>
                <a:defRPr/>
              </a:pPr>
              <a:t>14.12.2014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4E0481F-D65D-42B2-A193-46E3C1A8754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E50FE47-9B42-4487-A847-A0D996D0E3AE}" type="datetimeFigureOut">
              <a:rPr lang="ru-RU"/>
              <a:pPr>
                <a:defRPr/>
              </a:pPr>
              <a:t>14.12.2014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AB078E-B196-4AEA-B977-0E8D7F697E0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315711-F9C3-4B4F-BE1B-04F14B94E944}" type="datetimeFigureOut">
              <a:rPr lang="ru-RU"/>
              <a:pPr>
                <a:defRPr/>
              </a:pPr>
              <a:t>14.12.2014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C3F0567-583E-4CDA-9E69-3313394D291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DC141A8-7DC3-41C2-A77B-D26E10D62788}" type="datetimeFigureOut">
              <a:rPr lang="ru-RU"/>
              <a:pPr>
                <a:defRPr/>
              </a:pPr>
              <a:t>14.12.2014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ECEB68-918D-4652-BB61-E22A816ABAB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deti.mail.ru/news/novogodnij-stol-dlya-samyh-malenkih/"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deti.mail.ru/family/novyj_god_s_ogonykom_fejerverki_ne_projdu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p:cNvSpPr>
          <p:nvPr>
            <p:ph type="title"/>
          </p:nvPr>
        </p:nvSpPr>
        <p:spPr>
          <a:xfrm>
            <a:off x="457200" y="2420938"/>
            <a:ext cx="8229600" cy="1871662"/>
          </a:xfrm>
        </p:spPr>
        <p:txBody>
          <a:bodyPr/>
          <a:lstStyle/>
          <a:p>
            <a:r>
              <a:rPr lang="ru-RU" smtClean="0">
                <a:solidFill>
                  <a:schemeClr val="hlink"/>
                </a:solidFill>
                <a:latin typeface="Arial" charset="0"/>
              </a:rPr>
              <a:t>Как устроить Новый год дома</a:t>
            </a:r>
          </a:p>
        </p:txBody>
      </p:sp>
      <p:pic>
        <p:nvPicPr>
          <p:cNvPr id="21509" name="Picture 5" descr="MTtyrRfXpsw-1024x766"/>
          <p:cNvPicPr>
            <a:picLocks noChangeAspect="1" noChangeArrowheads="1"/>
          </p:cNvPicPr>
          <p:nvPr/>
        </p:nvPicPr>
        <p:blipFill>
          <a:blip r:embed="rId2"/>
          <a:srcRect/>
          <a:stretch>
            <a:fillRect/>
          </a:stretch>
        </p:blipFill>
        <p:spPr bwMode="auto">
          <a:xfrm>
            <a:off x="395288" y="3860800"/>
            <a:ext cx="3292475" cy="2463800"/>
          </a:xfrm>
          <a:prstGeom prst="rect">
            <a:avLst/>
          </a:prstGeom>
          <a:noFill/>
        </p:spPr>
      </p:pic>
      <p:pic>
        <p:nvPicPr>
          <p:cNvPr id="21510" name="Picture 6" descr="look"/>
          <p:cNvPicPr>
            <a:picLocks noChangeAspect="1" noChangeArrowheads="1"/>
          </p:cNvPicPr>
          <p:nvPr/>
        </p:nvPicPr>
        <p:blipFill>
          <a:blip r:embed="rId3"/>
          <a:srcRect/>
          <a:stretch>
            <a:fillRect/>
          </a:stretch>
        </p:blipFill>
        <p:spPr bwMode="auto">
          <a:xfrm>
            <a:off x="4859338" y="3716338"/>
            <a:ext cx="3600450" cy="27003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250825" y="2152650"/>
            <a:ext cx="8642350" cy="2555875"/>
          </a:xfrm>
          <a:prstGeom prst="rect">
            <a:avLst/>
          </a:prstGeom>
          <a:noFill/>
          <a:ln w="9525">
            <a:noFill/>
            <a:miter lim="800000"/>
            <a:headEnd/>
            <a:tailEnd/>
          </a:ln>
        </p:spPr>
        <p:txBody>
          <a:bodyPr anchor="ctr">
            <a:spAutoFit/>
          </a:bodyPr>
          <a:lstStyle/>
          <a:p>
            <a:pPr algn="ctr"/>
            <a:r>
              <a:rPr lang="ru-RU" b="1"/>
              <a:t>Как украсить детский новогодний стол</a:t>
            </a:r>
            <a:endParaRPr lang="ru-RU" altLang="ja-JP"/>
          </a:p>
          <a:p>
            <a:pPr algn="ctr"/>
            <a:r>
              <a:rPr lang="ru-RU" altLang="ja-JP" sz="1400" b="1"/>
              <a:t>Чтобы новогодний вечер дома с ребенком прошел весело и интересно, нужно заранее уделить внимание каждой мелочи. Очень большое значение имеет </a:t>
            </a:r>
            <a:r>
              <a:rPr lang="ru-RU" altLang="ja-JP" sz="1400" b="1">
                <a:hlinkClick r:id="rId2"/>
              </a:rPr>
              <a:t>новогодний стол для самых маленьких</a:t>
            </a:r>
            <a:r>
              <a:rPr lang="ru-RU" altLang="ja-JP" sz="1400" b="1"/>
              <a:t>. Он обязательно должен быть красиво украшен: яркая скатерть, цветная посуда для сервировки, украшения. Специально для детей можно приготовить интересные и веселые блюда в виде елочек, домиков, зверей и птиц. Обязательно привлекайте детей к процессам украшения стола и приготовления и украшения блюд. </a:t>
            </a:r>
            <a:r>
              <a:rPr lang="ru-RU" altLang="ja-JP"/>
              <a:t> </a:t>
            </a:r>
          </a:p>
        </p:txBody>
      </p:sp>
      <p:pic>
        <p:nvPicPr>
          <p:cNvPr id="14338" name="Picture 5" descr="4315"/>
          <p:cNvPicPr>
            <a:picLocks noChangeAspect="1" noChangeArrowheads="1"/>
          </p:cNvPicPr>
          <p:nvPr/>
        </p:nvPicPr>
        <p:blipFill>
          <a:blip r:embed="rId3"/>
          <a:srcRect/>
          <a:stretch>
            <a:fillRect/>
          </a:stretch>
        </p:blipFill>
        <p:spPr bwMode="auto">
          <a:xfrm>
            <a:off x="323850" y="4581525"/>
            <a:ext cx="3089275" cy="2019300"/>
          </a:xfrm>
          <a:prstGeom prst="rect">
            <a:avLst/>
          </a:prstGeom>
          <a:noFill/>
          <a:ln w="9525">
            <a:noFill/>
            <a:miter lim="800000"/>
            <a:headEnd/>
            <a:tailEnd/>
          </a:ln>
        </p:spPr>
      </p:pic>
      <p:pic>
        <p:nvPicPr>
          <p:cNvPr id="14339" name="Picture 6" descr="full"/>
          <p:cNvPicPr>
            <a:picLocks noChangeAspect="1" noChangeArrowheads="1"/>
          </p:cNvPicPr>
          <p:nvPr/>
        </p:nvPicPr>
        <p:blipFill>
          <a:blip r:embed="rId4"/>
          <a:srcRect/>
          <a:stretch>
            <a:fillRect/>
          </a:stretch>
        </p:blipFill>
        <p:spPr bwMode="auto">
          <a:xfrm>
            <a:off x="5724525" y="4535488"/>
            <a:ext cx="3167063" cy="21097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250825" y="2254250"/>
            <a:ext cx="8569325" cy="3070225"/>
          </a:xfrm>
          <a:prstGeom prst="rect">
            <a:avLst/>
          </a:prstGeom>
          <a:noFill/>
          <a:ln w="9525">
            <a:noFill/>
            <a:miter lim="800000"/>
            <a:headEnd/>
            <a:tailEnd/>
          </a:ln>
        </p:spPr>
        <p:txBody>
          <a:bodyPr anchor="ctr">
            <a:spAutoFit/>
          </a:bodyPr>
          <a:lstStyle/>
          <a:p>
            <a:r>
              <a:rPr lang="ru-RU" altLang="ja-JP" sz="1400" b="1"/>
              <a:t>Для украшения стола вам пригодятся красиво и необычно нарезанные фрукты и овощи, бумажные фигурки, елочная мишура, еловые ветки и шишки, блестки, салфетки с новогодней тематикой. Не используйте для украшения детского новогоднего стола горящие свечи: они могут представлять большую опасность для детей. Если вам хочется необычно украсить стол, вы можете использовать елочные гирлянды с разноцветными лампочками. Удобнее всего для украшения стола использовать гирлянды на батарейках.</a:t>
            </a:r>
            <a:br>
              <a:rPr lang="ru-RU" altLang="ja-JP" sz="1400" b="1"/>
            </a:br>
            <a:r>
              <a:rPr lang="ru-RU" altLang="ja-JP" sz="1400" b="1"/>
              <a:t/>
            </a:r>
            <a:br>
              <a:rPr lang="ru-RU" altLang="ja-JP" sz="1400" b="1"/>
            </a:br>
            <a:r>
              <a:rPr lang="ru-RU" altLang="ja-JP" sz="1400" b="1"/>
              <a:t>Помните, что все игрушки и аксессуары для украшения детского праздничного стола обязательно должны быть сделаны из небьющихся материалов. </a:t>
            </a:r>
          </a:p>
        </p:txBody>
      </p:sp>
      <p:pic>
        <p:nvPicPr>
          <p:cNvPr id="15362" name="Picture 5" descr="76426085_large_2e613057e4cb"/>
          <p:cNvPicPr>
            <a:picLocks noChangeAspect="1" noChangeArrowheads="1"/>
          </p:cNvPicPr>
          <p:nvPr/>
        </p:nvPicPr>
        <p:blipFill>
          <a:blip r:embed="rId2"/>
          <a:srcRect/>
          <a:stretch>
            <a:fillRect/>
          </a:stretch>
        </p:blipFill>
        <p:spPr bwMode="auto">
          <a:xfrm>
            <a:off x="4859338" y="5237163"/>
            <a:ext cx="2160587" cy="1620837"/>
          </a:xfrm>
          <a:prstGeom prst="rect">
            <a:avLst/>
          </a:prstGeom>
          <a:noFill/>
          <a:ln w="9525">
            <a:noFill/>
            <a:miter lim="800000"/>
            <a:headEnd/>
            <a:tailEnd/>
          </a:ln>
        </p:spPr>
      </p:pic>
      <p:pic>
        <p:nvPicPr>
          <p:cNvPr id="15363" name="Picture 6" descr="95255585_large_2835299_20_1_"/>
          <p:cNvPicPr>
            <a:picLocks noChangeAspect="1" noChangeArrowheads="1"/>
          </p:cNvPicPr>
          <p:nvPr/>
        </p:nvPicPr>
        <p:blipFill>
          <a:blip r:embed="rId3"/>
          <a:srcRect/>
          <a:stretch>
            <a:fillRect/>
          </a:stretch>
        </p:blipFill>
        <p:spPr bwMode="auto">
          <a:xfrm>
            <a:off x="7380288" y="5083175"/>
            <a:ext cx="1620837" cy="1612900"/>
          </a:xfrm>
          <a:prstGeom prst="rect">
            <a:avLst/>
          </a:prstGeom>
          <a:noFill/>
          <a:ln w="9525">
            <a:noFill/>
            <a:miter lim="800000"/>
            <a:headEnd/>
            <a:tailEnd/>
          </a:ln>
        </p:spPr>
      </p:pic>
      <p:pic>
        <p:nvPicPr>
          <p:cNvPr id="15364" name="Picture 7" descr="FKkR4"/>
          <p:cNvPicPr>
            <a:picLocks noChangeAspect="1" noChangeArrowheads="1"/>
          </p:cNvPicPr>
          <p:nvPr/>
        </p:nvPicPr>
        <p:blipFill>
          <a:blip r:embed="rId4"/>
          <a:srcRect/>
          <a:stretch>
            <a:fillRect/>
          </a:stretch>
        </p:blipFill>
        <p:spPr bwMode="auto">
          <a:xfrm>
            <a:off x="2555875" y="5321300"/>
            <a:ext cx="1728788" cy="1536700"/>
          </a:xfrm>
          <a:prstGeom prst="rect">
            <a:avLst/>
          </a:prstGeom>
          <a:noFill/>
          <a:ln w="9525">
            <a:noFill/>
            <a:miter lim="800000"/>
            <a:headEnd/>
            <a:tailEnd/>
          </a:ln>
        </p:spPr>
      </p:pic>
      <p:pic>
        <p:nvPicPr>
          <p:cNvPr id="15365" name="Picture 8" descr="cnegovik_main"/>
          <p:cNvPicPr>
            <a:picLocks noChangeAspect="1" noChangeArrowheads="1"/>
          </p:cNvPicPr>
          <p:nvPr/>
        </p:nvPicPr>
        <p:blipFill>
          <a:blip r:embed="rId5"/>
          <a:srcRect/>
          <a:stretch>
            <a:fillRect/>
          </a:stretch>
        </p:blipFill>
        <p:spPr bwMode="auto">
          <a:xfrm>
            <a:off x="250825" y="5300663"/>
            <a:ext cx="1752600" cy="1308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250825" y="2098675"/>
            <a:ext cx="8642350" cy="4486275"/>
          </a:xfrm>
          <a:prstGeom prst="rect">
            <a:avLst/>
          </a:prstGeom>
          <a:solidFill>
            <a:srgbClr val="FFFFFF"/>
          </a:solidFill>
          <a:ln w="9525">
            <a:noFill/>
            <a:miter lim="800000"/>
            <a:headEnd/>
            <a:tailEnd/>
          </a:ln>
        </p:spPr>
        <p:txBody>
          <a:bodyPr anchor="ctr">
            <a:spAutoFit/>
          </a:bodyPr>
          <a:lstStyle/>
          <a:p>
            <a:pPr algn="ctr"/>
            <a:r>
              <a:rPr lang="ru-RU" b="1"/>
              <a:t>Новогодние игры с детьми</a:t>
            </a:r>
            <a:endParaRPr lang="ru-RU"/>
          </a:p>
          <a:p>
            <a:pPr algn="ctr"/>
            <a:r>
              <a:rPr lang="ru-RU"/>
              <a:t>После праздничного стола самое время поиграть в веселые новогодние игры. Вот несколько простых игр, которые развеселят ваших детей и их товарищей:</a:t>
            </a:r>
          </a:p>
          <a:p>
            <a:pPr algn="ctr"/>
            <a:r>
              <a:rPr lang="ru-RU" i="1"/>
              <a:t>«Кто теплее».</a:t>
            </a:r>
            <a:r>
              <a:rPr lang="ru-RU"/>
              <a:t> Во время этой игры все участники стараются как можно быстрее растопить в руках заранее приготовленные в морозилке кубики льда. Кто быстрее всех его растопит – тот и победил. Помните, что в такую игру не стоит играть с маленькими детьми. Для того, чтобы согреть замерзшие руки участников после игры, используйте теплую воду или меховые рукавички. Если ребенок слишком мал, чтобы растопить кубик льда самостоятельно, то помогите ему справиться с этой задачей.</a:t>
            </a:r>
          </a:p>
          <a:p>
            <a:pPr algn="ctr"/>
            <a:r>
              <a:rPr lang="ru-RU" i="1"/>
              <a:t>«Кто быстрее слепит снежок».</a:t>
            </a:r>
            <a:r>
              <a:rPr lang="ru-RU"/>
              <a:t> Во время этой игры всем участникам выдается несколько газетных листов. По команде ведущего все участники сминают газетные листы таким образом, чтобы получился круглый «снежок». Ведущий засекает время. По истечении времени получившиеся «снежки» сравнивают. Победит тот, у кого «снежок» будет самым крупным и аккуратным.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179388" y="641350"/>
            <a:ext cx="8713787" cy="5859463"/>
          </a:xfrm>
          <a:prstGeom prst="rect">
            <a:avLst/>
          </a:prstGeom>
          <a:solidFill>
            <a:srgbClr val="FFFFFF"/>
          </a:solidFill>
          <a:ln w="9525">
            <a:noFill/>
            <a:miter lim="800000"/>
            <a:headEnd/>
            <a:tailEnd/>
          </a:ln>
        </p:spPr>
        <p:txBody>
          <a:bodyPr anchor="ctr">
            <a:spAutoFit/>
          </a:bodyPr>
          <a:lstStyle/>
          <a:p>
            <a:pPr algn="ctr"/>
            <a:r>
              <a:rPr lang="ru-RU" i="1"/>
              <a:t>«Наряди елку».</a:t>
            </a:r>
            <a:r>
              <a:rPr lang="ru-RU"/>
              <a:t> В эту игру играют двумя командами, в каждую из которых входит один взрослый и несколько детей. Во время игры взрослый изображает елку, группа детей старается как можно быстрее нарядить «елку» игрушками и мишурой. Для закрепления игрушек на «елке» используйте безопасные булавки или скрепки, а также бельевые прищепки. Побеждает в игре та команда, «елка» которой будет наряжена красивее.</a:t>
            </a:r>
          </a:p>
          <a:p>
            <a:pPr algn="ctr"/>
            <a:r>
              <a:rPr lang="ru-RU" i="1"/>
              <a:t>«Новогодние гадания».</a:t>
            </a:r>
            <a:r>
              <a:rPr lang="ru-RU"/>
              <a:t> Каждый участник тянет из заранее приготовленной коробки билетик, на котором написано предсказание о том, как пройдет будущий год и какие приятные события в жизни его ожидают в будущем году.</a:t>
            </a:r>
          </a:p>
          <a:p>
            <a:pPr algn="ctr"/>
            <a:r>
              <a:rPr lang="ru-RU" i="1"/>
              <a:t>«Курица лапой».</a:t>
            </a:r>
            <a:r>
              <a:rPr lang="ru-RU"/>
              <a:t> Участники игры должны написать на большом листе бумаги фразу «С новым годом» фломастером, привязанным к ноге или к голове.</a:t>
            </a:r>
          </a:p>
          <a:p>
            <a:pPr algn="ctr"/>
            <a:r>
              <a:rPr lang="ru-RU" i="1"/>
              <a:t>«Что висит на елочке».</a:t>
            </a:r>
            <a:r>
              <a:rPr lang="ru-RU"/>
              <a:t> В эту игру могут играть дети разных возрастов. Можно составить команды из 2-3 человек или играть в эту игру по одному. Команды (или участники) по очереди внимательно разглядывают елку, запоминая, что висит на ветках. Затем участники по очереди покидают комнату, в это время ведущий меняет местами висящие игрушки, добавляет новые или прячет те, которые висели до этого. Вернувшаяся команда (или один участник) рассказывает, что изменилось за время отсутствия. Чем старше участники, тем сложнее могут быть произведенные ведущим изменения. Побеждает та команда (или участник), которая заметит наибольшее число изменений.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snegki"/>
          <p:cNvPicPr>
            <a:picLocks noChangeAspect="1" noChangeArrowheads="1"/>
          </p:cNvPicPr>
          <p:nvPr/>
        </p:nvPicPr>
        <p:blipFill>
          <a:blip r:embed="rId2"/>
          <a:srcRect/>
          <a:stretch>
            <a:fillRect/>
          </a:stretch>
        </p:blipFill>
        <p:spPr bwMode="auto">
          <a:xfrm>
            <a:off x="1619250" y="2276475"/>
            <a:ext cx="6400800" cy="4381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250825" y="2454275"/>
            <a:ext cx="8569325" cy="1739900"/>
          </a:xfrm>
          <a:prstGeom prst="rect">
            <a:avLst/>
          </a:prstGeom>
          <a:noFill/>
          <a:ln w="9525">
            <a:noFill/>
            <a:miter lim="800000"/>
            <a:headEnd/>
            <a:tailEnd/>
          </a:ln>
        </p:spPr>
        <p:txBody>
          <a:bodyPr anchor="ctr">
            <a:spAutoFit/>
          </a:bodyPr>
          <a:lstStyle/>
          <a:p>
            <a:pPr algn="ctr"/>
            <a:r>
              <a:rPr lang="ru-RU" b="1"/>
              <a:t>Подарки и сюрпризы для детей и взрослых</a:t>
            </a:r>
            <a:endParaRPr lang="ru-RU"/>
          </a:p>
          <a:p>
            <a:pPr algn="ctr"/>
            <a:r>
              <a:rPr lang="ru-RU"/>
              <a:t>Праздник станет незабываемым, если каждого члена семьи будут ждать подарки. В качестве игры можно спрятать маленькие подарочки и сувениры в разных потайных местах квартиры и предложить их найти, следуя инструкциям на «карте сокровищ» или оставленным на видных местах записочкам с описаниями следующего шага поисков.</a:t>
            </a:r>
          </a:p>
        </p:txBody>
      </p:sp>
      <p:pic>
        <p:nvPicPr>
          <p:cNvPr id="19458" name="Picture 5" descr="1386480887_07"/>
          <p:cNvPicPr>
            <a:picLocks noChangeAspect="1" noChangeArrowheads="1"/>
          </p:cNvPicPr>
          <p:nvPr/>
        </p:nvPicPr>
        <p:blipFill>
          <a:blip r:embed="rId2"/>
          <a:srcRect/>
          <a:stretch>
            <a:fillRect/>
          </a:stretch>
        </p:blipFill>
        <p:spPr bwMode="auto">
          <a:xfrm>
            <a:off x="3563938" y="4437063"/>
            <a:ext cx="1951037" cy="1951037"/>
          </a:xfrm>
          <a:prstGeom prst="rect">
            <a:avLst/>
          </a:prstGeom>
          <a:noFill/>
          <a:ln w="9525">
            <a:noFill/>
            <a:miter lim="800000"/>
            <a:headEnd/>
            <a:tailEnd/>
          </a:ln>
        </p:spPr>
      </p:pic>
      <p:pic>
        <p:nvPicPr>
          <p:cNvPr id="19459" name="Picture 6" descr="jubQCklYLck"/>
          <p:cNvPicPr>
            <a:picLocks noChangeAspect="1" noChangeArrowheads="1"/>
          </p:cNvPicPr>
          <p:nvPr/>
        </p:nvPicPr>
        <p:blipFill>
          <a:blip r:embed="rId3"/>
          <a:srcRect/>
          <a:stretch>
            <a:fillRect/>
          </a:stretch>
        </p:blipFill>
        <p:spPr bwMode="auto">
          <a:xfrm>
            <a:off x="684213" y="4221163"/>
            <a:ext cx="1782762" cy="2300287"/>
          </a:xfrm>
          <a:prstGeom prst="rect">
            <a:avLst/>
          </a:prstGeom>
          <a:noFill/>
          <a:ln w="9525">
            <a:noFill/>
            <a:miter lim="800000"/>
            <a:headEnd/>
            <a:tailEnd/>
          </a:ln>
        </p:spPr>
      </p:pic>
      <p:pic>
        <p:nvPicPr>
          <p:cNvPr id="19460" name="Picture 7" descr="www220971"/>
          <p:cNvPicPr>
            <a:picLocks noChangeAspect="1" noChangeArrowheads="1"/>
          </p:cNvPicPr>
          <p:nvPr/>
        </p:nvPicPr>
        <p:blipFill>
          <a:blip r:embed="rId4"/>
          <a:srcRect/>
          <a:stretch>
            <a:fillRect/>
          </a:stretch>
        </p:blipFill>
        <p:spPr bwMode="auto">
          <a:xfrm>
            <a:off x="6516688" y="4292600"/>
            <a:ext cx="2159000" cy="2159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250825" y="2149475"/>
            <a:ext cx="8642350" cy="2563813"/>
          </a:xfrm>
          <a:prstGeom prst="rect">
            <a:avLst/>
          </a:prstGeom>
          <a:solidFill>
            <a:srgbClr val="FFFFFF"/>
          </a:solidFill>
          <a:ln w="9525">
            <a:noFill/>
            <a:miter lim="800000"/>
            <a:headEnd/>
            <a:tailEnd/>
          </a:ln>
        </p:spPr>
        <p:txBody>
          <a:bodyPr anchor="ctr">
            <a:spAutoFit/>
          </a:bodyPr>
          <a:lstStyle/>
          <a:p>
            <a:pPr algn="ctr"/>
            <a:r>
              <a:rPr lang="ru-RU" b="1"/>
              <a:t>Новогодние фейерверки</a:t>
            </a:r>
            <a:endParaRPr lang="ru-RU"/>
          </a:p>
          <a:p>
            <a:pPr algn="ctr"/>
            <a:r>
              <a:rPr lang="ru-RU"/>
              <a:t>Любимое всеми детьми развлечение – запуск фейерверков. Не забывайте </a:t>
            </a:r>
            <a:r>
              <a:rPr lang="ru-RU">
                <a:hlinkClick r:id="rId2"/>
              </a:rPr>
              <a:t>правила, которые нужно соблюдать</a:t>
            </a:r>
            <a:r>
              <a:rPr lang="ru-RU"/>
              <a:t> при запуске фейерверков: ни в коем случае не давайте их в руки детям, следуйте инструкции на упаковке, убедитесь в том, что расстояние от жилых домов составляет не менее того, которое указано на упаковке пиротехнического средства как безопасное. Все зрители должны находиться на достаточном расстоянии с подветренной стороны от фейерверка.</a:t>
            </a:r>
          </a:p>
          <a:p>
            <a:pPr algn="ctr" eaLnBrk="0" hangingPunct="0"/>
            <a:endParaRPr lang="ru-RU">
              <a:latin typeface="Calibri" pitchFamily="34" charset="0"/>
            </a:endParaRPr>
          </a:p>
        </p:txBody>
      </p:sp>
      <p:pic>
        <p:nvPicPr>
          <p:cNvPr id="20482" name="Picture 5" descr="1100blog1364934826"/>
          <p:cNvPicPr>
            <a:picLocks noChangeAspect="1" noChangeArrowheads="1"/>
          </p:cNvPicPr>
          <p:nvPr/>
        </p:nvPicPr>
        <p:blipFill>
          <a:blip r:embed="rId3"/>
          <a:srcRect/>
          <a:stretch>
            <a:fillRect/>
          </a:stretch>
        </p:blipFill>
        <p:spPr bwMode="auto">
          <a:xfrm>
            <a:off x="2987675" y="4365625"/>
            <a:ext cx="3671888" cy="22907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618</Words>
  <Application>Microsoft Office PowerPoint</Application>
  <PresentationFormat>Экран (4:3)</PresentationFormat>
  <Paragraphs>16</Paragraphs>
  <Slides>8</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8</vt:i4>
      </vt:variant>
    </vt:vector>
  </HeadingPairs>
  <TitlesOfParts>
    <vt:vector size="12" baseType="lpstr">
      <vt:lpstr>Arial</vt:lpstr>
      <vt:lpstr>Calibri</vt:lpstr>
      <vt:lpstr>ＭＳ Ｐゴシック</vt:lpstr>
      <vt:lpstr>Тема Office</vt:lpstr>
      <vt:lpstr>Как устроить Новый год дома</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Домашний</dc:creator>
  <cp:lastModifiedBy>User</cp:lastModifiedBy>
  <cp:revision>4</cp:revision>
  <dcterms:created xsi:type="dcterms:W3CDTF">2014-11-02T10:03:20Z</dcterms:created>
  <dcterms:modified xsi:type="dcterms:W3CDTF">2014-12-14T18:11:52Z</dcterms:modified>
</cp:coreProperties>
</file>