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57" r:id="rId3"/>
    <p:sldId id="298" r:id="rId4"/>
    <p:sldId id="294" r:id="rId5"/>
    <p:sldId id="271" r:id="rId6"/>
    <p:sldId id="304" r:id="rId7"/>
    <p:sldId id="266" r:id="rId8"/>
    <p:sldId id="303" r:id="rId9"/>
    <p:sldId id="302" r:id="rId10"/>
    <p:sldId id="297" r:id="rId11"/>
    <p:sldId id="300" r:id="rId12"/>
    <p:sldId id="307" r:id="rId13"/>
    <p:sldId id="291" r:id="rId14"/>
    <p:sldId id="292" r:id="rId15"/>
    <p:sldId id="293" r:id="rId16"/>
    <p:sldId id="263" r:id="rId17"/>
    <p:sldId id="305" r:id="rId18"/>
    <p:sldId id="306" r:id="rId19"/>
    <p:sldId id="28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 Unicode MS" pitchFamily="34" charset="-128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CD"/>
    <a:srgbClr val="951332"/>
    <a:srgbClr val="F0D790"/>
    <a:srgbClr val="3B4A4B"/>
    <a:srgbClr val="73CBCF"/>
    <a:srgbClr val="86CF3D"/>
    <a:srgbClr val="E42C58"/>
    <a:srgbClr val="E5863F"/>
    <a:srgbClr val="E3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240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D7C374-230A-46A4-867F-3FA2728CD091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AE7DF-2015-4C85-A5B9-8BC72FB912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B759EC-8449-412A-A7A7-7075E99E5128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E04034-F0D8-4E3B-952E-548295D6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1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86825-DBAB-4C3E-9091-7EE39DF3C8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047C9-776D-4FAB-B118-541B2693ED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8219-5096-4058-A526-815306F38617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FD91-7417-4B97-89B8-75CFE8AC1B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64A9-8CC2-41CF-AE0C-5130272DCA9A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718E-A5CD-4A4C-B55A-EE2C5D6F85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A59-A3C0-45A5-8A80-ACD398681835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144E-09BC-4CEA-8044-8C8966328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1C8C-D331-4D75-999A-6B3E8EC94519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E3A0-6931-4259-AF5E-39FA911244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1FC5-8319-4275-8190-E8BF742391BF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0E5E-0807-4B49-B98A-8FBB7829D6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54D1-0459-44A8-9976-05DEB577C3EA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CFCF-0C2E-4FA7-BA32-5FBBD19079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85C8-A30C-4487-87BB-496BC5A11EC0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F2CE-D5D5-461A-A1DD-38CA935514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15AB-B628-4F0B-AB22-301F58312ADB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C354-38EC-409B-A83E-9C016C570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CEDF-D2C9-407D-9C3B-7B6BC3059647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CB83-6F68-41EA-8DA4-D4E722501B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A1410F-6C50-4F22-A368-B69765D83174}" type="datetimeFigureOut">
              <a:rPr lang="zh-CN" altLang="en-US"/>
              <a:pPr>
                <a:defRPr/>
              </a:pPr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D70150-99D4-4F8B-A494-8240F6353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6" r:id="rId15"/>
    <p:sldLayoutId id="2147483665" r:id="rId16"/>
    <p:sldLayoutId id="2147483664" r:id="rId17"/>
    <p:sldLayoutId id="2147483663" r:id="rId18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https://infourok.ru/primeri-uprazhneniy-s-ispolzovaniem-razlichnih-vidov-slovarey-na-urokah-russkogo-yazika-v-nachalnoy-shkole-2226201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latin typeface="Calibri" pitchFamily="34" charset="0"/>
              </a:rPr>
              <a:t>school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288" y="-220194"/>
            <a:ext cx="835342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Министерство образования и науки Самарской области</a:t>
            </a:r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charset="0"/>
              </a:rPr>
              <a:t>Государственное автономное образовательное учреждение</a:t>
            </a:r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charset="0"/>
              </a:rPr>
              <a:t>дополнительного профессионального образования (повышения квалификации) специалистов</a:t>
            </a: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charset="0"/>
              </a:rPr>
              <a:t>САМАРСКИЙ ОБЛАСТНОЙ ИНСТИТУТ ПОВЫШЕНИЯ КВАЛИФИКАЦИИ</a:t>
            </a:r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sz="1400" b="1" dirty="0">
                <a:solidFill>
                  <a:schemeClr val="tx1"/>
                </a:solidFill>
                <a:latin typeface="Arial" charset="0"/>
              </a:rPr>
              <a:t>И ПЕРЕПОДГОТОВКИ РАБОТНИКОВ ОБРАЗОВАНИЯ </a:t>
            </a:r>
          </a:p>
          <a:p>
            <a:pPr algn="ctr"/>
            <a:endParaRPr lang="ru-RU" altLang="zh-CN" sz="14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b="1" dirty="0">
                <a:solidFill>
                  <a:schemeClr val="tx1"/>
                </a:solidFill>
                <a:latin typeface="Arial" charset="0"/>
              </a:rPr>
              <a:t>Приемы работы с лингвистическими словарями, </a:t>
            </a:r>
            <a:endParaRPr lang="ru-RU" altLang="zh-CN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b="1" dirty="0" smtClean="0">
                <a:solidFill>
                  <a:schemeClr val="tx1"/>
                </a:solidFill>
                <a:latin typeface="Arial" charset="0"/>
              </a:rPr>
              <a:t>адресованными </a:t>
            </a:r>
            <a:r>
              <a:rPr lang="ru-RU" altLang="zh-CN" b="1" dirty="0">
                <a:solidFill>
                  <a:schemeClr val="tx1"/>
                </a:solidFill>
                <a:latin typeface="Arial" charset="0"/>
              </a:rPr>
              <a:t>младшим школьникам.</a:t>
            </a:r>
            <a:endParaRPr lang="ru-RU" altLang="zh-CN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Выполнил:</a:t>
            </a:r>
          </a:p>
          <a:p>
            <a:pPr algn="r"/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учитель начальных классов </a:t>
            </a:r>
          </a:p>
          <a:p>
            <a:pPr algn="r"/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ГБОУ СОШ с. </a:t>
            </a:r>
            <a:r>
              <a:rPr lang="ru-RU" altLang="zh-CN" sz="1400" dirty="0" err="1">
                <a:solidFill>
                  <a:schemeClr val="tx1"/>
                </a:solidFill>
                <a:latin typeface="Arial" charset="0"/>
              </a:rPr>
              <a:t>Криволучье</a:t>
            </a:r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-Ивановка</a:t>
            </a:r>
          </a:p>
          <a:p>
            <a:pPr algn="r"/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м. р. Красноармейский</a:t>
            </a:r>
          </a:p>
          <a:p>
            <a:pPr algn="r"/>
            <a:r>
              <a:rPr lang="ru-RU" altLang="zh-CN" sz="1400" dirty="0" err="1">
                <a:solidFill>
                  <a:schemeClr val="tx1"/>
                </a:solidFill>
                <a:latin typeface="Arial" charset="0"/>
              </a:rPr>
              <a:t>Кулькова</a:t>
            </a:r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 Наталия </a:t>
            </a:r>
            <a:r>
              <a:rPr lang="ru-RU" altLang="zh-CN" sz="1400" dirty="0" smtClean="0">
                <a:solidFill>
                  <a:schemeClr val="tx1"/>
                </a:solidFill>
                <a:latin typeface="Arial" charset="0"/>
              </a:rPr>
              <a:t>Александровна</a:t>
            </a:r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altLang="zh-CN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altLang="zh-CN" sz="1400" dirty="0">
                <a:solidFill>
                  <a:schemeClr val="tx1"/>
                </a:solidFill>
                <a:latin typeface="Arial" charset="0"/>
              </a:rPr>
              <a:t>2019г.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uk4019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8913"/>
            <a:ext cx="3963987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34818" name="Picture 5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6308774" cy="1785937"/>
          </a:xfrm>
        </p:spPr>
        <p:txBody>
          <a:bodyPr/>
          <a:lstStyle/>
          <a:p>
            <a:r>
              <a:rPr lang="ru-RU" u="sng" dirty="0" smtClean="0"/>
              <a:t>Задание: </a:t>
            </a:r>
            <a:r>
              <a:rPr lang="ru-RU" dirty="0" smtClean="0"/>
              <a:t>составь предложение, употребив одно или два устаревших слова.</a:t>
            </a:r>
          </a:p>
          <a:p>
            <a:endParaRPr lang="ru-RU" dirty="0"/>
          </a:p>
          <a:p>
            <a:r>
              <a:rPr lang="ru-RU" u="sng" dirty="0" smtClean="0"/>
              <a:t>Задание: </a:t>
            </a:r>
            <a:r>
              <a:rPr lang="ru-RU" dirty="0" smtClean="0"/>
              <a:t>найди в произведении «Сказка о рыбаке и рыбке» А.С. Пушкина устаревшие слова и выпиши 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8718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1019034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41306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img10"/>
          <p:cNvPicPr>
            <a:picLocks noChangeAspect="1" noChangeArrowheads="1"/>
          </p:cNvPicPr>
          <p:nvPr/>
        </p:nvPicPr>
        <p:blipFill>
          <a:blip r:embed="rId2"/>
          <a:srcRect t="11157"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941168"/>
            <a:ext cx="8661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Задание: </a:t>
            </a:r>
            <a:r>
              <a:rPr lang="ru-RU" dirty="0" smtClean="0">
                <a:solidFill>
                  <a:schemeClr val="tx1"/>
                </a:solidFill>
              </a:rPr>
              <a:t>составь с любым фразеологизмом предложение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расскажи, что оно означает.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i?id=15e8d27c4ec6a9f91ffa03a25af8b727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415131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8"/>
          <p:cNvSpPr>
            <a:spLocks noChangeArrowheads="1"/>
          </p:cNvSpPr>
          <p:nvPr/>
        </p:nvSpPr>
        <p:spPr bwMode="auto">
          <a:xfrm>
            <a:off x="468313" y="676970"/>
            <a:ext cx="8424862" cy="46166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457200" indent="-457200" algn="ctr"/>
            <a:endParaRPr lang="ru-RU" altLang="zh-CN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ctr"/>
            <a:r>
              <a:rPr lang="ru-RU" altLang="zh-CN" sz="2800" b="1" dirty="0">
                <a:solidFill>
                  <a:schemeClr val="tx1"/>
                </a:solidFill>
                <a:latin typeface="Arial" charset="0"/>
              </a:rPr>
              <a:t>В предложениях заменить словосочетания, одним словом.</a:t>
            </a:r>
          </a:p>
          <a:p>
            <a:pPr marL="457200" indent="-457200" algn="ctr"/>
            <a:endParaRPr lang="ru-RU" altLang="zh-CN" sz="2800" b="1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ctr"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Торжественный смотр физкультурников на </a:t>
            </a:r>
            <a:r>
              <a:rPr lang="ru-RU" altLang="zh-CN" dirty="0" smtClean="0">
                <a:solidFill>
                  <a:schemeClr val="tx1"/>
                </a:solidFill>
                <a:latin typeface="Arial" charset="0"/>
              </a:rPr>
              <a:t>Красной </a:t>
            </a:r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площади. (</a:t>
            </a:r>
            <a:r>
              <a:rPr lang="ru-RU" altLang="zh-CN" i="1" dirty="0">
                <a:solidFill>
                  <a:schemeClr val="tx1"/>
                </a:solidFill>
                <a:latin typeface="Arial" charset="0"/>
              </a:rPr>
              <a:t>Парад</a:t>
            </a:r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.)</a:t>
            </a:r>
          </a:p>
          <a:p>
            <a:pPr marL="457200" indent="-457200" algn="ctr"/>
            <a:endParaRPr lang="ru-RU" altLang="zh-CN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ctr"/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2. Старший брат получил документ, удостоверяющий его полномочия как депутата. (</a:t>
            </a:r>
            <a:r>
              <a:rPr lang="ru-RU" altLang="zh-CN" i="1" dirty="0">
                <a:solidFill>
                  <a:schemeClr val="tx1"/>
                </a:solidFill>
                <a:latin typeface="Arial" charset="0"/>
              </a:rPr>
              <a:t>Мандат</a:t>
            </a:r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.)</a:t>
            </a:r>
          </a:p>
          <a:p>
            <a:pPr marL="457200" indent="-457200" algn="ctr"/>
            <a:endParaRPr lang="ru-RU" altLang="zh-CN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ctr"/>
            <a:r>
              <a:rPr lang="ru-RU" altLang="zh-CN" dirty="0">
                <a:solidFill>
                  <a:schemeClr val="tx1"/>
                </a:solidFill>
                <a:latin typeface="Arial" charset="0"/>
              </a:rPr>
              <a:t>3. В нашем районе построили помещение для стрельбы в цель. (</a:t>
            </a:r>
            <a:r>
              <a:rPr lang="ru-RU" altLang="zh-CN" i="1" dirty="0">
                <a:solidFill>
                  <a:schemeClr val="tx1"/>
                </a:solidFill>
                <a:latin typeface="Arial" charset="0"/>
              </a:rPr>
              <a:t>Тир.)</a:t>
            </a:r>
          </a:p>
        </p:txBody>
      </p:sp>
    </p:spTree>
  </p:cSld>
  <p:clrMapOvr>
    <a:masterClrMapping/>
  </p:clrMapOvr>
  <p:transition spd="med" advTm="5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55301" name="Picture 5" descr="shkolniy_slovarik_slovar_inostrannih_slov_avtor_shklyarova_tv"/>
          <p:cNvPicPr>
            <a:picLocks noChangeAspect="1" noChangeArrowheads="1"/>
          </p:cNvPicPr>
          <p:nvPr/>
        </p:nvPicPr>
        <p:blipFill>
          <a:blip r:embed="rId2"/>
          <a:srcRect l="17262" t="5380" r="22261" b="7143"/>
          <a:stretch>
            <a:fillRect/>
          </a:stretch>
        </p:blipFill>
        <p:spPr bwMode="auto">
          <a:xfrm>
            <a:off x="1979613" y="404813"/>
            <a:ext cx="4032250" cy="5832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56325" name="Picture 5" descr="img15"/>
          <p:cNvPicPr>
            <a:picLocks noChangeAspect="1" noChangeArrowheads="1"/>
          </p:cNvPicPr>
          <p:nvPr/>
        </p:nvPicPr>
        <p:blipFill>
          <a:blip r:embed="rId2"/>
          <a:srcRect t="5902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1"/>
          <p:cNvSpPr>
            <a:spLocks noGrp="1"/>
          </p:cNvSpPr>
          <p:nvPr>
            <p:ph type="body" sz="quarter" idx="10"/>
          </p:nvPr>
        </p:nvSpPr>
        <p:spPr>
          <a:xfrm>
            <a:off x="1071563" y="428625"/>
            <a:ext cx="4643437" cy="1785938"/>
          </a:xfrm>
        </p:spPr>
        <p:txBody>
          <a:bodyPr/>
          <a:lstStyle/>
          <a:p>
            <a:pPr eaLnBrk="1" hangingPunct="1"/>
            <a:endParaRPr lang="ru-RU" smtClean="0">
              <a:ea typeface="宋体" pitchFamily="2" charset="-122"/>
            </a:endParaRPr>
          </a:p>
        </p:txBody>
      </p:sp>
      <p:pic>
        <p:nvPicPr>
          <p:cNvPr id="39938" name="Picture 2" descr="D:\My private\blagodary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3375"/>
            <a:ext cx="55975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l6vcsh7hbaoskk0wckcs8k84s88s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141663"/>
            <a:ext cx="31527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50825" y="509498"/>
            <a:ext cx="8281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  <a:latin typeface="Arial" charset="0"/>
              </a:rPr>
              <a:t>Развитие речи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 - это процесс обогащения речи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школьников и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приемы работы над обогащением словарного запаса учащихся.</a:t>
            </a:r>
          </a:p>
        </p:txBody>
      </p:sp>
      <p:pic>
        <p:nvPicPr>
          <p:cNvPr id="24578" name="Picture 5" descr="8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92375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26627" name="Picture 5" descr="2a658d6d44d2b00da9bc47453aaaeb70"/>
          <p:cNvPicPr>
            <a:picLocks noChangeAspect="1" noChangeArrowheads="1"/>
          </p:cNvPicPr>
          <p:nvPr/>
        </p:nvPicPr>
        <p:blipFill>
          <a:blip r:embed="rId2"/>
          <a:srcRect l="4533" r="3432"/>
          <a:stretch>
            <a:fillRect/>
          </a:stretch>
        </p:blipFill>
        <p:spPr bwMode="auto">
          <a:xfrm>
            <a:off x="179388" y="2627313"/>
            <a:ext cx="58324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0825" y="188913"/>
            <a:ext cx="84248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Arial" charset="0"/>
              </a:rPr>
              <a:t>Наиболее ответственный, серьезный и осознанный этап развития речи – это школьный. Ведущая роль отводится освоению нового вида речи – письменного. Лингвисты и педагоги-практики едины во мнении, что работа со словарями на уроках русского языка создает возможность обогащения речи детей, активизирует усвоение понятий, способствует развитию памяти, мышления, внимания, воображения, формирует интерес к изучению русского языка.</a:t>
            </a:r>
            <a:r>
              <a:rPr lang="ru-RU" sz="20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1871663" y="1989138"/>
            <a:ext cx="72723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Arial" charset="0"/>
              </a:rPr>
              <a:t>К.Д.Ушинский считал, что каждый учитель </a:t>
            </a:r>
            <a:r>
              <a:rPr lang="ru-RU" i="1">
                <a:solidFill>
                  <a:schemeClr val="tx1"/>
                </a:solidFill>
                <a:latin typeface="Arial" charset="0"/>
              </a:rPr>
              <a:t>«должен организовать работу на уроках русского языка так, чтобы ребенок в процессе обучения учился размышлять, анализировать, сравнивать, самостоятельно делать выводы».</a:t>
            </a:r>
            <a:r>
              <a:rPr lang="ru-RU" i="1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8675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  <a:latin typeface="Arial" charset="0"/>
              </a:rPr>
              <a:t>А для этого ему нужен богатый словарный запас, хорошо развитая связная речь. Незаменимым помощником в работе учителя может и должен стать словарь. Задачей школьных словарей является не только толкование незнакомых слов и справка о правописании, но и перевод слов из пассивного словаря учащихся в активный. 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29699" name="Picture 4" descr="1019034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4362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img_user_file_57236af290aef_2"/>
          <p:cNvPicPr>
            <a:picLocks noChangeAspect="1" noChangeArrowheads="1"/>
          </p:cNvPicPr>
          <p:nvPr/>
        </p:nvPicPr>
        <p:blipFill rotWithShape="1">
          <a:blip r:embed="rId2"/>
          <a:srcRect t="21852"/>
          <a:stretch/>
        </p:blipFill>
        <p:spPr bwMode="auto">
          <a:xfrm>
            <a:off x="0" y="1498600"/>
            <a:ext cx="9144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325614"/>
            <a:ext cx="6409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2129CD"/>
                </a:solidFill>
                <a:latin typeface="+mn-lt"/>
                <a:cs typeface="Times New Roman" pitchFamily="18" charset="0"/>
              </a:rPr>
              <a:t>Задание: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распредели слова на группы,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составь с любым словом предложение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31747" name="Picture 5" descr="1019051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5888"/>
            <a:ext cx="4046537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ea typeface="宋体" pitchFamily="2" charset="-122"/>
            </a:endParaRPr>
          </a:p>
        </p:txBody>
      </p:sp>
      <p:pic>
        <p:nvPicPr>
          <p:cNvPr id="32771" name="Picture 5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бразование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образование</Template>
  <TotalTime>564</TotalTime>
  <Words>322</Words>
  <Application>Microsoft Office PowerPoint</Application>
  <PresentationFormat>Экран (4:3)</PresentationFormat>
  <Paragraphs>52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Лёха</cp:lastModifiedBy>
  <cp:revision>50</cp:revision>
  <dcterms:created xsi:type="dcterms:W3CDTF">2010-11-27T20:07:30Z</dcterms:created>
  <dcterms:modified xsi:type="dcterms:W3CDTF">2019-03-29T03:53:04Z</dcterms:modified>
</cp:coreProperties>
</file>