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5"/>
  </p:notesMasterIdLst>
  <p:sldIdLst>
    <p:sldId id="256" r:id="rId2"/>
    <p:sldId id="336" r:id="rId3"/>
    <p:sldId id="335" r:id="rId4"/>
    <p:sldId id="337" r:id="rId5"/>
    <p:sldId id="338" r:id="rId6"/>
    <p:sldId id="339" r:id="rId7"/>
    <p:sldId id="345" r:id="rId8"/>
    <p:sldId id="346" r:id="rId9"/>
    <p:sldId id="347" r:id="rId10"/>
    <p:sldId id="348" r:id="rId11"/>
    <p:sldId id="349" r:id="rId12"/>
    <p:sldId id="343" r:id="rId13"/>
    <p:sldId id="350" r:id="rId14"/>
    <p:sldId id="351" r:id="rId15"/>
    <p:sldId id="341" r:id="rId16"/>
    <p:sldId id="260" r:id="rId17"/>
    <p:sldId id="297" r:id="rId18"/>
    <p:sldId id="261" r:id="rId19"/>
    <p:sldId id="263" r:id="rId20"/>
    <p:sldId id="278" r:id="rId21"/>
    <p:sldId id="299" r:id="rId22"/>
    <p:sldId id="300" r:id="rId23"/>
    <p:sldId id="35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00863D"/>
    <a:srgbClr val="0096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4963C-820F-44FD-A0D8-389D5D4076E6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A32E7-A54B-4559-866A-4DC20FAAF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A32E7-A54B-4559-866A-4DC20FAAFAB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57FB55-9977-42BD-B774-112FBA24EACC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110E9-B75E-4A79-9A05-FE2C0F7A9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57FB55-9977-42BD-B774-112FBA24EACC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110E9-B75E-4A79-9A05-FE2C0F7A9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57FB55-9977-42BD-B774-112FBA24EACC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110E9-B75E-4A79-9A05-FE2C0F7A9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57FB55-9977-42BD-B774-112FBA24EACC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110E9-B75E-4A79-9A05-FE2C0F7A9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57FB55-9977-42BD-B774-112FBA24EACC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110E9-B75E-4A79-9A05-FE2C0F7A9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57FB55-9977-42BD-B774-112FBA24EACC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110E9-B75E-4A79-9A05-FE2C0F7A9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57FB55-9977-42BD-B774-112FBA24EACC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110E9-B75E-4A79-9A05-FE2C0F7A9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57FB55-9977-42BD-B774-112FBA24EACC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110E9-B75E-4A79-9A05-FE2C0F7A9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57FB55-9977-42BD-B774-112FBA24EACC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110E9-B75E-4A79-9A05-FE2C0F7A9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57FB55-9977-42BD-B774-112FBA24EACC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110E9-B75E-4A79-9A05-FE2C0F7A9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57FB55-9977-42BD-B774-112FBA24EACC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110E9-B75E-4A79-9A05-FE2C0F7A9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C57FB55-9977-42BD-B774-112FBA24EACC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59110E9-B75E-4A79-9A05-FE2C0F7A9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1088" y="332656"/>
            <a:ext cx="8062912" cy="1470025"/>
          </a:xfrm>
        </p:spPr>
        <p:txBody>
          <a:bodyPr>
            <a:noAutofit/>
          </a:bodyPr>
          <a:lstStyle/>
          <a:p>
            <a:pPr algn="r"/>
            <a:r>
              <a:rPr lang="ru-RU" sz="3200" b="1" cap="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МБДОУ «Михайловский детский сад»</a:t>
            </a:r>
            <a:r>
              <a:rPr lang="ru-RU" b="1" cap="all" dirty="0" smtClean="0"/>
              <a:t/>
            </a:r>
            <a:br>
              <a:rPr lang="ru-RU" b="1" cap="all" dirty="0" smtClean="0"/>
            </a:br>
            <a:endParaRPr lang="ru-RU" b="1" cap="all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284984"/>
            <a:ext cx="8100392" cy="1752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ЛОГО-ЛАБОРАТОРИЯ «Гармония круга»</a:t>
            </a:r>
          </a:p>
          <a:p>
            <a:r>
              <a:rPr lang="ru-RU" sz="2800" b="1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Рабочая программа на развитие логического мышления</a:t>
            </a:r>
          </a:p>
          <a:p>
            <a:r>
              <a:rPr lang="ru-RU" b="1" cap="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  <a:cs typeface="+mj-cs"/>
              </a:rPr>
              <a:t>«В стране веселых головоломок»</a:t>
            </a:r>
          </a:p>
          <a:p>
            <a:r>
              <a:rPr lang="ru-RU" sz="2800" b="1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Для детей старшего дошкольного возраста</a:t>
            </a:r>
            <a:endParaRPr lang="ru-RU" sz="2800" b="1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1217211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3633809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172516" y="2444109"/>
            <a:ext cx="4804386" cy="360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648606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75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IMG_75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75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IMG_75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204864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711451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07704" y="213285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91680" y="213285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35696" y="2060848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060848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606276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Актуальность: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4929198"/>
            <a:ext cx="7772400" cy="1500187"/>
          </a:xfrm>
        </p:spPr>
        <p:txBody>
          <a:bodyPr/>
          <a:lstStyle/>
          <a:p>
            <a:r>
              <a:rPr lang="ru-RU" sz="1800" dirty="0" smtClean="0">
                <a:solidFill>
                  <a:srgbClr val="00B050"/>
                </a:solidFill>
              </a:rPr>
              <a:t>Огромную роль в развитии математических способностей и в развитии интеллекта играют интеллектуальные игры.</a:t>
            </a:r>
          </a:p>
          <a:p>
            <a:r>
              <a:rPr lang="ru-RU" sz="1800" dirty="0" smtClean="0">
                <a:solidFill>
                  <a:srgbClr val="00B050"/>
                </a:solidFill>
              </a:rPr>
              <a:t>Развивающие игры делают учение интересным для малыша, порождают интерес к приобретаемым знаниям, умениям, навыкам.</a:t>
            </a:r>
          </a:p>
          <a:p>
            <a:r>
              <a:rPr lang="ru-RU" sz="1800" dirty="0" smtClean="0">
                <a:solidFill>
                  <a:srgbClr val="00B050"/>
                </a:solidFill>
              </a:rPr>
              <a:t>Используя возможности развития логического мышления дошкольников можно более успешно готовить детей к решению тех задач, которые ставит перед нами школьное обучение.</a:t>
            </a:r>
          </a:p>
          <a:p>
            <a:r>
              <a:rPr lang="ru-RU" sz="1800" dirty="0" smtClean="0">
                <a:solidFill>
                  <a:srgbClr val="00B050"/>
                </a:solidFill>
              </a:rPr>
              <a:t>Развитие логического мышления включает в себя использование дидактических игр, смекалок, головоломок, решение различных логических игр и лабиринтов и вызывает у детей большой интерес. В этой деятельности у детей формируются важные качества личности: самостоятельность, находчивость, сообразительность, вырабатывается усидчивость, развиваются конструктивные умения. Дети учатся планировать свои действия, обдумывать их, догадываться в поиске результата, проявляя при этом творчество.</a:t>
            </a:r>
            <a:endParaRPr lang="ru-RU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556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91680" y="213285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1988840"/>
            <a:ext cx="3266902" cy="4405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04048" y="1916832"/>
            <a:ext cx="3312622" cy="4468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VI_7466_Mo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060848"/>
            <a:ext cx="7695486" cy="4328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VI_7524_Mo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88840"/>
            <a:ext cx="7603683" cy="4277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3357562"/>
            <a:ext cx="7772400" cy="3143272"/>
          </a:xfrm>
        </p:spPr>
        <p:txBody>
          <a:bodyPr/>
          <a:lstStyle/>
          <a:p>
            <a:pPr lvl="0"/>
            <a:r>
              <a:rPr lang="ru-RU" sz="1400" u="sng" dirty="0">
                <a:solidFill>
                  <a:srgbClr val="00B050"/>
                </a:solidFill>
                <a:latin typeface="Cambria" pitchFamily="18" charset="0"/>
                <a:ea typeface="+mn-ea"/>
                <a:cs typeface="+mn-cs"/>
              </a:rPr>
              <a:t>Задачи:</a:t>
            </a:r>
            <a:r>
              <a:rPr lang="ru-RU" sz="1400" dirty="0">
                <a:solidFill>
                  <a:srgbClr val="00B050"/>
                </a:solidFill>
                <a:latin typeface="Cambria" pitchFamily="18" charset="0"/>
                <a:ea typeface="+mn-ea"/>
                <a:cs typeface="+mn-cs"/>
              </a:rPr>
              <a:t> </a:t>
            </a:r>
            <a:br>
              <a:rPr lang="ru-RU" sz="1400" dirty="0">
                <a:solidFill>
                  <a:srgbClr val="00B050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ru-RU" sz="1400" dirty="0" smtClean="0">
                <a:solidFill>
                  <a:srgbClr val="00B050"/>
                </a:solidFill>
                <a:latin typeface="Cambria" pitchFamily="18" charset="0"/>
                <a:ea typeface="+mn-ea"/>
                <a:cs typeface="+mn-cs"/>
              </a:rPr>
              <a:t/>
            </a:r>
            <a:br>
              <a:rPr lang="ru-RU" sz="1400" dirty="0" smtClean="0">
                <a:solidFill>
                  <a:srgbClr val="00B050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ru-RU" sz="1400" dirty="0" smtClean="0">
                <a:solidFill>
                  <a:srgbClr val="00B050"/>
                </a:solidFill>
                <a:latin typeface="Cambria" pitchFamily="18" charset="0"/>
                <a:ea typeface="+mn-ea"/>
                <a:cs typeface="+mn-cs"/>
              </a:rPr>
              <a:t>создать условия для развития у детей познавательных интересов.</a:t>
            </a:r>
            <a:br>
              <a:rPr lang="ru-RU" sz="1400" dirty="0" smtClean="0">
                <a:solidFill>
                  <a:srgbClr val="00B050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ru-RU" sz="1400" dirty="0" smtClean="0">
                <a:solidFill>
                  <a:srgbClr val="00B050"/>
                </a:solidFill>
                <a:latin typeface="Cambria" pitchFamily="18" charset="0"/>
                <a:ea typeface="+mn-ea"/>
                <a:cs typeface="+mn-cs"/>
              </a:rPr>
              <a:t/>
            </a:r>
            <a:br>
              <a:rPr lang="ru-RU" sz="1400" dirty="0" smtClean="0">
                <a:solidFill>
                  <a:srgbClr val="00B050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ru-RU" sz="1400" dirty="0" smtClean="0">
                <a:solidFill>
                  <a:srgbClr val="00B050"/>
                </a:solidFill>
                <a:latin typeface="Cambria" pitchFamily="18" charset="0"/>
                <a:ea typeface="+mn-ea"/>
                <a:cs typeface="+mn-cs"/>
              </a:rPr>
              <a:t>ФОРМИРОВАТЬ СТРЕМЛЕНИЯ РЕБЕНКА К РАЗМЫШЛЕНИЮ И ПОИСКУ.</a:t>
            </a:r>
            <a:br>
              <a:rPr lang="ru-RU" sz="1400" dirty="0" smtClean="0">
                <a:solidFill>
                  <a:srgbClr val="00B050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ru-RU" sz="1400" dirty="0" smtClean="0">
                <a:solidFill>
                  <a:srgbClr val="00B050"/>
                </a:solidFill>
                <a:latin typeface="Cambria" pitchFamily="18" charset="0"/>
                <a:ea typeface="+mn-ea"/>
                <a:cs typeface="+mn-cs"/>
              </a:rPr>
              <a:t/>
            </a:r>
            <a:br>
              <a:rPr lang="ru-RU" sz="1400" dirty="0" smtClean="0">
                <a:solidFill>
                  <a:srgbClr val="00B050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ru-RU" sz="1400" dirty="0" smtClean="0">
                <a:solidFill>
                  <a:srgbClr val="00B050"/>
                </a:solidFill>
                <a:latin typeface="Cambria" pitchFamily="18" charset="0"/>
              </a:rPr>
              <a:t> ФОРМИРОВАТЬ У РЕБЕНКА ОСНОВНЫЕ ЭЛЕМЕНТЫ МЫСЛИТЕЛЬНЫХ ПРОЦЕССОВ: СРАВНЕНИЕ, КЛАССИФИКАЦИЯ, СИНТЕЗ, АНАЛИЗ, </a:t>
            </a:r>
            <a:r>
              <a:rPr lang="ru-RU" sz="1400" dirty="0" err="1" smtClean="0">
                <a:solidFill>
                  <a:srgbClr val="00B050"/>
                </a:solidFill>
                <a:latin typeface="Cambria" pitchFamily="18" charset="0"/>
              </a:rPr>
              <a:t>ОБОбЩЕНИЕ</a:t>
            </a:r>
            <a:r>
              <a:rPr lang="ru-RU" sz="1400" dirty="0" smtClean="0">
                <a:solidFill>
                  <a:srgbClr val="00B050"/>
                </a:solidFill>
                <a:latin typeface="Cambria" pitchFamily="18" charset="0"/>
              </a:rPr>
              <a:t>. </a:t>
            </a:r>
            <a:r>
              <a:rPr lang="ru-RU" sz="1400" dirty="0" smtClean="0">
                <a:solidFill>
                  <a:srgbClr val="00B050"/>
                </a:solidFill>
                <a:latin typeface="Cambria" pitchFamily="18" charset="0"/>
                <a:ea typeface="+mn-ea"/>
                <a:cs typeface="+mn-cs"/>
              </a:rPr>
              <a:t/>
            </a:r>
            <a:br>
              <a:rPr lang="ru-RU" sz="1400" dirty="0" smtClean="0">
                <a:solidFill>
                  <a:srgbClr val="00B050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ru-RU" sz="1400" dirty="0" smtClean="0">
                <a:solidFill>
                  <a:srgbClr val="00B050"/>
                </a:solidFill>
                <a:latin typeface="Cambria" pitchFamily="18" charset="0"/>
                <a:ea typeface="+mn-ea"/>
                <a:cs typeface="+mn-cs"/>
              </a:rPr>
              <a:t/>
            </a:r>
            <a:br>
              <a:rPr lang="ru-RU" sz="1400" dirty="0" smtClean="0">
                <a:solidFill>
                  <a:srgbClr val="00B050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ru-RU" sz="1400" dirty="0" smtClean="0">
                <a:solidFill>
                  <a:srgbClr val="00B050"/>
                </a:solidFill>
                <a:latin typeface="Cambria" pitchFamily="18" charset="0"/>
              </a:rPr>
              <a:t>Совершенствовать произвольное внимание, память.</a:t>
            </a:r>
            <a:br>
              <a:rPr lang="ru-RU" sz="1400" dirty="0" smtClean="0">
                <a:solidFill>
                  <a:srgbClr val="00B050"/>
                </a:solidFill>
                <a:latin typeface="Cambria" pitchFamily="18" charset="0"/>
              </a:rPr>
            </a:br>
            <a:r>
              <a:rPr lang="ru-RU" sz="1400" dirty="0" smtClean="0">
                <a:solidFill>
                  <a:srgbClr val="00B050"/>
                </a:solidFill>
                <a:latin typeface="Cambria" pitchFamily="18" charset="0"/>
              </a:rPr>
              <a:t/>
            </a:r>
            <a:br>
              <a:rPr lang="ru-RU" sz="1400" dirty="0" smtClean="0">
                <a:solidFill>
                  <a:srgbClr val="00B050"/>
                </a:solidFill>
                <a:latin typeface="Cambria" pitchFamily="18" charset="0"/>
              </a:rPr>
            </a:br>
            <a:r>
              <a:rPr lang="ru-RU" sz="1400" dirty="0" smtClean="0">
                <a:solidFill>
                  <a:srgbClr val="00B050"/>
                </a:solidFill>
                <a:latin typeface="Cambria" pitchFamily="18" charset="0"/>
              </a:rPr>
              <a:t>Развивать умение высказывать простейшие собственные суждения и умозаключения на основании приобретённых знаний.</a:t>
            </a:r>
            <a:br>
              <a:rPr lang="ru-RU" sz="1400" dirty="0" smtClean="0">
                <a:solidFill>
                  <a:srgbClr val="00B050"/>
                </a:solidFill>
                <a:latin typeface="Cambria" pitchFamily="18" charset="0"/>
              </a:rPr>
            </a:br>
            <a:r>
              <a:rPr lang="ru-RU" sz="1400" dirty="0" smtClean="0">
                <a:solidFill>
                  <a:srgbClr val="00B050"/>
                </a:solidFill>
                <a:latin typeface="Cambria" pitchFamily="18" charset="0"/>
              </a:rPr>
              <a:t/>
            </a:r>
            <a:br>
              <a:rPr lang="ru-RU" sz="1400" dirty="0" smtClean="0">
                <a:solidFill>
                  <a:srgbClr val="00B050"/>
                </a:solidFill>
                <a:latin typeface="Cambria" pitchFamily="18" charset="0"/>
              </a:rPr>
            </a:br>
            <a:r>
              <a:rPr lang="ru-RU" sz="1400" dirty="0" smtClean="0">
                <a:solidFill>
                  <a:srgbClr val="00B050"/>
                </a:solidFill>
                <a:latin typeface="Cambria" pitchFamily="18" charset="0"/>
              </a:rPr>
              <a:t>Воспитывать стремление к приобретению новых знаний и умений. </a:t>
            </a:r>
            <a:br>
              <a:rPr lang="ru-RU" sz="1400" dirty="0" smtClean="0">
                <a:solidFill>
                  <a:srgbClr val="00B050"/>
                </a:solidFill>
                <a:latin typeface="Cambria" pitchFamily="18" charset="0"/>
              </a:rPr>
            </a:br>
            <a:r>
              <a:rPr lang="ru-RU" sz="1400" dirty="0" smtClean="0">
                <a:solidFill>
                  <a:srgbClr val="00B050"/>
                </a:solidFill>
                <a:latin typeface="Cambria" pitchFamily="18" charset="0"/>
                <a:ea typeface="+mn-ea"/>
                <a:cs typeface="+mn-cs"/>
              </a:rPr>
              <a:t/>
            </a:r>
            <a:br>
              <a:rPr lang="ru-RU" sz="1400" dirty="0" smtClean="0">
                <a:solidFill>
                  <a:srgbClr val="00B050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ru-RU" sz="1400" dirty="0">
                <a:solidFill>
                  <a:srgbClr val="00B050"/>
                </a:solidFill>
                <a:latin typeface="Cambria" pitchFamily="18" charset="0"/>
                <a:ea typeface="+mn-ea"/>
                <a:cs typeface="+mn-cs"/>
              </a:rPr>
              <a:t/>
            </a:r>
            <a:br>
              <a:rPr lang="ru-RU" sz="1400" dirty="0">
                <a:solidFill>
                  <a:srgbClr val="00B050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ru-RU" sz="1400" dirty="0" smtClean="0">
                <a:solidFill>
                  <a:srgbClr val="00B050"/>
                </a:solidFill>
                <a:latin typeface="Cambria" pitchFamily="18" charset="0"/>
                <a:ea typeface="+mn-ea"/>
                <a:cs typeface="+mn-cs"/>
              </a:rPr>
              <a:t/>
            </a:r>
            <a:br>
              <a:rPr lang="ru-RU" sz="1400" dirty="0" smtClean="0">
                <a:solidFill>
                  <a:srgbClr val="00B050"/>
                </a:solidFill>
                <a:latin typeface="Cambria" pitchFamily="18" charset="0"/>
                <a:ea typeface="+mn-ea"/>
                <a:cs typeface="+mn-cs"/>
              </a:rPr>
            </a:br>
            <a:endParaRPr lang="ru-RU" sz="1400" dirty="0">
              <a:solidFill>
                <a:srgbClr val="00B050"/>
              </a:solidFill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85786" y="1928802"/>
            <a:ext cx="7772400" cy="1500187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00B050"/>
                </a:solidFill>
                <a:latin typeface="Cambria" pitchFamily="18" charset="0"/>
              </a:rPr>
              <a:t>Цель:</a:t>
            </a:r>
            <a:r>
              <a:rPr lang="ru-RU" b="1" i="1" dirty="0" smtClean="0">
                <a:solidFill>
                  <a:srgbClr val="00B050"/>
                </a:solidFill>
                <a:latin typeface="Cambria" pitchFamily="18" charset="0"/>
              </a:rPr>
              <a:t> Повысить </a:t>
            </a:r>
            <a:r>
              <a:rPr lang="ru-RU" b="1" i="1" dirty="0">
                <a:solidFill>
                  <a:srgbClr val="00B050"/>
                </a:solidFill>
                <a:latin typeface="Cambria" pitchFamily="18" charset="0"/>
              </a:rPr>
              <a:t>уровень логического и комбинаторного мышления для повышения успешности жизнедеятельности ребенка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861956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7772400" cy="1362075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Формы реализации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3286124"/>
            <a:ext cx="7772400" cy="3154661"/>
          </a:xfrm>
        </p:spPr>
        <p:txBody>
          <a:bodyPr/>
          <a:lstStyle/>
          <a:p>
            <a:r>
              <a:rPr lang="ru-RU" sz="2400" i="1" u="sng" dirty="0" smtClean="0">
                <a:solidFill>
                  <a:srgbClr val="00B050"/>
                </a:solidFill>
              </a:rPr>
              <a:t>2 занятия в неделю</a:t>
            </a:r>
          </a:p>
          <a:p>
            <a:pPr lvl="0"/>
            <a:r>
              <a:rPr lang="ru-RU" sz="2400" dirty="0" smtClean="0">
                <a:solidFill>
                  <a:srgbClr val="00B050"/>
                </a:solidFill>
              </a:rPr>
              <a:t>развивающие игры логико-математического содержания; </a:t>
            </a:r>
          </a:p>
          <a:p>
            <a:pPr lvl="0"/>
            <a:r>
              <a:rPr lang="ru-RU" sz="2400" dirty="0" smtClean="0">
                <a:solidFill>
                  <a:srgbClr val="00B050"/>
                </a:solidFill>
              </a:rPr>
              <a:t>словесно-логические упражнения; </a:t>
            </a:r>
          </a:p>
          <a:p>
            <a:pPr lvl="0"/>
            <a:r>
              <a:rPr lang="ru-RU" sz="2400" dirty="0" smtClean="0">
                <a:solidFill>
                  <a:srgbClr val="00B050"/>
                </a:solidFill>
              </a:rPr>
              <a:t>самостоятельная деятельность детей; </a:t>
            </a:r>
          </a:p>
          <a:p>
            <a:pPr lvl="0"/>
            <a:r>
              <a:rPr lang="ru-RU" sz="2400" dirty="0" smtClean="0">
                <a:solidFill>
                  <a:srgbClr val="00B050"/>
                </a:solidFill>
              </a:rPr>
              <a:t>рассматривание и беседы по картинке; </a:t>
            </a:r>
          </a:p>
          <a:p>
            <a:pPr lvl="0"/>
            <a:r>
              <a:rPr lang="ru-RU" sz="2400" dirty="0" smtClean="0">
                <a:solidFill>
                  <a:srgbClr val="00B050"/>
                </a:solidFill>
              </a:rPr>
              <a:t>использование литературных текстов; </a:t>
            </a:r>
          </a:p>
          <a:p>
            <a:pPr lvl="0"/>
            <a:r>
              <a:rPr lang="ru-RU" sz="2400" dirty="0" smtClean="0">
                <a:solidFill>
                  <a:srgbClr val="00B050"/>
                </a:solidFill>
              </a:rPr>
              <a:t>интеллектуальные викторины… </a:t>
            </a:r>
          </a:p>
          <a:p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31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7772400" cy="1362075"/>
          </a:xfrm>
        </p:spPr>
        <p:txBody>
          <a:bodyPr/>
          <a:lstStyle/>
          <a:p>
            <a:r>
              <a:rPr lang="ru-RU" sz="2800" dirty="0" smtClean="0">
                <a:solidFill>
                  <a:srgbClr val="00B050"/>
                </a:solidFill>
              </a:rPr>
              <a:t>Методы и приемы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581128"/>
            <a:ext cx="7772400" cy="1500187"/>
          </a:xfrm>
        </p:spPr>
        <p:txBody>
          <a:bodyPr/>
          <a:lstStyle/>
          <a:p>
            <a:r>
              <a:rPr lang="ru-RU" sz="2800" dirty="0" smtClean="0">
                <a:solidFill>
                  <a:srgbClr val="00B050"/>
                </a:solidFill>
              </a:rPr>
              <a:t>Практические (игровые)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Экспериментирование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Моделирование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Конструирование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Сюжетно-ролевая игра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Игра-драматизация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375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928802"/>
            <a:ext cx="7772400" cy="1362075"/>
          </a:xfrm>
        </p:spPr>
        <p:txBody>
          <a:bodyPr/>
          <a:lstStyle/>
          <a:p>
            <a:r>
              <a:rPr lang="ru-RU" sz="3200" dirty="0" smtClean="0">
                <a:solidFill>
                  <a:srgbClr val="00B050"/>
                </a:solidFill>
              </a:rPr>
              <a:t>Планируемые результаты 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3487885"/>
            <a:ext cx="7772400" cy="3370115"/>
          </a:xfrm>
        </p:spPr>
        <p:txBody>
          <a:bodyPr/>
          <a:lstStyle/>
          <a:p>
            <a:r>
              <a:rPr lang="ru-RU" sz="2400" dirty="0" smtClean="0">
                <a:solidFill>
                  <a:srgbClr val="00B050"/>
                </a:solidFill>
              </a:rPr>
              <a:t>Учиться высказывать свое предположение (версию)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Учиться работать по предложенному плану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Учиться отличать верно выполненное задание от неверного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Учиться выражать свои мысли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Овладевать навыками сотрудничества в группе в совместном решении учебной задачи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Сравнивать предметы по заданному свойству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Устанавливать общие признаки</a:t>
            </a:r>
          </a:p>
          <a:p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505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9853"/>
            <a:ext cx="4038600" cy="3026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49452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44579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6989511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Коммуникаци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Коммуникация</Template>
  <TotalTime>291</TotalTime>
  <Words>257</Words>
  <Application>Microsoft Office PowerPoint</Application>
  <PresentationFormat>Экран (4:3)</PresentationFormat>
  <Paragraphs>36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Коммуникация</vt:lpstr>
      <vt:lpstr>МБДОУ «Михайловский детский сад» </vt:lpstr>
      <vt:lpstr>Актуальность:</vt:lpstr>
      <vt:lpstr>Задачи:   создать условия для развития у детей познавательных интересов.  ФОРМИРОВАТЬ СТРЕМЛЕНИЯ РЕБЕНКА К РАЗМЫШЛЕНИЮ И ПОИСКУ.   ФОРМИРОВАТЬ У РЕБЕНКА ОСНОВНЫЕ ЭЛЕМЕНТЫ МЫСЛИТЕЛЬНЫХ ПРОЦЕССОВ: СРАВНЕНИЕ, КЛАССИФИКАЦИЯ, СИНТЕЗ, АНАЛИЗ, ОБОбЩЕНИЕ.   Совершенствовать произвольное внимание, память.  Развивать умение высказывать простейшие собственные суждения и умозаключения на основании приобретённых знаний.  Воспитывать стремление к приобретению новых знаний и умений.     </vt:lpstr>
      <vt:lpstr>Формы реализации</vt:lpstr>
      <vt:lpstr>Методы и приемы</vt:lpstr>
      <vt:lpstr>Планируемые результаты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«Михайловский детский сад»</dc:title>
  <dc:creator>Пользователь Windows</dc:creator>
  <cp:lastModifiedBy>Елена</cp:lastModifiedBy>
  <cp:revision>31</cp:revision>
  <dcterms:created xsi:type="dcterms:W3CDTF">2020-08-18T14:03:04Z</dcterms:created>
  <dcterms:modified xsi:type="dcterms:W3CDTF">2020-12-18T09:51:21Z</dcterms:modified>
</cp:coreProperties>
</file>