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72" r:id="rId5"/>
    <p:sldId id="273" r:id="rId6"/>
    <p:sldId id="274" r:id="rId7"/>
    <p:sldId id="275" r:id="rId8"/>
    <p:sldId id="276" r:id="rId9"/>
    <p:sldId id="277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0" r:id="rId29"/>
    <p:sldId id="301" r:id="rId30"/>
    <p:sldId id="302" r:id="rId31"/>
    <p:sldId id="303" r:id="rId32"/>
    <p:sldId id="304" r:id="rId33"/>
    <p:sldId id="306" r:id="rId34"/>
    <p:sldId id="307" r:id="rId35"/>
    <p:sldId id="279" r:id="rId36"/>
    <p:sldId id="280" r:id="rId37"/>
    <p:sldId id="266" r:id="rId38"/>
    <p:sldId id="26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719" autoAdjust="0"/>
  </p:normalViewPr>
  <p:slideViewPr>
    <p:cSldViewPr>
      <p:cViewPr varScale="1">
        <p:scale>
          <a:sx n="69" d="100"/>
          <a:sy n="69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6E6D2-721F-4A6B-9021-AC8B399CA86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9FDF30-FCAF-4E4E-8EE1-9AC0C30FA701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Мытье ног</a:t>
          </a:r>
          <a:endParaRPr lang="ru-RU" dirty="0">
            <a:solidFill>
              <a:srgbClr val="C00000"/>
            </a:solidFill>
          </a:endParaRPr>
        </a:p>
      </dgm:t>
    </dgm:pt>
    <dgm:pt modelId="{C8B06AF4-FC2C-457F-8FDA-14633AA662FD}" type="parTrans" cxnId="{BC885776-43E6-4936-A6C0-EEC3AC81BA83}">
      <dgm:prSet/>
      <dgm:spPr/>
      <dgm:t>
        <a:bodyPr/>
        <a:lstStyle/>
        <a:p>
          <a:endParaRPr lang="ru-RU"/>
        </a:p>
      </dgm:t>
    </dgm:pt>
    <dgm:pt modelId="{F4DC81EC-D4E4-4C90-8276-81DB6853AF15}" type="sibTrans" cxnId="{BC885776-43E6-4936-A6C0-EEC3AC81BA83}">
      <dgm:prSet/>
      <dgm:spPr/>
      <dgm:t>
        <a:bodyPr/>
        <a:lstStyle/>
        <a:p>
          <a:endParaRPr lang="ru-RU"/>
        </a:p>
      </dgm:t>
    </dgm:pt>
    <dgm:pt modelId="{64FDF11C-E7E9-47D2-AA9E-185ACE4E3994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Умывание прохладной водой</a:t>
          </a:r>
          <a:endParaRPr lang="ru-RU" dirty="0">
            <a:solidFill>
              <a:srgbClr val="C00000"/>
            </a:solidFill>
          </a:endParaRPr>
        </a:p>
      </dgm:t>
    </dgm:pt>
    <dgm:pt modelId="{2850B72D-1F0D-4CBF-B96E-CA7E3788BCFC}" type="parTrans" cxnId="{DE972762-C121-412B-8225-CCDF73855B9C}">
      <dgm:prSet/>
      <dgm:spPr/>
      <dgm:t>
        <a:bodyPr/>
        <a:lstStyle/>
        <a:p>
          <a:endParaRPr lang="ru-RU"/>
        </a:p>
      </dgm:t>
    </dgm:pt>
    <dgm:pt modelId="{FB267BF6-0121-48D1-AB63-718511111096}" type="sibTrans" cxnId="{DE972762-C121-412B-8225-CCDF73855B9C}">
      <dgm:prSet/>
      <dgm:spPr/>
      <dgm:t>
        <a:bodyPr/>
        <a:lstStyle/>
        <a:p>
          <a:endParaRPr lang="ru-RU"/>
        </a:p>
      </dgm:t>
    </dgm:pt>
    <dgm:pt modelId="{291057B8-9236-4071-9289-532B009B35D1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Полоскание горла</a:t>
          </a:r>
          <a:endParaRPr lang="ru-RU" dirty="0">
            <a:solidFill>
              <a:srgbClr val="C00000"/>
            </a:solidFill>
          </a:endParaRPr>
        </a:p>
      </dgm:t>
    </dgm:pt>
    <dgm:pt modelId="{B915727B-D2E6-4FF3-B1EB-D00973413C79}" type="parTrans" cxnId="{3F5631D2-E092-4A7D-9774-8871EDD09789}">
      <dgm:prSet/>
      <dgm:spPr/>
      <dgm:t>
        <a:bodyPr/>
        <a:lstStyle/>
        <a:p>
          <a:endParaRPr lang="ru-RU"/>
        </a:p>
      </dgm:t>
    </dgm:pt>
    <dgm:pt modelId="{2A519627-C12F-495F-9F4A-050F5B216956}" type="sibTrans" cxnId="{3F5631D2-E092-4A7D-9774-8871EDD09789}">
      <dgm:prSet/>
      <dgm:spPr/>
      <dgm:t>
        <a:bodyPr/>
        <a:lstStyle/>
        <a:p>
          <a:endParaRPr lang="ru-RU"/>
        </a:p>
      </dgm:t>
    </dgm:pt>
    <dgm:pt modelId="{3DD6B213-26ED-42EA-9392-FD30A700212A}">
      <dgm:prSet phldrT="[Текст]"/>
      <dgm:spPr/>
      <dgm:t>
        <a:bodyPr/>
        <a:lstStyle/>
        <a:p>
          <a:r>
            <a:rPr lang="ru-RU" i="0" dirty="0" smtClean="0">
              <a:solidFill>
                <a:srgbClr val="C00000"/>
              </a:solidFill>
            </a:rPr>
            <a:t>Воздушные  ванны</a:t>
          </a:r>
          <a:endParaRPr lang="ru-RU" i="0" dirty="0">
            <a:solidFill>
              <a:srgbClr val="C00000"/>
            </a:solidFill>
          </a:endParaRPr>
        </a:p>
      </dgm:t>
    </dgm:pt>
    <dgm:pt modelId="{C077A697-2E45-4590-84B3-FC89C93BAD57}" type="parTrans" cxnId="{E4EBDE61-A63B-41A6-8A2E-597B122EF9E0}">
      <dgm:prSet/>
      <dgm:spPr/>
      <dgm:t>
        <a:bodyPr/>
        <a:lstStyle/>
        <a:p>
          <a:endParaRPr lang="ru-RU"/>
        </a:p>
      </dgm:t>
    </dgm:pt>
    <dgm:pt modelId="{8F1812F8-CC9B-4465-8857-45F4B92B8018}" type="sibTrans" cxnId="{E4EBDE61-A63B-41A6-8A2E-597B122EF9E0}">
      <dgm:prSet/>
      <dgm:spPr/>
      <dgm:t>
        <a:bodyPr/>
        <a:lstStyle/>
        <a:p>
          <a:endParaRPr lang="ru-RU"/>
        </a:p>
      </dgm:t>
    </dgm:pt>
    <dgm:pt modelId="{D089964F-A1A0-4BD3-BC78-8F5A53744D12}">
      <dgm:prSet/>
      <dgm:spPr/>
      <dgm:t>
        <a:bodyPr/>
        <a:lstStyle/>
        <a:p>
          <a:r>
            <a:rPr lang="ru-RU" smtClean="0">
              <a:solidFill>
                <a:srgbClr val="C00000"/>
              </a:solidFill>
            </a:rPr>
            <a:t>Закаливание организма</a:t>
          </a:r>
          <a:endParaRPr lang="ru-RU"/>
        </a:p>
      </dgm:t>
    </dgm:pt>
    <dgm:pt modelId="{B67E3D1C-CB3B-4B7D-B97E-C9EB0CE90B9A}" type="parTrans" cxnId="{0E02E344-B2A4-43E7-99A6-B9F3890D471B}">
      <dgm:prSet/>
      <dgm:spPr/>
      <dgm:t>
        <a:bodyPr/>
        <a:lstStyle/>
        <a:p>
          <a:endParaRPr lang="ru-RU"/>
        </a:p>
      </dgm:t>
    </dgm:pt>
    <dgm:pt modelId="{32689919-3DC9-458F-9730-0EB9C86A9E3B}" type="sibTrans" cxnId="{0E02E344-B2A4-43E7-99A6-B9F3890D471B}">
      <dgm:prSet/>
      <dgm:spPr/>
      <dgm:t>
        <a:bodyPr/>
        <a:lstStyle/>
        <a:p>
          <a:endParaRPr lang="ru-RU"/>
        </a:p>
      </dgm:t>
    </dgm:pt>
    <dgm:pt modelId="{405936DA-C90C-4106-BA22-9F4C291BDF70}" type="pres">
      <dgm:prSet presAssocID="{B876E6D2-721F-4A6B-9021-AC8B399CA867}" presName="diagram" presStyleCnt="0">
        <dgm:presLayoutVars>
          <dgm:dir/>
          <dgm:resizeHandles val="exact"/>
        </dgm:presLayoutVars>
      </dgm:prSet>
      <dgm:spPr/>
    </dgm:pt>
    <dgm:pt modelId="{C4B3FA32-518B-407E-B556-86C5E33D5B29}" type="pres">
      <dgm:prSet presAssocID="{C99FDF30-FCAF-4E4E-8EE1-9AC0C30FA701}" presName="node" presStyleLbl="node1" presStyleIdx="0" presStyleCnt="5" custScaleX="376671" custScaleY="442574" custLinFactX="699241" custLinFactY="-200000" custLinFactNeighborX="700000" custLinFactNeighborY="-216445">
        <dgm:presLayoutVars>
          <dgm:bulletEnabled val="1"/>
        </dgm:presLayoutVars>
      </dgm:prSet>
      <dgm:spPr/>
    </dgm:pt>
    <dgm:pt modelId="{AD5F8462-B381-45C2-9723-CEADB0582336}" type="pres">
      <dgm:prSet presAssocID="{F4DC81EC-D4E4-4C90-8276-81DB6853AF15}" presName="sibTrans" presStyleCnt="0"/>
      <dgm:spPr/>
    </dgm:pt>
    <dgm:pt modelId="{CACFFBB9-84F9-45F0-9152-2D5459AD9A02}" type="pres">
      <dgm:prSet presAssocID="{D089964F-A1A0-4BD3-BC78-8F5A53744D12}" presName="node" presStyleLbl="node1" presStyleIdx="1" presStyleCnt="5" custScaleX="1513744" custScaleY="224323" custLinFactY="-388540" custLinFactNeighborX="-52569" custLinFactNeighborY="-400000">
        <dgm:presLayoutVars>
          <dgm:bulletEnabled val="1"/>
        </dgm:presLayoutVars>
      </dgm:prSet>
      <dgm:spPr/>
    </dgm:pt>
    <dgm:pt modelId="{59FC3328-899B-48CB-8C68-AA193C9B76DC}" type="pres">
      <dgm:prSet presAssocID="{32689919-3DC9-458F-9730-0EB9C86A9E3B}" presName="sibTrans" presStyleCnt="0"/>
      <dgm:spPr/>
    </dgm:pt>
    <dgm:pt modelId="{85A1B053-9877-46F1-BBE2-CD03FF183334}" type="pres">
      <dgm:prSet presAssocID="{64FDF11C-E7E9-47D2-AA9E-185ACE4E3994}" presName="node" presStyleLbl="node1" presStyleIdx="2" presStyleCnt="5" custScaleX="368208" custScaleY="454108" custLinFactX="-159576" custLinFactY="-400000" custLinFactNeighborX="-200000" custLinFactNeighborY="-475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727A4-8B81-4BE1-AB6F-DC00F128E70E}" type="pres">
      <dgm:prSet presAssocID="{FB267BF6-0121-48D1-AB63-718511111096}" presName="sibTrans" presStyleCnt="0"/>
      <dgm:spPr/>
    </dgm:pt>
    <dgm:pt modelId="{1C206B0B-8F7F-45FE-86C7-ED6E45DAF8AC}" type="pres">
      <dgm:prSet presAssocID="{291057B8-9236-4071-9289-532B009B35D1}" presName="node" presStyleLbl="node1" presStyleIdx="3" presStyleCnt="5" custScaleX="379584" custScaleY="454110" custLinFactX="15379" custLinFactY="-400000" custLinFactNeighborX="100000" custLinFactNeighborY="-475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0BD34-64A8-4413-9D25-381D402122C0}" type="pres">
      <dgm:prSet presAssocID="{2A519627-C12F-495F-9F4A-050F5B216956}" presName="sibTrans" presStyleCnt="0"/>
      <dgm:spPr/>
    </dgm:pt>
    <dgm:pt modelId="{F03A8D13-AAF6-44AA-8480-7D719A3002A5}" type="pres">
      <dgm:prSet presAssocID="{3DD6B213-26ED-42EA-9392-FD30A700212A}" presName="node" presStyleLbl="node1" presStyleIdx="4" presStyleCnt="5" custScaleX="309188" custScaleY="454110" custLinFactX="-300000" custLinFactY="-400000" custLinFactNeighborX="-363367" custLinFactNeighborY="-475685">
        <dgm:presLayoutVars>
          <dgm:bulletEnabled val="1"/>
        </dgm:presLayoutVars>
      </dgm:prSet>
      <dgm:spPr/>
    </dgm:pt>
  </dgm:ptLst>
  <dgm:cxnLst>
    <dgm:cxn modelId="{541F32B0-B5BF-44F8-9051-DD448B1B525B}" type="presOf" srcId="{C99FDF30-FCAF-4E4E-8EE1-9AC0C30FA701}" destId="{C4B3FA32-518B-407E-B556-86C5E33D5B29}" srcOrd="0" destOrd="0" presId="urn:microsoft.com/office/officeart/2005/8/layout/default"/>
    <dgm:cxn modelId="{DFFC2A0B-5F4C-4435-BC7C-B2F66816A544}" type="presOf" srcId="{291057B8-9236-4071-9289-532B009B35D1}" destId="{1C206B0B-8F7F-45FE-86C7-ED6E45DAF8AC}" srcOrd="0" destOrd="0" presId="urn:microsoft.com/office/officeart/2005/8/layout/default"/>
    <dgm:cxn modelId="{A5D0146B-AC4B-49BF-804F-F84E5300AF3F}" type="presOf" srcId="{B876E6D2-721F-4A6B-9021-AC8B399CA867}" destId="{405936DA-C90C-4106-BA22-9F4C291BDF70}" srcOrd="0" destOrd="0" presId="urn:microsoft.com/office/officeart/2005/8/layout/default"/>
    <dgm:cxn modelId="{ECDB5409-70C8-45F9-ABF0-E22ED6F8C259}" type="presOf" srcId="{D089964F-A1A0-4BD3-BC78-8F5A53744D12}" destId="{CACFFBB9-84F9-45F0-9152-2D5459AD9A02}" srcOrd="0" destOrd="0" presId="urn:microsoft.com/office/officeart/2005/8/layout/default"/>
    <dgm:cxn modelId="{3F5631D2-E092-4A7D-9774-8871EDD09789}" srcId="{B876E6D2-721F-4A6B-9021-AC8B399CA867}" destId="{291057B8-9236-4071-9289-532B009B35D1}" srcOrd="3" destOrd="0" parTransId="{B915727B-D2E6-4FF3-B1EB-D00973413C79}" sibTransId="{2A519627-C12F-495F-9F4A-050F5B216956}"/>
    <dgm:cxn modelId="{0B9D75FD-63FC-48E0-8DDE-EED477E4E682}" type="presOf" srcId="{64FDF11C-E7E9-47D2-AA9E-185ACE4E3994}" destId="{85A1B053-9877-46F1-BBE2-CD03FF183334}" srcOrd="0" destOrd="0" presId="urn:microsoft.com/office/officeart/2005/8/layout/default"/>
    <dgm:cxn modelId="{0E02E344-B2A4-43E7-99A6-B9F3890D471B}" srcId="{B876E6D2-721F-4A6B-9021-AC8B399CA867}" destId="{D089964F-A1A0-4BD3-BC78-8F5A53744D12}" srcOrd="1" destOrd="0" parTransId="{B67E3D1C-CB3B-4B7D-B97E-C9EB0CE90B9A}" sibTransId="{32689919-3DC9-458F-9730-0EB9C86A9E3B}"/>
    <dgm:cxn modelId="{90C90988-F40A-40F9-B231-D80D76EB54B9}" type="presOf" srcId="{3DD6B213-26ED-42EA-9392-FD30A700212A}" destId="{F03A8D13-AAF6-44AA-8480-7D719A3002A5}" srcOrd="0" destOrd="0" presId="urn:microsoft.com/office/officeart/2005/8/layout/default"/>
    <dgm:cxn modelId="{E4EBDE61-A63B-41A6-8A2E-597B122EF9E0}" srcId="{B876E6D2-721F-4A6B-9021-AC8B399CA867}" destId="{3DD6B213-26ED-42EA-9392-FD30A700212A}" srcOrd="4" destOrd="0" parTransId="{C077A697-2E45-4590-84B3-FC89C93BAD57}" sibTransId="{8F1812F8-CC9B-4465-8857-45F4B92B8018}"/>
    <dgm:cxn modelId="{DE972762-C121-412B-8225-CCDF73855B9C}" srcId="{B876E6D2-721F-4A6B-9021-AC8B399CA867}" destId="{64FDF11C-E7E9-47D2-AA9E-185ACE4E3994}" srcOrd="2" destOrd="0" parTransId="{2850B72D-1F0D-4CBF-B96E-CA7E3788BCFC}" sibTransId="{FB267BF6-0121-48D1-AB63-718511111096}"/>
    <dgm:cxn modelId="{BC885776-43E6-4936-A6C0-EEC3AC81BA83}" srcId="{B876E6D2-721F-4A6B-9021-AC8B399CA867}" destId="{C99FDF30-FCAF-4E4E-8EE1-9AC0C30FA701}" srcOrd="0" destOrd="0" parTransId="{C8B06AF4-FC2C-457F-8FDA-14633AA662FD}" sibTransId="{F4DC81EC-D4E4-4C90-8276-81DB6853AF15}"/>
    <dgm:cxn modelId="{85BF0DF3-16A9-44B0-B169-E204C4328731}" type="presParOf" srcId="{405936DA-C90C-4106-BA22-9F4C291BDF70}" destId="{C4B3FA32-518B-407E-B556-86C5E33D5B29}" srcOrd="0" destOrd="0" presId="urn:microsoft.com/office/officeart/2005/8/layout/default"/>
    <dgm:cxn modelId="{6275212A-6024-4B48-8C5E-FA571C6AD27B}" type="presParOf" srcId="{405936DA-C90C-4106-BA22-9F4C291BDF70}" destId="{AD5F8462-B381-45C2-9723-CEADB0582336}" srcOrd="1" destOrd="0" presId="urn:microsoft.com/office/officeart/2005/8/layout/default"/>
    <dgm:cxn modelId="{AF91B3BF-81A0-4C6B-AF34-952712C4E71B}" type="presParOf" srcId="{405936DA-C90C-4106-BA22-9F4C291BDF70}" destId="{CACFFBB9-84F9-45F0-9152-2D5459AD9A02}" srcOrd="2" destOrd="0" presId="urn:microsoft.com/office/officeart/2005/8/layout/default"/>
    <dgm:cxn modelId="{9C2E0BC5-8D65-4D1C-9F2A-EF8E253DBCB9}" type="presParOf" srcId="{405936DA-C90C-4106-BA22-9F4C291BDF70}" destId="{59FC3328-899B-48CB-8C68-AA193C9B76DC}" srcOrd="3" destOrd="0" presId="urn:microsoft.com/office/officeart/2005/8/layout/default"/>
    <dgm:cxn modelId="{5D2F3B64-4D39-49D4-93CB-5F53530096B9}" type="presParOf" srcId="{405936DA-C90C-4106-BA22-9F4C291BDF70}" destId="{85A1B053-9877-46F1-BBE2-CD03FF183334}" srcOrd="4" destOrd="0" presId="urn:microsoft.com/office/officeart/2005/8/layout/default"/>
    <dgm:cxn modelId="{8EDEC386-13E2-4CE8-994E-FAD36CE48DB2}" type="presParOf" srcId="{405936DA-C90C-4106-BA22-9F4C291BDF70}" destId="{AAD727A4-8B81-4BE1-AB6F-DC00F128E70E}" srcOrd="5" destOrd="0" presId="urn:microsoft.com/office/officeart/2005/8/layout/default"/>
    <dgm:cxn modelId="{F2E16902-0D92-4407-ACE6-7C5FD7807B22}" type="presParOf" srcId="{405936DA-C90C-4106-BA22-9F4C291BDF70}" destId="{1C206B0B-8F7F-45FE-86C7-ED6E45DAF8AC}" srcOrd="6" destOrd="0" presId="urn:microsoft.com/office/officeart/2005/8/layout/default"/>
    <dgm:cxn modelId="{A6F2B1F2-CB35-494E-89D7-3ADFB829206E}" type="presParOf" srcId="{405936DA-C90C-4106-BA22-9F4C291BDF70}" destId="{5290BD34-64A8-4413-9D25-381D402122C0}" srcOrd="7" destOrd="0" presId="urn:microsoft.com/office/officeart/2005/8/layout/default"/>
    <dgm:cxn modelId="{5842B8BC-7D26-469B-826C-29760E970760}" type="presParOf" srcId="{405936DA-C90C-4106-BA22-9F4C291BDF70}" destId="{F03A8D13-AAF6-44AA-8480-7D719A3002A5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B3FA32-518B-407E-B556-86C5E33D5B29}">
      <dsp:nvSpPr>
        <dsp:cNvPr id="0" name=""/>
        <dsp:cNvSpPr/>
      </dsp:nvSpPr>
      <dsp:spPr>
        <a:xfrm>
          <a:off x="6732241" y="908719"/>
          <a:ext cx="1812114" cy="1277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C00000"/>
              </a:solidFill>
            </a:rPr>
            <a:t>Мытье ног</a:t>
          </a:r>
          <a:endParaRPr lang="ru-RU" sz="1700" kern="1200" dirty="0">
            <a:solidFill>
              <a:srgbClr val="C00000"/>
            </a:solidFill>
          </a:endParaRPr>
        </a:p>
      </dsp:txBody>
      <dsp:txXfrm>
        <a:off x="6732241" y="908719"/>
        <a:ext cx="1812114" cy="1277499"/>
      </dsp:txXfrm>
    </dsp:sp>
    <dsp:sp modelId="{CACFFBB9-84F9-45F0-9152-2D5459AD9A02}">
      <dsp:nvSpPr>
        <dsp:cNvPr id="0" name=""/>
        <dsp:cNvSpPr/>
      </dsp:nvSpPr>
      <dsp:spPr>
        <a:xfrm>
          <a:off x="1607997" y="149652"/>
          <a:ext cx="7282424" cy="647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rgbClr val="C00000"/>
              </a:solidFill>
            </a:rPr>
            <a:t>Закаливание организма</a:t>
          </a:r>
          <a:endParaRPr lang="ru-RU" sz="1700" kern="1200"/>
        </a:p>
      </dsp:txBody>
      <dsp:txXfrm>
        <a:off x="1607997" y="149652"/>
        <a:ext cx="7282424" cy="647513"/>
      </dsp:txXfrm>
    </dsp:sp>
    <dsp:sp modelId="{85A1B053-9877-46F1-BBE2-CD03FF183334}">
      <dsp:nvSpPr>
        <dsp:cNvPr id="0" name=""/>
        <dsp:cNvSpPr/>
      </dsp:nvSpPr>
      <dsp:spPr>
        <a:xfrm>
          <a:off x="251521" y="908721"/>
          <a:ext cx="1771400" cy="1310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C00000"/>
              </a:solidFill>
            </a:rPr>
            <a:t>Умывание прохладной водой</a:t>
          </a:r>
          <a:endParaRPr lang="ru-RU" sz="1700" kern="1200" dirty="0">
            <a:solidFill>
              <a:srgbClr val="C00000"/>
            </a:solidFill>
          </a:endParaRPr>
        </a:p>
      </dsp:txBody>
      <dsp:txXfrm>
        <a:off x="251521" y="908721"/>
        <a:ext cx="1771400" cy="1310792"/>
      </dsp:txXfrm>
    </dsp:sp>
    <dsp:sp modelId="{1C206B0B-8F7F-45FE-86C7-ED6E45DAF8AC}">
      <dsp:nvSpPr>
        <dsp:cNvPr id="0" name=""/>
        <dsp:cNvSpPr/>
      </dsp:nvSpPr>
      <dsp:spPr>
        <a:xfrm>
          <a:off x="4355977" y="908721"/>
          <a:ext cx="1826128" cy="1310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C00000"/>
              </a:solidFill>
            </a:rPr>
            <a:t>Полоскание горла</a:t>
          </a:r>
          <a:endParaRPr lang="ru-RU" sz="1700" kern="1200" dirty="0">
            <a:solidFill>
              <a:srgbClr val="C00000"/>
            </a:solidFill>
          </a:endParaRPr>
        </a:p>
      </dsp:txBody>
      <dsp:txXfrm>
        <a:off x="4355977" y="908721"/>
        <a:ext cx="1826128" cy="1310798"/>
      </dsp:txXfrm>
    </dsp:sp>
    <dsp:sp modelId="{F03A8D13-AAF6-44AA-8480-7D719A3002A5}">
      <dsp:nvSpPr>
        <dsp:cNvPr id="0" name=""/>
        <dsp:cNvSpPr/>
      </dsp:nvSpPr>
      <dsp:spPr>
        <a:xfrm>
          <a:off x="2483770" y="908721"/>
          <a:ext cx="1487463" cy="1310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0" kern="1200" dirty="0" smtClean="0">
              <a:solidFill>
                <a:srgbClr val="C00000"/>
              </a:solidFill>
            </a:rPr>
            <a:t>Воздушные  ванны</a:t>
          </a:r>
          <a:endParaRPr lang="ru-RU" sz="1700" i="0" kern="1200" dirty="0">
            <a:solidFill>
              <a:srgbClr val="C00000"/>
            </a:solidFill>
          </a:endParaRPr>
        </a:p>
      </dsp:txBody>
      <dsp:txXfrm>
        <a:off x="2483770" y="908721"/>
        <a:ext cx="1487463" cy="1310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64879B-2FEB-43F7-BC97-374ADBF873A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B9B6CCE-B09F-485B-8DF8-BC87CA4E8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5113" cy="1512168"/>
          </a:xfrm>
        </p:spPr>
        <p:txBody>
          <a:bodyPr/>
          <a:lstStyle/>
          <a:p>
            <a:pPr algn="ctr"/>
            <a:r>
              <a:rPr lang="ru-RU" sz="2000" dirty="0" smtClean="0"/>
              <a:t>Муниципальное казенное  дошкольное образовательное учреждение</a:t>
            </a:r>
            <a:br>
              <a:rPr lang="ru-RU" sz="2000" dirty="0" smtClean="0"/>
            </a:br>
            <a:r>
              <a:rPr lang="ru-RU" sz="2000" dirty="0" smtClean="0"/>
              <a:t> детский сад «Солнышко» в с. </a:t>
            </a:r>
            <a:r>
              <a:rPr lang="ru-RU" sz="2000" dirty="0" err="1" smtClean="0"/>
              <a:t>Боровиха</a:t>
            </a:r>
            <a:r>
              <a:rPr lang="ru-RU" sz="2000" dirty="0" smtClean="0"/>
              <a:t> Первомайского района</a:t>
            </a:r>
            <a:endParaRPr lang="ru-RU" sz="2000" dirty="0"/>
          </a:p>
        </p:txBody>
      </p:sp>
      <p:pic>
        <p:nvPicPr>
          <p:cNvPr id="12290" name="Picture 2" descr="МАДОУ детский сад 56 - Объявл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0960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311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Релаксация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F:\DCIM\100PHOTO\SAM_1228.JPG"/>
          <p:cNvPicPr>
            <a:picLocks noChangeAspect="1" noChangeArrowheads="1"/>
          </p:cNvPicPr>
          <p:nvPr/>
        </p:nvPicPr>
        <p:blipFill>
          <a:blip r:embed="rId2" cstate="print"/>
          <a:srcRect l="12175" t="10436"/>
          <a:stretch>
            <a:fillRect/>
          </a:stretch>
        </p:blipFill>
        <p:spPr bwMode="auto">
          <a:xfrm>
            <a:off x="539552" y="908720"/>
            <a:ext cx="3635896" cy="2471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F:\DCIM\100PHOTO\SAM_1227.JPG"/>
          <p:cNvPicPr>
            <a:picLocks noChangeAspect="1" noChangeArrowheads="1"/>
          </p:cNvPicPr>
          <p:nvPr/>
        </p:nvPicPr>
        <p:blipFill>
          <a:blip r:embed="rId3" cstate="print"/>
          <a:srcRect l="3419" t="7693" b="5117"/>
          <a:stretch>
            <a:fillRect/>
          </a:stretch>
        </p:blipFill>
        <p:spPr bwMode="auto">
          <a:xfrm>
            <a:off x="4788024" y="908720"/>
            <a:ext cx="406794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F:\DCIM\100PHOTO\SAM_1223.JPG"/>
          <p:cNvPicPr>
            <a:picLocks noChangeAspect="1" noChangeArrowheads="1"/>
          </p:cNvPicPr>
          <p:nvPr/>
        </p:nvPicPr>
        <p:blipFill>
          <a:blip r:embed="rId4" cstate="print"/>
          <a:srcRect l="4317" t="15109"/>
          <a:stretch>
            <a:fillRect/>
          </a:stretch>
        </p:blipFill>
        <p:spPr bwMode="auto">
          <a:xfrm>
            <a:off x="2160240" y="3717032"/>
            <a:ext cx="4788024" cy="283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Массаж спины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F:\DCIM\100PHOTO\SAM_1224.JPG"/>
          <p:cNvPicPr>
            <a:picLocks noChangeAspect="1" noChangeArrowheads="1"/>
          </p:cNvPicPr>
          <p:nvPr/>
        </p:nvPicPr>
        <p:blipFill>
          <a:blip r:embed="rId2" cstate="print"/>
          <a:srcRect l="19706" t="31529"/>
          <a:stretch>
            <a:fillRect/>
          </a:stretch>
        </p:blipFill>
        <p:spPr bwMode="auto">
          <a:xfrm>
            <a:off x="251520" y="2348880"/>
            <a:ext cx="4680520" cy="30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DCIM\100PHOTO\SAM_1226.JPG"/>
          <p:cNvPicPr>
            <a:picLocks noChangeAspect="1" noChangeArrowheads="1"/>
          </p:cNvPicPr>
          <p:nvPr/>
        </p:nvPicPr>
        <p:blipFill>
          <a:blip r:embed="rId3" cstate="print"/>
          <a:srcRect l="12031" t="22559" r="9765" b="18788"/>
          <a:stretch>
            <a:fillRect/>
          </a:stretch>
        </p:blipFill>
        <p:spPr bwMode="auto">
          <a:xfrm>
            <a:off x="5148064" y="1484784"/>
            <a:ext cx="374441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F:\DCIM\100PHOTO\SAM_1230.JPG"/>
          <p:cNvPicPr>
            <a:picLocks noChangeAspect="1" noChangeArrowheads="1"/>
          </p:cNvPicPr>
          <p:nvPr/>
        </p:nvPicPr>
        <p:blipFill>
          <a:blip r:embed="rId4" cstate="print"/>
          <a:srcRect l="3604" t="15317"/>
          <a:stretch>
            <a:fillRect/>
          </a:stretch>
        </p:blipFill>
        <p:spPr bwMode="auto">
          <a:xfrm>
            <a:off x="5148064" y="4221088"/>
            <a:ext cx="3851920" cy="225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DCIM\100PHOTO\SAM_1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59" y="885820"/>
            <a:ext cx="4030794" cy="2687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DCIM\100PHOTO\SAM_1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4215" y="1038229"/>
            <a:ext cx="4990313" cy="3326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15616" y="0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Массаж ног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dmin\Desktop\для през\SAM_1196.JPG"/>
          <p:cNvPicPr>
            <a:picLocks noChangeAspect="1" noChangeArrowheads="1"/>
          </p:cNvPicPr>
          <p:nvPr/>
        </p:nvPicPr>
        <p:blipFill>
          <a:blip r:embed="rId4" cstate="print"/>
          <a:srcRect l="11628" b="12791"/>
          <a:stretch>
            <a:fillRect/>
          </a:stretch>
        </p:blipFill>
        <p:spPr bwMode="auto">
          <a:xfrm>
            <a:off x="1475656" y="3187161"/>
            <a:ext cx="4392488" cy="3770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Гимнастика после сна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G:\DCIM\100PHOTO\SAM_1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468852" cy="23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DCIM\100PHOTO\SAM_1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7"/>
            <a:ext cx="3847356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DCIM\100PHOTO\SAM_1203.JPG"/>
          <p:cNvPicPr>
            <a:picLocks noChangeAspect="1" noChangeArrowheads="1"/>
          </p:cNvPicPr>
          <p:nvPr/>
        </p:nvPicPr>
        <p:blipFill>
          <a:blip r:embed="rId4" cstate="print"/>
          <a:srcRect l="11560" t="9154" r="3306" b="6627"/>
          <a:stretch>
            <a:fillRect/>
          </a:stretch>
        </p:blipFill>
        <p:spPr bwMode="auto">
          <a:xfrm>
            <a:off x="3131840" y="3501008"/>
            <a:ext cx="223224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DCIM\100PHOTO\SAM_1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244827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DCIM\100PHOTO\SAM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2478021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Ходьба по тактильным дорожкам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G:\DCIM\100PHOTO\SAM_1204.JPG"/>
          <p:cNvPicPr>
            <a:picLocks noChangeAspect="1" noChangeArrowheads="1"/>
          </p:cNvPicPr>
          <p:nvPr/>
        </p:nvPicPr>
        <p:blipFill>
          <a:blip r:embed="rId4" cstate="print"/>
          <a:srcRect l="27041" t="22379" r="20741"/>
          <a:stretch>
            <a:fillRect/>
          </a:stretch>
        </p:blipFill>
        <p:spPr bwMode="auto">
          <a:xfrm>
            <a:off x="1979712" y="3611643"/>
            <a:ext cx="3275856" cy="324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DCIM\100PHOTO\SAM_1207.JPG"/>
          <p:cNvPicPr>
            <a:picLocks noChangeAspect="1" noChangeArrowheads="1"/>
          </p:cNvPicPr>
          <p:nvPr/>
        </p:nvPicPr>
        <p:blipFill>
          <a:blip r:embed="rId5" cstate="print"/>
          <a:srcRect t="12218" r="-404"/>
          <a:stretch>
            <a:fillRect/>
          </a:stretch>
        </p:blipFill>
        <p:spPr bwMode="auto">
          <a:xfrm>
            <a:off x="6588224" y="3717032"/>
            <a:ext cx="2786903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A2108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97019">
            <a:off x="-44261" y="4528165"/>
            <a:ext cx="2411760" cy="1808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A2108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1772816"/>
            <a:ext cx="2376264" cy="1782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A210839.JPG"/>
          <p:cNvPicPr>
            <a:picLocks noChangeAspect="1"/>
          </p:cNvPicPr>
          <p:nvPr/>
        </p:nvPicPr>
        <p:blipFill>
          <a:blip r:embed="rId8" cstate="print"/>
          <a:srcRect l="6367" t="27624" r="13406"/>
          <a:stretch>
            <a:fillRect/>
          </a:stretch>
        </p:blipFill>
        <p:spPr>
          <a:xfrm rot="21105861">
            <a:off x="4670990" y="5155563"/>
            <a:ext cx="2285959" cy="1546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99592" y="0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Дыхательная гимнастика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G:\DCIM\100PHOTO\SAM_1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436" y="548680"/>
            <a:ext cx="50765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esktop\для през\SAM_1180.JPG"/>
          <p:cNvPicPr>
            <a:picLocks noChangeAspect="1" noChangeArrowheads="1"/>
          </p:cNvPicPr>
          <p:nvPr/>
        </p:nvPicPr>
        <p:blipFill>
          <a:blip r:embed="rId3" cstate="print"/>
          <a:srcRect r="34732" b="2098"/>
          <a:stretch>
            <a:fillRect/>
          </a:stretch>
        </p:blipFill>
        <p:spPr bwMode="auto">
          <a:xfrm>
            <a:off x="107504" y="548680"/>
            <a:ext cx="367240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Admin\Desktop\для през\SAM_1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597019"/>
            <a:ext cx="4824536" cy="321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dmin\Desktop\для през\фото младш\PA281327.JPG"/>
          <p:cNvPicPr>
            <a:picLocks noChangeAspect="1" noChangeArrowheads="1"/>
          </p:cNvPicPr>
          <p:nvPr/>
        </p:nvPicPr>
        <p:blipFill>
          <a:blip r:embed="rId2" cstate="print"/>
          <a:srcRect l="17293" t="6526" r="13208"/>
          <a:stretch>
            <a:fillRect/>
          </a:stretch>
        </p:blipFill>
        <p:spPr bwMode="auto">
          <a:xfrm rot="20507316">
            <a:off x="6123236" y="3247281"/>
            <a:ext cx="3010302" cy="303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для през\фото младш\PA281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7" y="620688"/>
            <a:ext cx="3744417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Пальчиковая гимнастика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dmin\Desktop\для през\SAM_1182.JPG"/>
          <p:cNvPicPr>
            <a:picLocks noChangeAspect="1" noChangeArrowheads="1"/>
          </p:cNvPicPr>
          <p:nvPr/>
        </p:nvPicPr>
        <p:blipFill>
          <a:blip r:embed="rId4" cstate="print"/>
          <a:srcRect t="22451" r="28574"/>
          <a:stretch>
            <a:fillRect/>
          </a:stretch>
        </p:blipFill>
        <p:spPr bwMode="auto">
          <a:xfrm>
            <a:off x="0" y="764704"/>
            <a:ext cx="3203848" cy="273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Admin\Desktop\для през\фото младш\PA281328.JPG"/>
          <p:cNvPicPr>
            <a:picLocks noChangeAspect="1" noChangeArrowheads="1"/>
          </p:cNvPicPr>
          <p:nvPr/>
        </p:nvPicPr>
        <p:blipFill>
          <a:blip r:embed="rId5" cstate="print"/>
          <a:srcRect l="18715" t="8578" r="15783"/>
          <a:stretch>
            <a:fillRect/>
          </a:stretch>
        </p:blipFill>
        <p:spPr bwMode="auto">
          <a:xfrm>
            <a:off x="2915816" y="1264559"/>
            <a:ext cx="3168352" cy="331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G:\DCIM\100PHOTO\SAM_1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288" y="4365104"/>
            <a:ext cx="356388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G:\DCIM\100PHOTO\SAM_12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28485">
            <a:off x="143954" y="3133913"/>
            <a:ext cx="2636912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G:\DCIM\100PHOTO\SAM_1216.JPG"/>
          <p:cNvPicPr>
            <a:picLocks noChangeAspect="1" noChangeArrowheads="1"/>
          </p:cNvPicPr>
          <p:nvPr/>
        </p:nvPicPr>
        <p:blipFill>
          <a:blip r:embed="rId7" cstate="print"/>
          <a:srcRect l="25017" t="7143"/>
          <a:stretch>
            <a:fillRect/>
          </a:stretch>
        </p:blipFill>
        <p:spPr bwMode="auto">
          <a:xfrm flipH="1">
            <a:off x="35496" y="2708920"/>
            <a:ext cx="2267744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G:\DCIM\100PHOTO\SAM_1214.JPG"/>
          <p:cNvPicPr>
            <a:picLocks noChangeAspect="1" noChangeArrowheads="1"/>
          </p:cNvPicPr>
          <p:nvPr/>
        </p:nvPicPr>
        <p:blipFill>
          <a:blip r:embed="rId8" cstate="print"/>
          <a:srcRect l="20425" t="2113" r="28866"/>
          <a:stretch>
            <a:fillRect/>
          </a:stretch>
        </p:blipFill>
        <p:spPr bwMode="auto">
          <a:xfrm>
            <a:off x="6551712" y="2636912"/>
            <a:ext cx="2592288" cy="3336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Admin\Desktop\для през\SAM_1193.JPG"/>
          <p:cNvPicPr>
            <a:picLocks noChangeAspect="1" noChangeArrowheads="1"/>
          </p:cNvPicPr>
          <p:nvPr/>
        </p:nvPicPr>
        <p:blipFill>
          <a:blip r:embed="rId9" cstate="print"/>
          <a:srcRect l="30408" t="20272" r="27696"/>
          <a:stretch>
            <a:fillRect/>
          </a:stretch>
        </p:blipFill>
        <p:spPr bwMode="auto">
          <a:xfrm>
            <a:off x="4211960" y="2348880"/>
            <a:ext cx="2232248" cy="2831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 descr="G:\DCIM\100PHOTO\SAM_1210.JPG"/>
          <p:cNvPicPr>
            <a:picLocks noChangeAspect="1" noChangeArrowheads="1"/>
          </p:cNvPicPr>
          <p:nvPr/>
        </p:nvPicPr>
        <p:blipFill>
          <a:blip r:embed="rId10" cstate="print"/>
          <a:srcRect l="7318" r="21938"/>
          <a:stretch>
            <a:fillRect/>
          </a:stretch>
        </p:blipFill>
        <p:spPr bwMode="auto">
          <a:xfrm>
            <a:off x="2051720" y="2276872"/>
            <a:ext cx="2088232" cy="19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6" descr="G:\DCIM\100PHOTO\SAM_1213.JPG"/>
          <p:cNvPicPr>
            <a:picLocks noChangeAspect="1" noChangeArrowheads="1"/>
          </p:cNvPicPr>
          <p:nvPr/>
        </p:nvPicPr>
        <p:blipFill>
          <a:blip r:embed="rId11" cstate="print"/>
          <a:srcRect l="23092" t="17659" r="32083" b="19858"/>
          <a:stretch>
            <a:fillRect/>
          </a:stretch>
        </p:blipFill>
        <p:spPr bwMode="auto">
          <a:xfrm>
            <a:off x="2411760" y="4221088"/>
            <a:ext cx="1656184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067944" y="5301208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Ах, вода, вода, вода!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Будем чистыми всегда!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Брызги – вправо, брызги 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– влево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Мокрым стало наше тело!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Полотенчиком пушистым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Вытрем ручки очень быстро!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3" descr="C:\Documents and Settings\Admin\Рабочий стол\здоровье проект\67869231_1292344697_1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13176"/>
            <a:ext cx="172819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500313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0000"/>
                </a:solidFill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</a:rPr>
            </a:br>
            <a:r>
              <a:rPr lang="ru-RU" altLang="ru-RU" sz="4000" b="1" dirty="0" smtClean="0">
                <a:solidFill>
                  <a:srgbClr val="00B0F0"/>
                </a:solidFill>
              </a:rPr>
              <a:t>«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ГРИБОК»</a:t>
            </a: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sz="1800" dirty="0" smtClean="0"/>
              <a:t>Улыбнуться, открыть рот. Присосать широкий язычок к небу. Это шляпка  гриба, а подъязычная связка- ножка. Кончик языка не должен подворачиваться, губы - в улыбке. Если ребенку не удается присосать язык, то можно пощелкать языком, как в упражнении «Лошадка». В пощелкивании улавливается нужное движение языка.</a:t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3075" name="Picture 7" descr="__933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" t="13540" r="4451" b="17481"/>
          <a:stretch>
            <a:fillRect/>
          </a:stretch>
        </p:blipFill>
        <p:spPr>
          <a:xfrm>
            <a:off x="1475656" y="3068960"/>
            <a:ext cx="6336704" cy="3301528"/>
          </a:xfrm>
          <a:noFill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79512" y="0"/>
            <a:ext cx="8712968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Артикуляционная гимнастика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785938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B0F0"/>
                </a:solidFill>
              </a:rPr>
              <a:t>«БЛИНЧИК»</a:t>
            </a:r>
            <a:br>
              <a:rPr lang="ru-RU" altLang="ru-RU" b="1" smtClean="0">
                <a:solidFill>
                  <a:srgbClr val="00B0F0"/>
                </a:solidFill>
              </a:rPr>
            </a:br>
            <a:r>
              <a:rPr lang="ru-RU" altLang="ru-RU" sz="1800" smtClean="0"/>
              <a:t>Улыбнуться, открыть рот. Положить широкий язык на нижнюю губу. Удерживать в спокойном состоянии на счет до пяти. В этом упражнении важно следить, чтобы нижняя губа не напрягалась и не натягивалась на нижние зубы.</a:t>
            </a:r>
            <a:br>
              <a:rPr lang="ru-RU" altLang="ru-RU" sz="1800" smtClean="0"/>
            </a:br>
            <a:endParaRPr lang="ru-RU" altLang="ru-RU" sz="1800" b="1" smtClean="0">
              <a:solidFill>
                <a:srgbClr val="00B0F0"/>
              </a:solidFill>
            </a:endParaRPr>
          </a:p>
        </p:txBody>
      </p:sp>
      <p:pic>
        <p:nvPicPr>
          <p:cNvPr id="4099" name="Picture 7" descr="__64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18" b="17081"/>
          <a:stretch>
            <a:fillRect/>
          </a:stretch>
        </p:blipFill>
        <p:spPr bwMode="auto">
          <a:xfrm>
            <a:off x="500063" y="2357438"/>
            <a:ext cx="82867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53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Мы здоровью скажем – ДА!</a:t>
            </a:r>
            <a:endParaRPr lang="ru-RU" dirty="0"/>
          </a:p>
        </p:txBody>
      </p:sp>
      <p:pic>
        <p:nvPicPr>
          <p:cNvPr id="11265" name="Picture 1" descr="C:\Users\Admin\Desktop\фото зн\Фото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4248472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634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2643188" y="214313"/>
            <a:ext cx="4143375" cy="7969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3300"/>
                </a:solidFill>
              </a:rPr>
              <a:t>«ДЯТЕЛ»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128587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Рот широко открыт и слегка растянут в улыбке, язычок в форме «чашечки» поднят вверх: боковые края языка прижаты к верхним коренным зубкам, а передний край  языка поднят за верхние передние зубы к альвеолам. Ребёнок говорит с придыханием Д-Д-Д или Т-Т-Т. Язык «прыгает на бугорках». </a:t>
            </a:r>
          </a:p>
        </p:txBody>
      </p:sp>
      <p:pic>
        <p:nvPicPr>
          <p:cNvPr id="6148" name="Picture 9" descr="__557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4"/>
          <a:stretch>
            <a:fillRect/>
          </a:stretch>
        </p:blipFill>
        <p:spPr bwMode="auto">
          <a:xfrm>
            <a:off x="642938" y="2143125"/>
            <a:ext cx="7620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80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«ЁЖИК»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571500" y="928688"/>
            <a:ext cx="8229600" cy="1214437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Рот закрыт. Язык движется с внутренней стороны, плавно очерчивая кончиком языка круг ( правая щека- под верхней губой, левая щека- под нижней губой). Затем язык двигается в обратном направлении. Так "нарисовать" по 5- 6 кругов в одну и другую стороны.</a:t>
            </a:r>
          </a:p>
        </p:txBody>
      </p:sp>
      <p:pic>
        <p:nvPicPr>
          <p:cNvPr id="7172" name="Picture 7" descr="__288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3" b="11989"/>
          <a:stretch>
            <a:fillRect/>
          </a:stretch>
        </p:blipFill>
        <p:spPr bwMode="auto">
          <a:xfrm>
            <a:off x="285750" y="2143125"/>
            <a:ext cx="8572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8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714375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0000"/>
                </a:solidFill>
              </a:rPr>
              <a:t>«ЧИСТИМ ЗУБКИ»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928688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приоткрыть рот. Кончиком языка «почистить» нижние, затем верхние зубы с внутренней стороны, делая движения языком вправо - влево. Нижняя челюсть при этом не двигается.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8196" name="Picture 7" descr="__193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41525"/>
            <a:ext cx="757237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67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70C0"/>
                </a:solidFill>
              </a:rPr>
              <a:t>«ИНДЮК»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1471612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Приоткрыть рот, положить язык на верхнюю губу и производить движения широким передним краем языка по верхней губе вперед- назад, стараясь не отрывать язык от губы, как бы поглаживая ее. Темп упражнения, постепенно убыстряясь, затем добавить голос, чтобы слышалось «БЛ-БЛ-БЛ». Следите, чтобы язык не сужался, он должен быть широким.</a:t>
            </a:r>
          </a:p>
        </p:txBody>
      </p:sp>
      <p:pic>
        <p:nvPicPr>
          <p:cNvPr id="9220" name="Picture 7" descr="__663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" t="12315" b="13084"/>
          <a:stretch>
            <a:fillRect/>
          </a:stretch>
        </p:blipFill>
        <p:spPr bwMode="auto">
          <a:xfrm>
            <a:off x="285750" y="2428875"/>
            <a:ext cx="865663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67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0066"/>
                </a:solidFill>
              </a:rPr>
              <a:t>«КИСКА СЕРДИТСЯ»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128587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рот. Кончиком языка упереться в нижние зубы. На счет «раз»- выгнуть язык горкой, упираясь кончиком языка в нижние зубы. На счет «два» вернуться в исходное положение. Кончик языка при этом не должен отрываться от нижних зубов, рот не закрывается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1800" smtClean="0"/>
          </a:p>
        </p:txBody>
      </p:sp>
      <p:pic>
        <p:nvPicPr>
          <p:cNvPr id="10244" name="Picture 7" descr="__125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25"/>
            <a:ext cx="74120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91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C00CC"/>
                </a:solidFill>
              </a:rPr>
              <a:t>«КАЧЕЛИ»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785812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рот. На счет 1-2 поочередно упираться языком то в верхние, то в нижние зубы. Нижняя челюсть при этом неподвижна.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11268" name="Picture 7" descr="__1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0188"/>
            <a:ext cx="80010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18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6600FF"/>
                </a:solidFill>
              </a:rPr>
              <a:t>«МАЛЯР»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1000125"/>
            <a:ext cx="8229600" cy="714375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рот. Широким кончиком языка погладить небо от зубов к горлу. Нижняя челюсть не должна двигаться.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12292" name="Picture 7" descr="__124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54188"/>
            <a:ext cx="8429625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7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71437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6600"/>
                </a:solidFill>
              </a:rPr>
              <a:t>«ПАРУС»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500063" y="1071563"/>
            <a:ext cx="8229600" cy="100012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широко открыть рот, кончик языка поднять и поставить на бугорки (альвеолы) за верхними зубами. Удерживать язык в таком положении на счёт до восьми, потом до десяти. Опустить язык и повторить упражнение 2-3 раза.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13316" name="Picture 7" descr="__171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52"/>
          <a:stretch>
            <a:fillRect/>
          </a:stretch>
        </p:blipFill>
        <p:spPr bwMode="auto">
          <a:xfrm>
            <a:off x="0" y="2000250"/>
            <a:ext cx="8786813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65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«СЛОНИК»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10715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altLang="ru-RU" smtClean="0"/>
              <a:t> </a:t>
            </a:r>
            <a:r>
              <a:rPr lang="ru-RU" altLang="ru-RU" sz="1800" smtClean="0"/>
              <a:t>Губы и зубы сомкнуты. С напряжением вытянуть губы вперед трубочкой. Удерживать их в таком положении на счет до пяти.</a:t>
            </a:r>
          </a:p>
        </p:txBody>
      </p:sp>
      <p:pic>
        <p:nvPicPr>
          <p:cNvPr id="15364" name="Picture 7" descr="__386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62138"/>
            <a:ext cx="7786688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7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6600"/>
                </a:solidFill>
              </a:rPr>
              <a:t>«МЕСИМ ТЕСТО»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28688"/>
            <a:ext cx="8229600" cy="71437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рот, покусать язык зубами та-та-та…; пошлёпать язык губами пя-пя-пя…; закусить язык зубами и протаскивать его сквозь зубы с усилием.</a:t>
            </a:r>
          </a:p>
        </p:txBody>
      </p:sp>
      <p:pic>
        <p:nvPicPr>
          <p:cNvPr id="16388" name="Picture 7" descr="__205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6" t="2487" r="3743" b="3518"/>
          <a:stretch>
            <a:fillRect/>
          </a:stretch>
        </p:blipFill>
        <p:spPr bwMode="auto">
          <a:xfrm>
            <a:off x="755576" y="1628800"/>
            <a:ext cx="80648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90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6365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«Здоровье – это вершина, которую должен каждый покорить сам»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088294"/>
            <a:ext cx="7704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 педагогов – научить детей покорять эту вершину. Чтобы жить в нашем мире, человек должен иметь контроль над собой: над своим телом, душой, умом. С сильным умом, в сильном теле можно добиться любых успехов, любых высот. </a:t>
            </a:r>
            <a:r>
              <a:rPr lang="ru-RU" dirty="0" smtClean="0"/>
              <a:t> </a:t>
            </a:r>
            <a:r>
              <a:rPr lang="ru-RU" dirty="0"/>
              <a:t>Главное не останавливаться на достигнутом! Приоритетным направлением работы нашего детского сада является физическое развитие ребенка, сохранение его здоровья. Проблема оздоровления детей - действие не одного дня и одного человека, а целенаправленная, систематическая, спланированная работа всего педагогического коллектива и конечно, родителей. Вся жизнедеятельность ребенка в детском саду должна быть направлена на сохранение и укрепление </a:t>
            </a:r>
            <a:r>
              <a:rPr lang="ru-RU" dirty="0" smtClean="0"/>
              <a:t>здоровья, </a:t>
            </a:r>
            <a:r>
              <a:rPr lang="ru-RU" dirty="0"/>
              <a:t>поэтому целью </a:t>
            </a:r>
            <a:r>
              <a:rPr lang="ru-RU" dirty="0" smtClean="0"/>
              <a:t>нашей </a:t>
            </a:r>
            <a:r>
              <a:rPr lang="ru-RU" dirty="0"/>
              <a:t>работы является формирование у детей представлений о здоровье как одной из главных ценностей жизни. Нам необходимо научить ребенка правильному выбору в любой ситуации только полезного для здоровья и отказа от всего вредного.</a:t>
            </a:r>
          </a:p>
        </p:txBody>
      </p:sp>
    </p:spTree>
    <p:extLst>
      <p:ext uri="{BB962C8B-B14F-4D97-AF65-F5344CB8AC3E}">
        <p14:creationId xmlns:p14="http://schemas.microsoft.com/office/powerpoint/2010/main" xmlns="" val="410626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B050"/>
                </a:solidFill>
              </a:rPr>
              <a:t>«ФУТБОЛ»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1000125"/>
            <a:ext cx="8229600" cy="7143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ru-RU" altLang="ru-RU" sz="1800" smtClean="0"/>
              <a:t>Рот закрыть, кончик языка с напряжением упирать то в одну, то в другую щёку так, чтобы под щекой надувались «мячики».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1800" smtClean="0"/>
          </a:p>
        </p:txBody>
      </p:sp>
      <p:pic>
        <p:nvPicPr>
          <p:cNvPr id="17412" name="Picture 7" descr="__127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15" b="6424"/>
          <a:stretch>
            <a:fillRect/>
          </a:stretch>
        </p:blipFill>
        <p:spPr bwMode="auto">
          <a:xfrm>
            <a:off x="214313" y="1928813"/>
            <a:ext cx="892968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62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B0F0"/>
                </a:solidFill>
              </a:rPr>
              <a:t>«ЧАШЕЧКА»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1214437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mtClean="0"/>
              <a:t> </a:t>
            </a:r>
            <a:r>
              <a:rPr lang="ru-RU" altLang="ru-RU" sz="1800" smtClean="0"/>
              <a:t>Улыбнуться, открыть рот, положить широкий язык на нижнюю губу, боковые края языка загнуть в форме чашечки. Удерживать на счет до пяти. Нижняя губа не должна обтягивать нижние зубы.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19460" name="Picture 7" descr="__452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" t="6985" r="2521" b="14417"/>
          <a:stretch>
            <a:fillRect/>
          </a:stretch>
        </p:blipFill>
        <p:spPr bwMode="auto">
          <a:xfrm>
            <a:off x="428625" y="2071688"/>
            <a:ext cx="82153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68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C0000"/>
                </a:solidFill>
              </a:rPr>
              <a:t>«ЧАСИКИ»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500063" y="1000125"/>
            <a:ext cx="8229600" cy="714375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рот. Кончик языка переводить на счет «раз-два» из одного уголка рта в другой. Нижняя челюсть при этом остается неподвижной.</a:t>
            </a:r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  <p:pic>
        <p:nvPicPr>
          <p:cNvPr id="18436" name="Picture 7" descr="__149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1" r="8871" b="6660"/>
          <a:stretch>
            <a:fillRect/>
          </a:stretch>
        </p:blipFill>
        <p:spPr bwMode="auto">
          <a:xfrm>
            <a:off x="500063" y="1643063"/>
            <a:ext cx="80724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00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0066"/>
                </a:solidFill>
              </a:rPr>
              <a:t>«ВКУСНОЕ ВАРЕНЬЕ»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571500" y="928688"/>
            <a:ext cx="8229600" cy="1071562"/>
          </a:xfrm>
        </p:spPr>
        <p:txBody>
          <a:bodyPr>
            <a:normAutofit fontScale="925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800" smtClean="0"/>
              <a:t>Улыбнуться, открыть рот. Языком в форме чашечки облизывать верхнюю губу сверху- вниз(можно помазать ее вареньем). Нижняя губа не должна обтягивать зубы (можно оттянуть ее  вниз рукой).</a:t>
            </a:r>
          </a:p>
        </p:txBody>
      </p:sp>
      <p:pic>
        <p:nvPicPr>
          <p:cNvPr id="5124" name="Picture 7" descr="__428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2000250"/>
            <a:ext cx="75723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64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УТРЕННЯЯ ГИМНАСТИКА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8" descr="C:\Documents and Settings\Admin\Рабочий стол\здоровье проект\3242438-2a78cdb7861e2d0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900" y="2651919"/>
            <a:ext cx="3378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056686"/>
            <a:ext cx="35056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Что такое наше тело?</a:t>
            </a:r>
          </a:p>
          <a:p>
            <a:r>
              <a:rPr lang="ru-RU" dirty="0" smtClean="0"/>
              <a:t>Что оно умеет делать?</a:t>
            </a:r>
          </a:p>
          <a:p>
            <a:r>
              <a:rPr lang="ru-RU" dirty="0" smtClean="0"/>
              <a:t>Улыбаться и смеяться,</a:t>
            </a:r>
          </a:p>
          <a:p>
            <a:r>
              <a:rPr lang="ru-RU" dirty="0" smtClean="0"/>
              <a:t>Прыгать, бегать, баловаться…</a:t>
            </a:r>
          </a:p>
          <a:p>
            <a:r>
              <a:rPr lang="ru-RU" dirty="0" smtClean="0"/>
              <a:t>Наши ушки звуки слышат.</a:t>
            </a:r>
          </a:p>
          <a:p>
            <a:r>
              <a:rPr lang="ru-RU" dirty="0" smtClean="0"/>
              <a:t>Воздухом наш носик дышит.</a:t>
            </a:r>
          </a:p>
          <a:p>
            <a:r>
              <a:rPr lang="ru-RU" dirty="0" smtClean="0"/>
              <a:t>Ротик может рассказать.</a:t>
            </a:r>
          </a:p>
          <a:p>
            <a:r>
              <a:rPr lang="ru-RU" dirty="0" smtClean="0"/>
              <a:t>Глазки могут увидать.</a:t>
            </a:r>
          </a:p>
          <a:p>
            <a:r>
              <a:rPr lang="ru-RU" dirty="0" smtClean="0"/>
              <a:t>Ножки могут быстро бегать.</a:t>
            </a:r>
          </a:p>
          <a:p>
            <a:r>
              <a:rPr lang="ru-RU" dirty="0" smtClean="0"/>
              <a:t>Ручки все умеют делать.</a:t>
            </a:r>
          </a:p>
          <a:p>
            <a:r>
              <a:rPr lang="ru-RU" dirty="0" smtClean="0"/>
              <a:t>Пальчики хватают цепко</a:t>
            </a:r>
          </a:p>
          <a:p>
            <a:r>
              <a:rPr lang="ru-RU" dirty="0" smtClean="0"/>
              <a:t>И сжимают крепко-крепко.</a:t>
            </a:r>
          </a:p>
          <a:p>
            <a:r>
              <a:rPr lang="ru-RU" dirty="0" smtClean="0"/>
              <a:t>Чтобы быть здоровым телу,</a:t>
            </a:r>
          </a:p>
          <a:p>
            <a:r>
              <a:rPr lang="ru-RU" dirty="0" smtClean="0"/>
              <a:t>Надо нам зарядку делать.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Подвижные игры на прогулке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3717032"/>
            <a:ext cx="216024" cy="21602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pic>
        <p:nvPicPr>
          <p:cNvPr id="4" name="Рисунок 3" descr="G:\презентации доу\для през\SAM_08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00568">
            <a:off x="263359" y="1130651"/>
            <a:ext cx="2859417" cy="2808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G:\презентации доу\для през\SAM_0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8014">
            <a:off x="6170885" y="1202785"/>
            <a:ext cx="2711852" cy="27363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презентации доу\фото зн\Фото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664296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презентации доу\фото зн\Фото00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69" y="4005064"/>
            <a:ext cx="3528615" cy="2852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презентации доу\фото зн\Фото0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377" y="3933056"/>
            <a:ext cx="3691933" cy="2924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0133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Спортивно-развлекательные </a:t>
            </a:r>
            <a:r>
              <a:rPr lang="ru-RU" dirty="0" smtClean="0">
                <a:solidFill>
                  <a:srgbClr val="FF0000"/>
                </a:solidFill>
              </a:rPr>
              <a:t>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G:\фото\DSC00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1683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DCIM\100PHOTO\SAM_05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312368" cy="2268252"/>
          </a:xfrm>
          <a:prstGeom prst="rect">
            <a:avLst/>
          </a:prstGeom>
          <a:noFill/>
        </p:spPr>
      </p:pic>
      <p:pic>
        <p:nvPicPr>
          <p:cNvPr id="9219" name="Picture 3" descr="G:\фото дс\DSC_0028.JPG"/>
          <p:cNvPicPr>
            <a:picLocks noChangeAspect="1" noChangeArrowheads="1"/>
          </p:cNvPicPr>
          <p:nvPr/>
        </p:nvPicPr>
        <p:blipFill>
          <a:blip r:embed="rId4" cstate="print"/>
          <a:srcRect l="15039" t="6786"/>
          <a:stretch>
            <a:fillRect/>
          </a:stretch>
        </p:blipFill>
        <p:spPr bwMode="auto">
          <a:xfrm>
            <a:off x="179512" y="4005064"/>
            <a:ext cx="3673101" cy="2679471"/>
          </a:xfrm>
          <a:prstGeom prst="rect">
            <a:avLst/>
          </a:prstGeom>
          <a:noFill/>
        </p:spPr>
      </p:pic>
      <p:pic>
        <p:nvPicPr>
          <p:cNvPr id="9220" name="Picture 4" descr="G:\фото дс\DSC_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3779912" cy="2558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4050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80928"/>
            <a:ext cx="7125113" cy="924475"/>
          </a:xfrm>
        </p:spPr>
        <p:txBody>
          <a:bodyPr/>
          <a:lstStyle/>
          <a:p>
            <a:pPr algn="ctr"/>
            <a:r>
              <a:rPr lang="ru-RU" sz="2400" dirty="0"/>
              <a:t>Все разделы объединяет единая цель: сформировать у детей основы здорового образа жизни, добиться осознанного выполнения правил ответственного отношения, как к собственному здоровью, так и здоровью окружающих.</a:t>
            </a:r>
            <a:br>
              <a:rPr lang="ru-RU" sz="2400" dirty="0"/>
            </a:br>
            <a:r>
              <a:rPr lang="ru-RU" sz="2400" dirty="0"/>
              <a:t>В нашем детском саду выполняются все условия для сохранения и укрепления здоровья детей. Положительных результатов по обучению детей здоровому образу жизни невозможно добиться без совместных усилий педагогов и родителей, которые являются самыми активными участниками педагогического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xmlns="" val="350239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229200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146" name="Picture 2" descr="C:\Documents and Settings\Admin\Рабочий стол\здоровье проект\330026694634_86618_image0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28792" cy="43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6165304"/>
            <a:ext cx="535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МКДОУ </a:t>
            </a:r>
            <a:r>
              <a:rPr lang="ru-RU" dirty="0" err="1" smtClean="0"/>
              <a:t>д</a:t>
            </a:r>
            <a:r>
              <a:rPr lang="ru-RU" dirty="0" smtClean="0"/>
              <a:t> с  о в «Солнышко» в с. </a:t>
            </a:r>
            <a:r>
              <a:rPr lang="ru-RU" dirty="0" err="1" smtClean="0"/>
              <a:t>Боровиха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793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FF00FF"/>
                </a:solidFill>
              </a:rPr>
              <a:t>Самомассаж рук</a:t>
            </a:r>
          </a:p>
        </p:txBody>
      </p:sp>
      <p:pic>
        <p:nvPicPr>
          <p:cNvPr id="4098" name="Picture 2" descr="C:\Users\Алексей\Desktop\фотки 2\DSC0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26487">
            <a:off x="251520" y="1052736"/>
            <a:ext cx="23762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ей\Desktop\фотки 2\DSC03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5922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ей\Desktop\фотки 2\DSC03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4727">
            <a:off x="6300192" y="1196752"/>
            <a:ext cx="2664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ексей\Desktop\фотки 2\DSC03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83461">
            <a:off x="449226" y="4075523"/>
            <a:ext cx="214198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Алексей\Desktop\фотки 2\DSC038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99618">
            <a:off x="6570476" y="4149080"/>
            <a:ext cx="212372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лексей\Desktop\фотки 2\DSC038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616" y="2888242"/>
            <a:ext cx="2160240" cy="17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Алексей\Desktop\фотки 2\DSC038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29485"/>
            <a:ext cx="20882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Алексей\Desktop\фотки 2\DSC038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8717"/>
            <a:ext cx="2520280" cy="18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904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FF00FF"/>
                </a:solidFill>
              </a:rPr>
              <a:t>Самомассаж прищепкой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800" b="1" dirty="0" smtClean="0"/>
              <a:t>о</a:t>
            </a:r>
          </a:p>
        </p:txBody>
      </p:sp>
      <p:pic>
        <p:nvPicPr>
          <p:cNvPr id="5122" name="Picture 2" descr="C:\Users\Алексей\Desktop\фотки 2\DSC03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316" y="980728"/>
            <a:ext cx="33843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ей\Desktop\фотки 2\DSC03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3573016"/>
            <a:ext cx="39239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ексей\Desktop\фотки 2\DSC03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60749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59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FF00FF"/>
                </a:solidFill>
              </a:rPr>
              <a:t>Самомассаж грецким орехом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800" b="1" dirty="0" smtClean="0"/>
              <a:t>о</a:t>
            </a:r>
          </a:p>
        </p:txBody>
      </p:sp>
      <p:pic>
        <p:nvPicPr>
          <p:cNvPr id="6146" name="Picture 2" descr="C:\Users\Алексей\Desktop\фотки 2\DSC0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6004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ксей\Desktop\фотки 2\DSC03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4" y="3645024"/>
            <a:ext cx="377991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ексей\Desktop\фотки 2\DSC03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302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576858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FF00FF"/>
                </a:solidFill>
              </a:rPr>
              <a:t>Самомассаж  </a:t>
            </a:r>
            <a:r>
              <a:rPr lang="ru-RU" altLang="ru-RU" sz="4000" b="1" dirty="0">
                <a:solidFill>
                  <a:srgbClr val="FF00FF"/>
                </a:solidFill>
              </a:rPr>
              <a:t>д</a:t>
            </a:r>
            <a:r>
              <a:rPr lang="ru-RU" altLang="ru-RU" sz="4000" b="1" dirty="0" smtClean="0">
                <a:solidFill>
                  <a:srgbClr val="FF00FF"/>
                </a:solidFill>
              </a:rPr>
              <a:t>еревянной расческой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800" b="1" dirty="0" smtClean="0"/>
              <a:t>о</a:t>
            </a:r>
          </a:p>
        </p:txBody>
      </p:sp>
      <p:pic>
        <p:nvPicPr>
          <p:cNvPr id="7170" name="Picture 2" descr="C:\Users\Алексей\Desktop\фотки 2\DSC03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8164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ей\Desktop\фотки 2\DSC03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66" y="3933056"/>
            <a:ext cx="3881786" cy="28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лексей\Desktop\фотки 2\DSC03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084339" cy="28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675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smtClean="0">
                <a:solidFill>
                  <a:srgbClr val="FF00FF"/>
                </a:solidFill>
              </a:rPr>
              <a:t>Самомассаж массажной щеткой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800" b="1" dirty="0" smtClean="0"/>
              <a:t>о</a:t>
            </a:r>
          </a:p>
        </p:txBody>
      </p:sp>
      <p:pic>
        <p:nvPicPr>
          <p:cNvPr id="9218" name="Picture 2" descr="C:\Users\Алексей\Desktop\фотки 2\DSC03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ексей\Desktop\фотки 2\DSC03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35597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ексей\Desktop\фотки 2\DSC03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499992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66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FF00FF"/>
                </a:solidFill>
              </a:rPr>
              <a:t>Сухой бассейн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800" b="1" dirty="0" smtClean="0"/>
              <a:t>о</a:t>
            </a:r>
          </a:p>
        </p:txBody>
      </p:sp>
      <p:pic>
        <p:nvPicPr>
          <p:cNvPr id="10242" name="Picture 2" descr="C:\Users\Алексей\Desktop\фотки 2\DSC03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5964" y="1196752"/>
            <a:ext cx="41044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ексей\Desktop\фотки 2\DSC03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38" y="3573017"/>
            <a:ext cx="3983914" cy="30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лексей\Desktop\фотки 2\DSC03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104456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375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2698</TotalTime>
  <Words>929</Words>
  <Application>Microsoft Office PowerPoint</Application>
  <PresentationFormat>Экран (4:3)</PresentationFormat>
  <Paragraphs>93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Spring</vt:lpstr>
      <vt:lpstr>Муниципальное казенное  дошкольное образовательное учреждение  детский сад «Солнышко» в с. Боровиха Первомайского района</vt:lpstr>
      <vt:lpstr>Мы здоровью скажем – ДА!</vt:lpstr>
      <vt:lpstr>Слайд 3</vt:lpstr>
      <vt:lpstr>Самомассаж рук</vt:lpstr>
      <vt:lpstr>Самомассаж прищепкой</vt:lpstr>
      <vt:lpstr>Самомассаж грецким орехом</vt:lpstr>
      <vt:lpstr>Самомассаж  деревянной расческой</vt:lpstr>
      <vt:lpstr>Самомассаж массажной щеткой</vt:lpstr>
      <vt:lpstr>Сухой бассейн</vt:lpstr>
      <vt:lpstr>Релаксация</vt:lpstr>
      <vt:lpstr>Массаж спины</vt:lpstr>
      <vt:lpstr>Массаж ног</vt:lpstr>
      <vt:lpstr>Гимнастика после сна</vt:lpstr>
      <vt:lpstr>Ходьба по тактильным дорожкам</vt:lpstr>
      <vt:lpstr>Дыхательная гимнастика</vt:lpstr>
      <vt:lpstr>Пальчиковая гимнастика</vt:lpstr>
      <vt:lpstr>Слайд 17</vt:lpstr>
      <vt:lpstr> «ГРИБОК» Улыбнуться, открыть рот. Присосать широкий язычок к небу. Это шляпка  гриба, а подъязычная связка- ножка. Кончик языка не должен подворачиваться, губы - в улыбке. Если ребенку не удается присосать язык, то можно пощелкать языком, как в упражнении «Лошадка». В пощелкивании улавливается нужное движение языка. </vt:lpstr>
      <vt:lpstr>«БЛИНЧИК» Улыбнуться, открыть рот. Положить широкий язык на нижнюю губу. Удерживать в спокойном состоянии на счет до пяти. В этом упражнении важно следить, чтобы нижняя губа не напрягалась и не натягивалась на нижние зубы. </vt:lpstr>
      <vt:lpstr>«ДЯТЕЛ»</vt:lpstr>
      <vt:lpstr>«ЁЖИК»</vt:lpstr>
      <vt:lpstr>«ЧИСТИМ ЗУБКИ»</vt:lpstr>
      <vt:lpstr>«ИНДЮК»</vt:lpstr>
      <vt:lpstr>«КИСКА СЕРДИТСЯ»</vt:lpstr>
      <vt:lpstr>«КАЧЕЛИ»</vt:lpstr>
      <vt:lpstr>«МАЛЯР»</vt:lpstr>
      <vt:lpstr>«ПАРУС»</vt:lpstr>
      <vt:lpstr>«СЛОНИК»</vt:lpstr>
      <vt:lpstr>«МЕСИМ ТЕСТО»</vt:lpstr>
      <vt:lpstr>«ФУТБОЛ»</vt:lpstr>
      <vt:lpstr>«ЧАШЕЧКА»</vt:lpstr>
      <vt:lpstr>«ЧАСИКИ»</vt:lpstr>
      <vt:lpstr>«ВКУСНОЕ ВАРЕНЬЕ»</vt:lpstr>
      <vt:lpstr>УТРЕННЯЯ ГИМНАСТИКА</vt:lpstr>
      <vt:lpstr>Подвижные игры на прогулке</vt:lpstr>
      <vt:lpstr>Спортивно-развлекательные мероприятия</vt:lpstr>
      <vt:lpstr>Все разделы объединяет единая цель: сформировать у детей основы здорового образа жизни, добиться осознанного выполнения правил ответственного отношения, как к собственному здоровью, так и здоровью окружающих. В нашем детском саду выполняются все условия для сохранения и укрепления здоровья детей. Положительных результатов по обучению детей здоровому образу жизни невозможно добиться без совместных усилий педагогов и родителей, которые являются самыми активными участниками педагогического процесса.</vt:lpstr>
      <vt:lpstr>Спасибо за внимание!</vt:lpstr>
    </vt:vector>
  </TitlesOfParts>
  <Company>SanBuild &amp; 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Костромского муниципального района Костромской области  «Детский сад села Петрилово»</dc:title>
  <dc:creator>Admin</dc:creator>
  <cp:lastModifiedBy>Admin</cp:lastModifiedBy>
  <cp:revision>155</cp:revision>
  <dcterms:created xsi:type="dcterms:W3CDTF">2013-11-25T14:24:46Z</dcterms:created>
  <dcterms:modified xsi:type="dcterms:W3CDTF">2014-12-05T16:58:22Z</dcterms:modified>
</cp:coreProperties>
</file>