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056" y="248341"/>
            <a:ext cx="5116785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Родительское 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собрание: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«Особенности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современных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детей»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4107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9" t="14795" r="5671" b="19608"/>
          <a:stretch/>
        </p:blipFill>
        <p:spPr>
          <a:xfrm rot="508096">
            <a:off x="1966739" y="322338"/>
            <a:ext cx="6961099" cy="34511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81585"/>
            <a:ext cx="4914623" cy="32764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90989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47525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i="1" dirty="0">
                <a:solidFill>
                  <a:srgbClr val="008000"/>
                </a:solidFill>
                <a:latin typeface="Times New Roman"/>
                <a:ea typeface="Times New Roman"/>
              </a:rPr>
              <a:t>Игра «Мир глазами ребенка»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нашей жизни, как в одной детской игре, на один вопрос можно ответить по- разному: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Когда я вырасту, я буду….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Мне скучно, когда…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Взрослые любят больше всего…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Мне интереснее всего…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Летом я люблю…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Как меня ругали, когда…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Когда я пойду в школу….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Зимой интереснее всего…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Папа меня хвалит за….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Мама довольна, когда….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 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9183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73543"/>
            <a:ext cx="504056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Продолжите фразу: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sz="2000" dirty="0">
                <a:latin typeface="Times New Roman"/>
                <a:ea typeface="Times New Roman"/>
              </a:rPr>
              <a:t>Я благодарен сегодняшней встрече……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sz="2000" dirty="0">
                <a:latin typeface="Times New Roman"/>
                <a:ea typeface="Times New Roman"/>
              </a:rPr>
              <a:t>Я благодарен своим педагогам……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sz="2000" dirty="0">
                <a:latin typeface="Times New Roman"/>
                <a:ea typeface="Times New Roman"/>
              </a:rPr>
              <a:t>Я благодарен родителям моей группы…..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sz="2000" dirty="0">
                <a:latin typeface="Times New Roman"/>
                <a:ea typeface="Times New Roman"/>
              </a:rPr>
              <a:t>Я благодарен своему ребенку….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sz="2000" dirty="0">
                <a:latin typeface="Times New Roman"/>
                <a:ea typeface="Times New Roman"/>
              </a:rPr>
              <a:t>Я благодарен себе…..</a:t>
            </a:r>
          </a:p>
          <a:p>
            <a:pPr marL="45720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 </a:t>
            </a: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5822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24744"/>
            <a:ext cx="45365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за внимание!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5172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56886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675" marR="66675" indent="254000" algn="ctr">
              <a:spcBef>
                <a:spcPts val="375"/>
              </a:spcBef>
              <a:spcAft>
                <a:spcPts val="0"/>
              </a:spcAft>
            </a:pPr>
            <a:r>
              <a:rPr lang="ru-RU" b="1" i="1" dirty="0">
                <a:solidFill>
                  <a:srgbClr val="008000"/>
                </a:solidFill>
                <a:latin typeface="Times New Roman"/>
                <a:ea typeface="Times New Roman"/>
              </a:rPr>
              <a:t>Притча «ПРОРОК»</a:t>
            </a:r>
            <a:endParaRPr lang="ru-RU" sz="1600" dirty="0">
              <a:solidFill>
                <a:srgbClr val="666666"/>
              </a:solidFill>
              <a:latin typeface="Times New Roman"/>
              <a:ea typeface="Times New Roman"/>
            </a:endParaRPr>
          </a:p>
          <a:p>
            <a:pPr marL="66675" marR="66675" indent="342900" algn="ctr">
              <a:spcBef>
                <a:spcPts val="375"/>
              </a:spcBef>
              <a:spcAft>
                <a:spcPts val="0"/>
              </a:spcAft>
            </a:pPr>
            <a:r>
              <a:rPr lang="ru-RU" dirty="0">
                <a:solidFill>
                  <a:srgbClr val="666666"/>
                </a:solidFill>
                <a:latin typeface="Times New Roman"/>
                <a:ea typeface="Times New Roman"/>
              </a:rPr>
              <a:t> </a:t>
            </a:r>
            <a:endParaRPr lang="ru-RU" sz="1600" dirty="0">
              <a:solidFill>
                <a:srgbClr val="666666"/>
              </a:solidFill>
              <a:latin typeface="Times New Roman"/>
              <a:ea typeface="Times New Roman"/>
            </a:endParaRPr>
          </a:p>
          <a:p>
            <a:pPr marL="66675" marR="66675" indent="342900" algn="just">
              <a:spcBef>
                <a:spcPts val="375"/>
              </a:spcBef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И женщина с ребенком на груди сказала: «Скажи нам о детях».</a:t>
            </a:r>
            <a:endParaRPr lang="ru-RU" sz="1600" dirty="0">
              <a:latin typeface="Times New Roman"/>
              <a:ea typeface="Times New Roman"/>
            </a:endParaRPr>
          </a:p>
          <a:p>
            <a:pPr marL="66675" marR="66675" indent="342900" algn="just">
              <a:spcBef>
                <a:spcPts val="375"/>
              </a:spcBef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И он ответил так: «Ваши дети- это не ваши дети. Они- сыновья и дочери Жизни, заботящейся о самой себе. </a:t>
            </a:r>
            <a:endParaRPr lang="ru-RU" sz="1600" dirty="0">
              <a:latin typeface="Times New Roman"/>
              <a:ea typeface="Times New Roman"/>
            </a:endParaRPr>
          </a:p>
          <a:p>
            <a:pPr marL="66675" marR="66675" indent="342900" algn="just">
              <a:spcBef>
                <a:spcPts val="375"/>
              </a:spcBef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Они появляются через вас, но не из вас, и хотя они принадлежат вам, вы не хозяева им. Вы можете подарить им вашу любовь, но не ваши думы, потому что у них есть свои собственные думы. Вы можете дать дом их телам, но не их душам, ведь их души живут в доме завтра, который вам не посетить даже в ваших мечтах. Вы можете стараться быть похожими на них, но не старайтесь сделать их похожими на себя, потому что Жизнь идет не назад и не дожидается Вчера.»</a:t>
            </a:r>
            <a:endParaRPr lang="ru-RU" sz="1600" dirty="0">
              <a:latin typeface="Times New Roman"/>
              <a:ea typeface="Times New Roman"/>
            </a:endParaRPr>
          </a:p>
          <a:p>
            <a:pPr marL="66675" marR="66675" indent="342900" algn="r">
              <a:spcBef>
                <a:spcPts val="375"/>
              </a:spcBef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Восточный философ и поэт Халил </a:t>
            </a:r>
            <a:r>
              <a:rPr lang="ru-RU" i="1" dirty="0" err="1">
                <a:latin typeface="Times New Roman"/>
                <a:ea typeface="Times New Roman"/>
              </a:rPr>
              <a:t>Джебран</a:t>
            </a:r>
            <a:r>
              <a:rPr lang="ru-RU" dirty="0">
                <a:latin typeface="Times New Roman"/>
                <a:ea typeface="Times New Roman"/>
              </a:rPr>
              <a:t>.</a:t>
            </a:r>
            <a:endParaRPr lang="ru-RU" sz="1600" dirty="0">
              <a:latin typeface="Times New Roman"/>
              <a:ea typeface="Times New Roman"/>
            </a:endParaRPr>
          </a:p>
          <a:p>
            <a:pPr marL="66675" marR="66675" indent="254000" algn="just">
              <a:spcBef>
                <a:spcPts val="375"/>
              </a:spcBef>
              <a:spcAft>
                <a:spcPts val="1200"/>
              </a:spcAft>
            </a:pPr>
            <a:r>
              <a:rPr lang="ru-RU" sz="1600" b="1" i="1" dirty="0">
                <a:latin typeface="Times New Roman"/>
                <a:ea typeface="Times New Roman"/>
              </a:rPr>
              <a:t> </a:t>
            </a:r>
            <a:endParaRPr lang="ru-RU" sz="1050" dirty="0">
              <a:effectLst/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7678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5112568" cy="5729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675" marR="66675" indent="254000" algn="ctr">
              <a:spcBef>
                <a:spcPts val="375"/>
              </a:spcBef>
              <a:spcAft>
                <a:spcPts val="1200"/>
              </a:spcAft>
            </a:pPr>
            <a:r>
              <a:rPr lang="ru-RU" b="1" i="1" dirty="0">
                <a:solidFill>
                  <a:srgbClr val="008000"/>
                </a:solidFill>
                <a:latin typeface="Times New Roman"/>
                <a:ea typeface="Times New Roman"/>
              </a:rPr>
              <a:t>Тест «Какой Вы РОДИТЕЛЬ</a:t>
            </a:r>
            <a:r>
              <a:rPr lang="ru-RU" b="1" i="1" dirty="0" smtClean="0">
                <a:solidFill>
                  <a:srgbClr val="008000"/>
                </a:solidFill>
                <a:latin typeface="Times New Roman"/>
                <a:ea typeface="Times New Roman"/>
              </a:rPr>
              <a:t>?»</a:t>
            </a:r>
          </a:p>
          <a:p>
            <a:pPr marL="66675" marR="66675" indent="254000" algn="just">
              <a:spcBef>
                <a:spcPts val="375"/>
              </a:spcBef>
              <a:spcAft>
                <a:spcPts val="375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Какой (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ая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ты у меня молодец (умница). </a:t>
            </a:r>
            <a:endParaRPr lang="ru-RU" sz="1600" b="1" dirty="0">
              <a:solidFill>
                <a:srgbClr val="666666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6675" marR="66675" indent="254000" algn="just">
              <a:spcBef>
                <a:spcPts val="375"/>
              </a:spcBef>
              <a:spcAft>
                <a:spcPts val="375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Ты способный(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ая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), у тебя все получится. </a:t>
            </a:r>
            <a:endParaRPr lang="ru-RU" sz="1600" b="1" dirty="0">
              <a:solidFill>
                <a:srgbClr val="666666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6675" marR="66675" indent="254000" algn="just">
              <a:spcBef>
                <a:spcPts val="375"/>
              </a:spcBef>
              <a:spcAft>
                <a:spcPts val="375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Ты невыносим(а)! </a:t>
            </a:r>
            <a:endParaRPr lang="ru-RU" sz="1600" b="1" dirty="0">
              <a:solidFill>
                <a:srgbClr val="666666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6675" marR="66675" indent="254000" algn="just">
              <a:spcBef>
                <a:spcPts val="375"/>
              </a:spcBef>
              <a:spcAft>
                <a:spcPts val="375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У всех дети, как дети, а у меня... </a:t>
            </a:r>
            <a:endParaRPr lang="ru-RU" sz="1600" b="1" dirty="0">
              <a:solidFill>
                <a:srgbClr val="666666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6675" marR="66675" indent="254000" algn="just">
              <a:spcBef>
                <a:spcPts val="375"/>
              </a:spcBef>
              <a:spcAft>
                <a:spcPts val="375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Ты мой(я) помощник(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ца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). </a:t>
            </a:r>
            <a:endParaRPr lang="ru-RU" sz="1600" b="1" dirty="0">
              <a:solidFill>
                <a:srgbClr val="666666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6675" marR="66675" indent="254000" algn="just">
              <a:spcBef>
                <a:spcPts val="375"/>
              </a:spcBef>
              <a:spcAft>
                <a:spcPts val="375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 Вечно у тебя все не так. </a:t>
            </a:r>
            <a:endParaRPr lang="ru-RU" sz="1600" b="1" dirty="0">
              <a:solidFill>
                <a:srgbClr val="666666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6675" marR="66675" indent="254000" algn="just">
              <a:spcBef>
                <a:spcPts val="375"/>
              </a:spcBef>
              <a:spcAft>
                <a:spcPts val="375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7. Сколько раз тебе повторять! </a:t>
            </a:r>
            <a:endParaRPr lang="ru-RU" sz="1600" b="1" dirty="0">
              <a:solidFill>
                <a:srgbClr val="666666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6675" marR="66675" indent="254000" algn="just">
              <a:spcBef>
                <a:spcPts val="375"/>
              </a:spcBef>
              <a:spcAft>
                <a:spcPts val="375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8. Какой(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ая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ты сообразительный(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ая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). </a:t>
            </a:r>
            <a:endParaRPr lang="ru-RU" sz="1600" b="1" dirty="0">
              <a:solidFill>
                <a:srgbClr val="666666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6675" marR="66675" indent="254000" algn="just">
              <a:spcBef>
                <a:spcPts val="375"/>
              </a:spcBef>
              <a:spcAft>
                <a:spcPts val="375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9. Чтобы я больше не видел (а) твоих друзей! </a:t>
            </a:r>
            <a:endParaRPr lang="ru-RU" sz="1600" b="1" dirty="0">
              <a:solidFill>
                <a:srgbClr val="666666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6675" marR="66675" indent="254000" algn="just">
              <a:spcBef>
                <a:spcPts val="375"/>
              </a:spcBef>
              <a:spcAft>
                <a:spcPts val="375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10. Как ты считаешь? </a:t>
            </a:r>
            <a:endParaRPr lang="ru-RU" sz="1600" b="1" dirty="0">
              <a:solidFill>
                <a:srgbClr val="666666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6675" marR="66675" indent="254000" algn="just">
              <a:spcBef>
                <a:spcPts val="375"/>
              </a:spcBef>
              <a:spcAft>
                <a:spcPts val="375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11. Ты полностью распустился(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сь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)! </a:t>
            </a:r>
            <a:endParaRPr lang="ru-RU" sz="1600" b="1" dirty="0">
              <a:solidFill>
                <a:srgbClr val="666666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6675" marR="66675" indent="254000" algn="just">
              <a:spcBef>
                <a:spcPts val="375"/>
              </a:spcBef>
              <a:spcAft>
                <a:spcPts val="375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12. Познакомь меня со своими друзьями. </a:t>
            </a:r>
            <a:endParaRPr lang="ru-RU" sz="1600" b="1" dirty="0">
              <a:solidFill>
                <a:srgbClr val="666666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6675" marR="66675" indent="254000" algn="just">
              <a:spcBef>
                <a:spcPts val="375"/>
              </a:spcBef>
              <a:spcAft>
                <a:spcPts val="375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13. Я тебе обязательно помогу, не переживай! </a:t>
            </a:r>
            <a:endParaRPr lang="ru-RU" sz="1600" b="1" dirty="0">
              <a:solidFill>
                <a:srgbClr val="666666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6675" marR="66675" indent="254000" algn="just">
              <a:spcBef>
                <a:spcPts val="375"/>
              </a:spcBef>
              <a:spcAft>
                <a:spcPts val="120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14. Меня не интересует, что ты хочешь!</a:t>
            </a:r>
            <a:endParaRPr lang="ru-RU" sz="1600" b="1" dirty="0">
              <a:solidFill>
                <a:srgbClr val="666666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6675" marR="66675" indent="254000" algn="ctr">
              <a:spcBef>
                <a:spcPts val="375"/>
              </a:spcBef>
              <a:spcAft>
                <a:spcPts val="1200"/>
              </a:spcAft>
            </a:pPr>
            <a:endParaRPr lang="ru-RU" sz="1100" dirty="0">
              <a:solidFill>
                <a:srgbClr val="666666"/>
              </a:solidFill>
              <a:effectLst/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133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5940152" cy="6145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66675" indent="254000" algn="just">
              <a:spcBef>
                <a:spcPts val="375"/>
              </a:spcBef>
              <a:spcAft>
                <a:spcPts val="0"/>
              </a:spcAft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Обработка результатов теста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:</a:t>
            </a:r>
          </a:p>
          <a:p>
            <a:pPr marL="342900" marR="66675" indent="254000" algn="just">
              <a:spcBef>
                <a:spcPts val="375"/>
              </a:spcBef>
              <a:spcAft>
                <a:spcPts val="0"/>
              </a:spcAft>
            </a:pPr>
            <a:endParaRPr lang="ru-RU" sz="1600" b="1" dirty="0">
              <a:solidFill>
                <a:schemeClr val="accent3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66675" marR="66675" indent="254000">
              <a:spcBef>
                <a:spcPts val="375"/>
              </a:spcBef>
              <a:spcAft>
                <a:spcPts val="375"/>
              </a:spcAft>
            </a:pPr>
            <a:r>
              <a:rPr lang="ru-RU" b="1" dirty="0">
                <a:latin typeface="Times New Roman"/>
                <a:ea typeface="Times New Roman"/>
              </a:rPr>
              <a:t>Если Вы употребляете выражения 1,2,5,8,10,12,13</a:t>
            </a:r>
            <a:r>
              <a:rPr lang="ru-RU" dirty="0">
                <a:latin typeface="Times New Roman"/>
                <a:ea typeface="Times New Roman"/>
              </a:rPr>
              <a:t>,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то начислите себе по одному баллу за каждый ответ. </a:t>
            </a:r>
            <a:endParaRPr lang="ru-RU" sz="1050" dirty="0" smtClean="0">
              <a:latin typeface="Arial"/>
              <a:ea typeface="Times New Roman"/>
            </a:endParaRPr>
          </a:p>
          <a:p>
            <a:pPr marL="66675" marR="66675" indent="254000">
              <a:spcBef>
                <a:spcPts val="375"/>
              </a:spcBef>
              <a:spcAft>
                <a:spcPts val="375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Если </a:t>
            </a:r>
            <a:r>
              <a:rPr lang="ru-RU" b="1" dirty="0">
                <a:latin typeface="Times New Roman"/>
                <a:ea typeface="Times New Roman"/>
              </a:rPr>
              <a:t>Вы употребляете выражения 3,4,6,7,9,11,14</a:t>
            </a:r>
            <a:r>
              <a:rPr lang="ru-RU" dirty="0">
                <a:latin typeface="Times New Roman"/>
                <a:ea typeface="Times New Roman"/>
              </a:rPr>
              <a:t>,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то начислите себе по два балла за каждый ответ.</a:t>
            </a:r>
            <a:endParaRPr lang="ru-RU" sz="1050" dirty="0">
              <a:latin typeface="Arial"/>
              <a:ea typeface="Times New Roman"/>
            </a:endParaRPr>
          </a:p>
          <a:p>
            <a:pPr marL="66675" marR="66675" indent="254000">
              <a:spcBef>
                <a:spcPts val="375"/>
              </a:spcBef>
              <a:spcAft>
                <a:spcPts val="375"/>
              </a:spcAft>
            </a:pPr>
            <a:r>
              <a:rPr lang="ru-RU" b="1" dirty="0">
                <a:latin typeface="Times New Roman"/>
                <a:ea typeface="Times New Roman"/>
              </a:rPr>
              <a:t>Подсчитайте общую сумму баллов.</a:t>
            </a:r>
            <a:endParaRPr lang="ru-RU" sz="1050" dirty="0">
              <a:latin typeface="Arial"/>
              <a:ea typeface="Times New Roman"/>
            </a:endParaRPr>
          </a:p>
          <a:p>
            <a:pPr marL="66675" marR="66675" indent="254000">
              <a:spcBef>
                <a:spcPts val="375"/>
              </a:spcBef>
              <a:spcAft>
                <a:spcPts val="375"/>
              </a:spcAft>
            </a:pPr>
            <a:r>
              <a:rPr lang="ru-RU" b="1" dirty="0">
                <a:latin typeface="Times New Roman"/>
                <a:ea typeface="Times New Roman"/>
              </a:rPr>
              <a:t>7-8 баллов: </a:t>
            </a:r>
            <a:r>
              <a:rPr lang="ru-RU" dirty="0">
                <a:latin typeface="Times New Roman"/>
                <a:ea typeface="Times New Roman"/>
              </a:rPr>
              <a:t>Между Вами и Вашим ребенком царит полное взаимопонимание. Вы не злоупотребляете чрезмерной строгостью.</a:t>
            </a:r>
            <a:endParaRPr lang="ru-RU" sz="1050" dirty="0">
              <a:latin typeface="Arial"/>
              <a:ea typeface="Times New Roman"/>
            </a:endParaRPr>
          </a:p>
          <a:p>
            <a:pPr marL="66675" marR="66675" indent="254000">
              <a:spcBef>
                <a:spcPts val="375"/>
              </a:spcBef>
              <a:spcAft>
                <a:spcPts val="375"/>
              </a:spcAft>
            </a:pPr>
            <a:r>
              <a:rPr lang="ru-RU" b="1" dirty="0">
                <a:latin typeface="Times New Roman"/>
                <a:ea typeface="Times New Roman"/>
              </a:rPr>
              <a:t>9-10 баллов:</a:t>
            </a:r>
            <a:r>
              <a:rPr lang="ru-RU" dirty="0">
                <a:latin typeface="Times New Roman"/>
                <a:ea typeface="Times New Roman"/>
              </a:rPr>
              <a:t> Ваше настроение в общении с ребенком носит непоследовательный характер и больше зависит от случайных обстоятельств.</a:t>
            </a:r>
            <a:endParaRPr lang="ru-RU" sz="1050" dirty="0">
              <a:latin typeface="Arial"/>
              <a:ea typeface="Times New Roman"/>
            </a:endParaRPr>
          </a:p>
          <a:p>
            <a:pPr marL="66675" marR="66675" indent="254000">
              <a:spcBef>
                <a:spcPts val="375"/>
              </a:spcBef>
              <a:spcAft>
                <a:spcPts val="375"/>
              </a:spcAft>
            </a:pPr>
            <a:r>
              <a:rPr lang="ru-RU" b="1" dirty="0">
                <a:latin typeface="Times New Roman"/>
                <a:ea typeface="Times New Roman"/>
              </a:rPr>
              <a:t>11-12 баллов</a:t>
            </a:r>
            <a:r>
              <a:rPr lang="ru-RU" dirty="0">
                <a:latin typeface="Times New Roman"/>
                <a:ea typeface="Times New Roman"/>
              </a:rPr>
              <a:t>: Вы недостаточно внимательны к ребенку, возможно, часто подавляете его свободу.</a:t>
            </a:r>
            <a:endParaRPr lang="ru-RU" sz="1050" dirty="0">
              <a:latin typeface="Arial"/>
              <a:ea typeface="Times New Roman"/>
            </a:endParaRPr>
          </a:p>
          <a:p>
            <a:pPr marL="66675" marR="66675" indent="254000">
              <a:spcBef>
                <a:spcPts val="375"/>
              </a:spcBef>
              <a:spcAft>
                <a:spcPts val="375"/>
              </a:spcAft>
            </a:pPr>
            <a:r>
              <a:rPr lang="ru-RU" b="1" dirty="0">
                <a:latin typeface="Times New Roman"/>
                <a:ea typeface="Times New Roman"/>
              </a:rPr>
              <a:t>13-14 баллов: </a:t>
            </a:r>
            <a:r>
              <a:rPr lang="ru-RU" dirty="0">
                <a:latin typeface="Times New Roman"/>
                <a:ea typeface="Times New Roman"/>
              </a:rPr>
              <a:t>Вы слишком авторитарны. Между Вами и ребенком часто возникает раздражение. Будьте более гибкими в отношении со своим ребенком. </a:t>
            </a:r>
            <a:endParaRPr lang="ru-RU" sz="1050" dirty="0">
              <a:latin typeface="Arial"/>
              <a:ea typeface="Times New Roman"/>
            </a:endParaRPr>
          </a:p>
          <a:p>
            <a:pPr marL="66675" marR="66675" indent="254000" algn="just">
              <a:spcBef>
                <a:spcPts val="375"/>
              </a:spcBef>
              <a:spcAft>
                <a:spcPts val="0"/>
              </a:spcAft>
            </a:pPr>
            <a:r>
              <a:rPr lang="ru-RU" dirty="0">
                <a:solidFill>
                  <a:srgbClr val="666666"/>
                </a:solidFill>
                <a:latin typeface="Times New Roman"/>
                <a:ea typeface="Times New Roman"/>
              </a:rPr>
              <a:t> </a:t>
            </a:r>
            <a:endParaRPr lang="ru-RU" sz="1600" dirty="0">
              <a:solidFill>
                <a:srgbClr val="666666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440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0528" y="548680"/>
            <a:ext cx="63367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«Человек рождается не для того, </a:t>
            </a:r>
          </a:p>
          <a:p>
            <a:pPr algn="r"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чтобы бесследно исчезнуть никому неизвестной пылинкой…. </a:t>
            </a:r>
          </a:p>
          <a:p>
            <a:pPr algn="r"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Человек оставляет себя прежде всего в человеке. </a:t>
            </a:r>
          </a:p>
          <a:p>
            <a:pPr algn="r"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В этом высшее счастье и смысл жизни. </a:t>
            </a:r>
          </a:p>
          <a:p>
            <a:pPr algn="r"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Если хочешь остаться в сердце человеческом,- воспитай своих детей.» .</a:t>
            </a:r>
          </a:p>
          <a:p>
            <a:pPr algn="r"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В. А. Сухомлинский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5992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55446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п.1</a:t>
            </a:r>
            <a:r>
              <a:rPr lang="ru-RU" dirty="0">
                <a:latin typeface="Times New Roman"/>
                <a:ea typeface="Times New Roman"/>
              </a:rPr>
              <a:t>:«Родители являются первыми педагогами. Они обязаны заложить основы физического, нравственного  и интеллектуального развития личности ребенка в раннем детском возрасте.», 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п.2</a:t>
            </a:r>
            <a:r>
              <a:rPr lang="ru-RU" dirty="0">
                <a:latin typeface="Times New Roman"/>
                <a:ea typeface="Times New Roman"/>
              </a:rPr>
              <a:t>: «Для воспитания детей дошкольного возраста, охраны и укрепления их физического и психического здоровья, развития индивидуальных способностей и необходимой коррекции нарушений развития этих детей </a:t>
            </a:r>
            <a:r>
              <a:rPr lang="ru-RU" b="1" i="1" dirty="0">
                <a:latin typeface="Times New Roman"/>
                <a:ea typeface="Times New Roman"/>
              </a:rPr>
              <a:t>в помощь семье</a:t>
            </a:r>
            <a:r>
              <a:rPr lang="ru-RU" dirty="0">
                <a:latin typeface="Times New Roman"/>
                <a:ea typeface="Times New Roman"/>
              </a:rPr>
              <a:t> действует сеть дошкольных учреждений.», 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п.3</a:t>
            </a:r>
            <a:r>
              <a:rPr lang="ru-RU" dirty="0">
                <a:latin typeface="Times New Roman"/>
                <a:ea typeface="Times New Roman"/>
              </a:rPr>
              <a:t>. «Отношения между дошкольным образовательным учреждением и родителями (законными представителями) регулируются договором между ними, который не может ограничивать установленные законом права сторон.»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472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20688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Сейчас наши дети </a:t>
            </a:r>
            <a:endParaRPr lang="ru-RU" sz="1600" dirty="0"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отличаются от нас больше, чем когда- либо: </a:t>
            </a:r>
            <a:endParaRPr lang="ru-RU" sz="1600" dirty="0"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за весь известный нам отрезок истории </a:t>
            </a:r>
            <a:endParaRPr lang="ru-RU" sz="1600" dirty="0"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ничего подобного еще не случалось</a:t>
            </a:r>
            <a:r>
              <a:rPr lang="ru-RU" dirty="0">
                <a:latin typeface="Times New Roman"/>
                <a:ea typeface="Times New Roman"/>
              </a:rPr>
              <a:t>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7721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8" y="0"/>
            <a:ext cx="9112542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900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3" y="260648"/>
            <a:ext cx="6502693" cy="560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868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369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djamilya</dc:creator>
  <cp:lastModifiedBy>djamilya</cp:lastModifiedBy>
  <cp:revision>3</cp:revision>
  <dcterms:created xsi:type="dcterms:W3CDTF">2015-01-12T17:51:05Z</dcterms:created>
  <dcterms:modified xsi:type="dcterms:W3CDTF">2015-01-19T18:03:15Z</dcterms:modified>
</cp:coreProperties>
</file>