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7" r:id="rId3"/>
    <p:sldId id="259" r:id="rId4"/>
    <p:sldId id="260" r:id="rId5"/>
    <p:sldId id="279" r:id="rId6"/>
    <p:sldId id="275" r:id="rId7"/>
    <p:sldId id="276" r:id="rId8"/>
    <p:sldId id="281" r:id="rId9"/>
    <p:sldId id="266" r:id="rId10"/>
    <p:sldId id="286" r:id="rId11"/>
    <p:sldId id="262" r:id="rId12"/>
    <p:sldId id="278" r:id="rId13"/>
    <p:sldId id="269" r:id="rId14"/>
    <p:sldId id="263" r:id="rId15"/>
    <p:sldId id="265" r:id="rId16"/>
    <p:sldId id="285" r:id="rId17"/>
    <p:sldId id="283" r:id="rId18"/>
    <p:sldId id="264" r:id="rId19"/>
    <p:sldId id="272" r:id="rId20"/>
    <p:sldId id="270" r:id="rId2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42" autoAdjust="0"/>
    <p:restoredTop sz="84615" autoAdjust="0"/>
  </p:normalViewPr>
  <p:slideViewPr>
    <p:cSldViewPr>
      <p:cViewPr varScale="1">
        <p:scale>
          <a:sx n="66" d="100"/>
          <a:sy n="66" d="100"/>
        </p:scale>
        <p:origin x="-101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0A5444-E86B-44CF-88D7-546C0DB00420}" type="datetimeFigureOut">
              <a:rPr lang="ru-RU" smtClean="0"/>
              <a:pPr/>
              <a:t>23.01.2015</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A3E757-031C-49D0-93E6-FF0749AA93E2}" type="slidenum">
              <a:rPr lang="ru-RU" smtClean="0"/>
              <a:pPr/>
              <a:t>‹#›</a:t>
            </a:fld>
            <a:endParaRPr lang="ru-RU"/>
          </a:p>
        </p:txBody>
      </p:sp>
    </p:spTree>
    <p:extLst>
      <p:ext uri="{BB962C8B-B14F-4D97-AF65-F5344CB8AC3E}">
        <p14:creationId xmlns:p14="http://schemas.microsoft.com/office/powerpoint/2010/main" xmlns="" val="510529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7A3E757-031C-49D0-93E6-FF0749AA93E2}" type="slidenum">
              <a:rPr lang="ru-RU" smtClean="0"/>
              <a:pPr/>
              <a:t>1</a:t>
            </a:fld>
            <a:endParaRPr lang="ru-RU" dirty="0"/>
          </a:p>
        </p:txBody>
      </p:sp>
    </p:spTree>
    <p:extLst>
      <p:ext uri="{BB962C8B-B14F-4D97-AF65-F5344CB8AC3E}">
        <p14:creationId xmlns:p14="http://schemas.microsoft.com/office/powerpoint/2010/main" xmlns="" val="608566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7A3E757-031C-49D0-93E6-FF0749AA93E2}" type="slidenum">
              <a:rPr lang="ru-RU" smtClean="0"/>
              <a:pPr/>
              <a:t>2</a:t>
            </a:fld>
            <a:endParaRPr lang="ru-RU"/>
          </a:p>
        </p:txBody>
      </p:sp>
    </p:spTree>
    <p:extLst>
      <p:ext uri="{BB962C8B-B14F-4D97-AF65-F5344CB8AC3E}">
        <p14:creationId xmlns:p14="http://schemas.microsoft.com/office/powerpoint/2010/main" xmlns="" val="1139150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7A3E757-031C-49D0-93E6-FF0749AA93E2}" type="slidenum">
              <a:rPr lang="ru-RU" smtClean="0"/>
              <a:pPr/>
              <a:t>4</a:t>
            </a:fld>
            <a:endParaRPr lang="ru-RU"/>
          </a:p>
        </p:txBody>
      </p:sp>
    </p:spTree>
    <p:extLst>
      <p:ext uri="{BB962C8B-B14F-4D97-AF65-F5344CB8AC3E}">
        <p14:creationId xmlns:p14="http://schemas.microsoft.com/office/powerpoint/2010/main" xmlns="" val="1210544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7A3E757-031C-49D0-93E6-FF0749AA93E2}" type="slidenum">
              <a:rPr lang="ru-RU" smtClean="0"/>
              <a:pPr/>
              <a:t>9</a:t>
            </a:fld>
            <a:endParaRPr lang="ru-RU"/>
          </a:p>
        </p:txBody>
      </p:sp>
    </p:spTree>
    <p:extLst>
      <p:ext uri="{BB962C8B-B14F-4D97-AF65-F5344CB8AC3E}">
        <p14:creationId xmlns:p14="http://schemas.microsoft.com/office/powerpoint/2010/main" xmlns="" val="3873004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7A3E757-031C-49D0-93E6-FF0749AA93E2}" type="slidenum">
              <a:rPr lang="ru-RU" smtClean="0"/>
              <a:pPr/>
              <a:t>11</a:t>
            </a:fld>
            <a:endParaRPr lang="ru-RU"/>
          </a:p>
        </p:txBody>
      </p:sp>
    </p:spTree>
    <p:extLst>
      <p:ext uri="{BB962C8B-B14F-4D97-AF65-F5344CB8AC3E}">
        <p14:creationId xmlns:p14="http://schemas.microsoft.com/office/powerpoint/2010/main" xmlns="" val="1416162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7A3E757-031C-49D0-93E6-FF0749AA93E2}" type="slidenum">
              <a:rPr lang="ru-RU" smtClean="0"/>
              <a:pPr/>
              <a:t>13</a:t>
            </a:fld>
            <a:endParaRPr lang="ru-RU"/>
          </a:p>
        </p:txBody>
      </p:sp>
    </p:spTree>
    <p:extLst>
      <p:ext uri="{BB962C8B-B14F-4D97-AF65-F5344CB8AC3E}">
        <p14:creationId xmlns:p14="http://schemas.microsoft.com/office/powerpoint/2010/main" xmlns="" val="3428369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7A3E757-031C-49D0-93E6-FF0749AA93E2}" type="slidenum">
              <a:rPr lang="ru-RU" smtClean="0"/>
              <a:pPr/>
              <a:t>15</a:t>
            </a:fld>
            <a:endParaRPr lang="ru-RU"/>
          </a:p>
        </p:txBody>
      </p:sp>
    </p:spTree>
    <p:extLst>
      <p:ext uri="{BB962C8B-B14F-4D97-AF65-F5344CB8AC3E}">
        <p14:creationId xmlns:p14="http://schemas.microsoft.com/office/powerpoint/2010/main" xmlns="" val="2432729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7A3E757-031C-49D0-93E6-FF0749AA93E2}" type="slidenum">
              <a:rPr lang="ru-RU" smtClean="0"/>
              <a:pPr/>
              <a:t>18</a:t>
            </a:fld>
            <a:endParaRPr lang="ru-RU"/>
          </a:p>
        </p:txBody>
      </p:sp>
    </p:spTree>
    <p:extLst>
      <p:ext uri="{BB962C8B-B14F-4D97-AF65-F5344CB8AC3E}">
        <p14:creationId xmlns:p14="http://schemas.microsoft.com/office/powerpoint/2010/main" xmlns="" val="3241948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7A3E757-031C-49D0-93E6-FF0749AA93E2}" type="slidenum">
              <a:rPr lang="ru-RU" smtClean="0"/>
              <a:pPr/>
              <a:t>20</a:t>
            </a:fld>
            <a:endParaRPr lang="ru-RU"/>
          </a:p>
        </p:txBody>
      </p:sp>
    </p:spTree>
    <p:extLst>
      <p:ext uri="{BB962C8B-B14F-4D97-AF65-F5344CB8AC3E}">
        <p14:creationId xmlns:p14="http://schemas.microsoft.com/office/powerpoint/2010/main" xmlns="" val="2280096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23.01.2015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23.01.2015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23.01.2015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23.01.2015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pPr/>
              <a:t>23.01.2015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pPr/>
              <a:t>23.01.2015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pPr/>
              <a:t>23.01.2015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pPr/>
              <a:t>23.01.2015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pPr/>
              <a:t>23.01.2015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23.01.2015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23.01.2015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pPr/>
              <a:t>23.01.2015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hyperlink" Target="http://image.slidesharecdn.com/random-131129113121-phpapp02/95/-11-638.jpg?cb=1385746600" TargetMode="External"/><Relationship Id="rId4" Type="http://schemas.openxmlformats.org/officeDocument/2006/relationships/hyperlink" Target="http://image.slidesharecdn.com/random-131129113121-phpapp02/95/-9-638.jpg?cb=1385746600"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48.jpeg"/><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gif"/><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С Новым 2015 годом!</a:t>
            </a:r>
            <a:endParaRPr lang="ru-RU" dirty="0"/>
          </a:p>
        </p:txBody>
      </p:sp>
      <p:pic>
        <p:nvPicPr>
          <p:cNvPr id="1028" name="Picture 4" descr="C:\Users\Максим\Desktop\для презентации\img3.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119" y="-93697"/>
            <a:ext cx="9184119" cy="6951697"/>
          </a:xfrm>
          <a:prstGeom prst="rect">
            <a:avLst/>
          </a:prstGeom>
          <a:noFill/>
          <a:extLst>
            <a:ext uri="{909E8E84-426E-40DD-AFC4-6F175D3DCCD1}">
              <a14:hiddenFill xmlns:a14="http://schemas.microsoft.com/office/drawing/2010/main" xmlns="">
                <a:solidFill>
                  <a:srgbClr val="FFFFFF"/>
                </a:solidFill>
              </a14:hiddenFill>
            </a:ext>
          </a:extLst>
        </p:spPr>
      </p:pic>
      <p:pic>
        <p:nvPicPr>
          <p:cNvPr id="1029" name="Picture 5" descr="C:\Users\Максим\Desktop\для презентации\img5 (1).gif"/>
          <p:cNvPicPr>
            <a:picLocks noChangeAspect="1" noChangeArrowheads="1" noCrop="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730836" y="157196"/>
            <a:ext cx="5932444" cy="5616624"/>
          </a:xfrm>
          <a:prstGeom prst="rect">
            <a:avLst/>
          </a:prstGeom>
          <a:noFill/>
          <a:extLst>
            <a:ext uri="{909E8E84-426E-40DD-AFC4-6F175D3DCCD1}">
              <a14:hiddenFill xmlns:a14="http://schemas.microsoft.com/office/drawing/2010/main" xmlns="">
                <a:solidFill>
                  <a:srgbClr val="FFFFFF"/>
                </a:solidFill>
              </a14:hiddenFill>
            </a:ext>
          </a:extLst>
        </p:spPr>
      </p:pic>
      <p:sp>
        <p:nvSpPr>
          <p:cNvPr id="7" name="Прямоугольник 6"/>
          <p:cNvSpPr/>
          <p:nvPr/>
        </p:nvSpPr>
        <p:spPr>
          <a:xfrm rot="10800000" flipV="1">
            <a:off x="323527" y="5800326"/>
            <a:ext cx="8064897" cy="646331"/>
          </a:xfrm>
          <a:prstGeom prst="rect">
            <a:avLst/>
          </a:prstGeom>
        </p:spPr>
        <p:txBody>
          <a:bodyPr wrap="square">
            <a:spAutoFit/>
          </a:bodyPr>
          <a:lstStyle/>
          <a:p>
            <a:endParaRPr lang="ru-RU" b="1" i="1" dirty="0" smtClean="0"/>
          </a:p>
          <a:p>
            <a:r>
              <a:rPr lang="ru-RU" b="1" i="1" dirty="0" smtClean="0">
                <a:solidFill>
                  <a:srgbClr val="002060"/>
                </a:solidFill>
              </a:rPr>
              <a:t>                                    Новогодняя </a:t>
            </a:r>
            <a:r>
              <a:rPr lang="ru-RU" b="1" i="1" dirty="0">
                <a:solidFill>
                  <a:srgbClr val="002060"/>
                </a:solidFill>
              </a:rPr>
              <a:t>презентация семьи Артемьевых</a:t>
            </a:r>
            <a:endParaRPr lang="ru-RU" dirty="0">
              <a:solidFill>
                <a:srgbClr val="002060"/>
              </a:solidFill>
            </a:endParaRPr>
          </a:p>
        </p:txBody>
      </p:sp>
    </p:spTree>
    <p:extLst>
      <p:ext uri="{BB962C8B-B14F-4D97-AF65-F5344CB8AC3E}">
        <p14:creationId xmlns:p14="http://schemas.microsoft.com/office/powerpoint/2010/main" xmlns="" val="398819361"/>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Максим\Desktop\для презентации\04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8709" y="-315416"/>
            <a:ext cx="9753600" cy="7315200"/>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descr="C:\Users\Максим\Desktop\фото зима\P1030653.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4804237">
            <a:off x="-356351" y="629321"/>
            <a:ext cx="3960000" cy="29700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2052" name="Picture 4" descr="C:\Users\Максим\Desktop\фото зима\P1030660.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5400000">
            <a:off x="2556689" y="503144"/>
            <a:ext cx="4025142" cy="3018857"/>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2053" name="Picture 5" descr="C:\Users\Максим\Desktop\фото зима\P1030665.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6032308">
            <a:off x="5566212" y="489795"/>
            <a:ext cx="3960000" cy="29700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2051" name="Picture 3" descr="C:\Users\Максим\Desktop\фото зима\P1030657.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95536" y="3618840"/>
            <a:ext cx="4320000" cy="32400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026" name="Picture 2" descr="C:\Users\Максим\Desktop\фото зима\P1030666.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rot="5769158">
            <a:off x="4770962" y="3600071"/>
            <a:ext cx="3800467" cy="285035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565683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Максим\Desktop\для презентации\img1 (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51089"/>
            <a:ext cx="9345452" cy="700908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Прямоугольник 8"/>
          <p:cNvSpPr/>
          <p:nvPr/>
        </p:nvSpPr>
        <p:spPr>
          <a:xfrm>
            <a:off x="251520" y="764704"/>
            <a:ext cx="8640960" cy="738664"/>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ru-RU" sz="2400" b="1" i="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Откуда </a:t>
            </a:r>
            <a:r>
              <a:rPr lang="ru-RU" sz="2400" b="1" i="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взялся Дед Мороз? </a:t>
            </a:r>
            <a:endParaRPr lang="ru-RU" sz="2400" b="1" i="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pPr algn="just"/>
            <a:r>
              <a:rPr lang="ru-RU" b="1" i="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ru-RU" b="1" i="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endParaRPr lang="ru-RU"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2" name="Прямоугольник 1"/>
          <p:cNvSpPr/>
          <p:nvPr/>
        </p:nvSpPr>
        <p:spPr>
          <a:xfrm>
            <a:off x="395536" y="1368644"/>
            <a:ext cx="8424936" cy="4278094"/>
          </a:xfrm>
          <a:prstGeom prst="rect">
            <a:avLst/>
          </a:prstGeom>
        </p:spPr>
        <p:txBody>
          <a:bodyPr wrap="square">
            <a:spAutoFit/>
          </a:bodyPr>
          <a:lstStyle/>
          <a:p>
            <a:pPr algn="just"/>
            <a:r>
              <a:rPr lang="ru-RU" sz="1600" b="1" i="1" dirty="0" smtClean="0"/>
              <a:t>Предками </a:t>
            </a:r>
            <a:r>
              <a:rPr lang="ru-RU" sz="1600" b="1" i="1" dirty="0"/>
              <a:t>Деда Мороза в одних странах считают местных гномов. В других - средневековых странствующих жонглеров, которые распевали рождественские песни, или бродячих продавцов детских игрушек. Существует мнение, что среди родственников Деда Мороза значится восточнославянский дух холода Трескун, он же </a:t>
            </a:r>
            <a:r>
              <a:rPr lang="ru-RU" sz="1600" b="1" i="1" dirty="0" err="1"/>
              <a:t>Студенец</a:t>
            </a:r>
            <a:r>
              <a:rPr lang="ru-RU" sz="1600" b="1" i="1" dirty="0"/>
              <a:t>, Мороз. Образ Деда Мороза складывался веками, и каждый народ вносил в его историю что-то свое. </a:t>
            </a:r>
            <a:endParaRPr lang="ru-RU" sz="1600" dirty="0"/>
          </a:p>
          <a:p>
            <a:pPr algn="just"/>
            <a:r>
              <a:rPr lang="ru-RU" sz="1600" b="1" i="1" dirty="0"/>
              <a:t> Западная традиция рождественских подарков детям, проистекает из жизнеописания святителя Николая Чудотворца. Святой Николай или в современной интерпретации Санта Клаус из своей любви к детям, тайно и ночью приносит рождественские подарки. </a:t>
            </a:r>
            <a:endParaRPr lang="ru-RU" sz="1600" dirty="0"/>
          </a:p>
          <a:p>
            <a:pPr algn="just"/>
            <a:r>
              <a:rPr lang="ru-RU" sz="1600" b="1" i="1" dirty="0"/>
              <a:t>      В  России  место святителя Николая занял русский Дед Мороз со своей внучкой - Снегурочкой.  Дед Мороз – главный гость на новогоднем празднике, добрый волшебник, приносит детям подарки, радость.</a:t>
            </a:r>
            <a:endParaRPr lang="ru-RU" sz="1600" dirty="0"/>
          </a:p>
          <a:p>
            <a:pPr algn="just"/>
            <a:r>
              <a:rPr lang="ru-RU" sz="1600" b="1" i="1" dirty="0"/>
              <a:t>Коллеги  Деда Мороза в разных странах:</a:t>
            </a:r>
            <a:endParaRPr lang="ru-RU" sz="1600" dirty="0"/>
          </a:p>
          <a:p>
            <a:pPr algn="just"/>
            <a:r>
              <a:rPr lang="ru-RU" sz="1600" b="1" i="1" dirty="0" smtClean="0"/>
              <a:t>             США </a:t>
            </a:r>
            <a:r>
              <a:rPr lang="ru-RU" sz="1600" b="1" i="1" dirty="0"/>
              <a:t>Санта </a:t>
            </a:r>
            <a:r>
              <a:rPr lang="ru-RU" sz="1600" b="1" i="1" dirty="0" smtClean="0"/>
              <a:t>Клаус</a:t>
            </a:r>
            <a:r>
              <a:rPr lang="ru-RU" sz="1600" dirty="0"/>
              <a:t> </a:t>
            </a:r>
            <a:r>
              <a:rPr lang="ru-RU" sz="1600" dirty="0" smtClean="0"/>
              <a:t>                                                                           </a:t>
            </a:r>
            <a:r>
              <a:rPr lang="ru-RU" sz="1600" b="1" i="1" dirty="0" smtClean="0"/>
              <a:t>Швеция </a:t>
            </a:r>
            <a:r>
              <a:rPr lang="ru-RU" sz="1600" b="1" i="1" dirty="0" err="1"/>
              <a:t>Йолотомтен</a:t>
            </a:r>
            <a:endParaRPr lang="ru-RU" sz="1600" dirty="0"/>
          </a:p>
          <a:p>
            <a:pPr algn="just"/>
            <a:r>
              <a:rPr lang="ru-RU" sz="1600" b="1" i="1" dirty="0">
                <a:hlinkClick r:id="rId4" tooltip="View slide 9 image"/>
              </a:rPr>
              <a:t> </a:t>
            </a:r>
            <a:r>
              <a:rPr lang="ru-RU" sz="1600" b="1" i="1" dirty="0" smtClean="0"/>
              <a:t>        Франция </a:t>
            </a:r>
            <a:r>
              <a:rPr lang="ru-RU" sz="1600" b="1" i="1" dirty="0"/>
              <a:t>Пэр </a:t>
            </a:r>
            <a:r>
              <a:rPr lang="ru-RU" sz="1600" b="1" i="1" dirty="0" err="1" smtClean="0"/>
              <a:t>Ноэль</a:t>
            </a:r>
            <a:r>
              <a:rPr lang="ru-RU" sz="1600" dirty="0"/>
              <a:t> </a:t>
            </a:r>
            <a:r>
              <a:rPr lang="ru-RU" sz="1600" dirty="0" smtClean="0"/>
              <a:t>                                                                       </a:t>
            </a:r>
            <a:r>
              <a:rPr lang="ru-RU" sz="1600" b="1" i="1" dirty="0" smtClean="0"/>
              <a:t>Китай </a:t>
            </a:r>
            <a:r>
              <a:rPr lang="ru-RU" sz="1600" b="1" i="1" dirty="0" err="1"/>
              <a:t>Шень</a:t>
            </a:r>
            <a:r>
              <a:rPr lang="ru-RU" sz="1600" b="1" i="1" dirty="0"/>
              <a:t> Дань </a:t>
            </a:r>
            <a:r>
              <a:rPr lang="ru-RU" sz="1600" b="1" i="1" dirty="0" err="1"/>
              <a:t>Лаожэнь</a:t>
            </a:r>
            <a:endParaRPr lang="ru-RU" sz="1600" dirty="0"/>
          </a:p>
          <a:p>
            <a:pPr algn="just"/>
            <a:r>
              <a:rPr lang="ru-RU" sz="1600" b="1" i="1" dirty="0">
                <a:hlinkClick r:id="rId5" tooltip="View slide 11 image"/>
              </a:rPr>
              <a:t> </a:t>
            </a:r>
            <a:r>
              <a:rPr lang="ru-RU" sz="1600" b="1" i="1" dirty="0"/>
              <a:t>Италия добрая Фея  Ля </a:t>
            </a:r>
            <a:r>
              <a:rPr lang="ru-RU" sz="1600" b="1" i="1" dirty="0" err="1" smtClean="0"/>
              <a:t>Бефана</a:t>
            </a:r>
            <a:r>
              <a:rPr lang="ru-RU" sz="1600" dirty="0"/>
              <a:t> </a:t>
            </a:r>
            <a:r>
              <a:rPr lang="ru-RU" sz="1600" dirty="0" smtClean="0"/>
              <a:t>                                                        </a:t>
            </a:r>
            <a:r>
              <a:rPr lang="ru-RU" sz="1600" b="1" i="1" dirty="0" smtClean="0"/>
              <a:t>Голландия </a:t>
            </a:r>
            <a:r>
              <a:rPr lang="ru-RU" sz="1600" b="1" i="1" dirty="0"/>
              <a:t>– </a:t>
            </a:r>
            <a:r>
              <a:rPr lang="ru-RU" sz="1600" b="1" i="1" dirty="0" err="1"/>
              <a:t>Синтерклаас</a:t>
            </a:r>
            <a:endParaRPr lang="ru-RU" sz="1600" dirty="0"/>
          </a:p>
          <a:p>
            <a:pPr algn="just"/>
            <a:r>
              <a:rPr lang="ru-RU" sz="1600" b="1" i="1" dirty="0"/>
              <a:t> </a:t>
            </a:r>
            <a:r>
              <a:rPr lang="ru-RU" sz="1600" b="1" i="1" dirty="0" smtClean="0"/>
              <a:t>                                                                     </a:t>
            </a:r>
            <a:r>
              <a:rPr lang="ru-RU" sz="1600" b="1" i="1" dirty="0"/>
              <a:t>Бельгия – Сен-Николас</a:t>
            </a:r>
            <a:endParaRPr lang="ru-RU" sz="1600" dirty="0"/>
          </a:p>
        </p:txBody>
      </p:sp>
    </p:spTree>
    <p:extLst>
      <p:ext uri="{BB962C8B-B14F-4D97-AF65-F5344CB8AC3E}">
        <p14:creationId xmlns:p14="http://schemas.microsoft.com/office/powerpoint/2010/main" xmlns="" val="1997803367"/>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Максим\Desktop\для презентации\ng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8671" y="0"/>
            <a:ext cx="9292671" cy="704878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Прямоугольник 1"/>
          <p:cNvSpPr/>
          <p:nvPr/>
        </p:nvSpPr>
        <p:spPr>
          <a:xfrm>
            <a:off x="0" y="188640"/>
            <a:ext cx="9144000" cy="2308324"/>
          </a:xfrm>
          <a:prstGeom prst="rect">
            <a:avLst/>
          </a:prstGeom>
        </p:spPr>
        <p:txBody>
          <a:bodyPr wrap="square">
            <a:spAutoFit/>
          </a:bodyPr>
          <a:lstStyle/>
          <a:p>
            <a:pPr algn="just"/>
            <a:r>
              <a:rPr lang="ru-RU" b="1" i="1" dirty="0" smtClean="0"/>
              <a:t>	Символами  </a:t>
            </a:r>
            <a:r>
              <a:rPr lang="ru-RU" b="1" i="1" dirty="0"/>
              <a:t>нового года в  России стали Дед Мороз со своей внучкой – Снегурочкой</a:t>
            </a:r>
            <a:r>
              <a:rPr lang="ru-RU" b="1" dirty="0"/>
              <a:t>, </a:t>
            </a:r>
            <a:r>
              <a:rPr lang="ru-RU" b="1" i="1" dirty="0"/>
              <a:t>наряженная елка, подарки, салют</a:t>
            </a:r>
            <a:r>
              <a:rPr lang="ru-RU" b="1" i="1" dirty="0" smtClean="0"/>
              <a:t>.</a:t>
            </a:r>
            <a:r>
              <a:rPr lang="ru-RU" b="1" dirty="0"/>
              <a:t> </a:t>
            </a:r>
            <a:r>
              <a:rPr lang="ru-RU" b="1" i="1" dirty="0" smtClean="0"/>
              <a:t>	Впервые </a:t>
            </a:r>
            <a:r>
              <a:rPr lang="ru-RU" b="1" i="1" dirty="0"/>
              <a:t>праздники для детей в Кремле с таким названием стали проводить во время правления Сталина на Новый 1935 год. По традиции на ёлке сначала появляются положительные герои, которые как правило ждут прихода Деда Мороза. Но затем появляются плохие и из-за них появляется опасность, что Новый Год не состоится. В конце концов положительные герои побеждают отрицательных. После выступления можно получить подарки — наборы конфет в подарочной упаковке.</a:t>
            </a:r>
            <a:endParaRPr lang="ru-RU" dirty="0"/>
          </a:p>
        </p:txBody>
      </p:sp>
    </p:spTree>
    <p:extLst>
      <p:ext uri="{BB962C8B-B14F-4D97-AF65-F5344CB8AC3E}">
        <p14:creationId xmlns:p14="http://schemas.microsoft.com/office/powerpoint/2010/main" xmlns="" val="12365174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C:\Users\Максим\Desktop\для презентации\1_%20(5).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0528" y="0"/>
            <a:ext cx="9753600" cy="73152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44" name="Picture 4" descr="C:\Users\Максим\Desktop\для презентации\P1030448.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4888311">
            <a:off x="530591" y="1632599"/>
            <a:ext cx="5400000" cy="40500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3" name="Picture 3" descr="C:\Users\Максим\Desktop\для презентации\P1030459.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6217872">
            <a:off x="3821711" y="1984903"/>
            <a:ext cx="5400000" cy="40500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114184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C:\Users\Максим\Desktop\для презентации\img1 (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477" y="-610926"/>
            <a:ext cx="9958569" cy="7468926"/>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Прямоугольник 15"/>
          <p:cNvSpPr/>
          <p:nvPr/>
        </p:nvSpPr>
        <p:spPr>
          <a:xfrm>
            <a:off x="6804248" y="692696"/>
            <a:ext cx="2339752" cy="5078313"/>
          </a:xfrm>
          <a:prstGeom prst="rect">
            <a:avLst/>
          </a:prstGeom>
        </p:spPr>
        <p:txBody>
          <a:bodyPr wrap="square">
            <a:spAutoFit/>
          </a:bodyPr>
          <a:lstStyle/>
          <a:p>
            <a:r>
              <a:rPr lang="ru-RU" b="1" i="1" dirty="0"/>
              <a:t>31-ого с </a:t>
            </a:r>
            <a:r>
              <a:rPr lang="ru-RU" b="1" i="1" dirty="0" smtClean="0"/>
              <a:t>утра</a:t>
            </a:r>
          </a:p>
          <a:p>
            <a:r>
              <a:rPr lang="ru-RU" b="1" i="1" dirty="0" smtClean="0"/>
              <a:t> </a:t>
            </a:r>
            <a:r>
              <a:rPr lang="ru-RU" b="1" i="1" dirty="0"/>
              <a:t>Дед Морозова пора. </a:t>
            </a:r>
            <a:endParaRPr lang="ru-RU" dirty="0"/>
          </a:p>
          <a:p>
            <a:r>
              <a:rPr lang="ru-RU" b="1" i="1" dirty="0"/>
              <a:t>Всем подарки собирать,</a:t>
            </a:r>
            <a:endParaRPr lang="ru-RU" dirty="0"/>
          </a:p>
          <a:p>
            <a:r>
              <a:rPr lang="ru-RU" b="1" i="1" dirty="0"/>
              <a:t>С Новым годом поздравлять!</a:t>
            </a:r>
            <a:endParaRPr lang="ru-RU" dirty="0"/>
          </a:p>
          <a:p>
            <a:r>
              <a:rPr lang="ru-RU" b="1" i="1" dirty="0"/>
              <a:t>Чтобы всех порадовать, </a:t>
            </a:r>
            <a:endParaRPr lang="ru-RU" dirty="0"/>
          </a:p>
          <a:p>
            <a:r>
              <a:rPr lang="ru-RU" b="1" i="1" dirty="0"/>
              <a:t>В мешок подарки складывать. </a:t>
            </a:r>
            <a:endParaRPr lang="ru-RU" dirty="0"/>
          </a:p>
          <a:p>
            <a:r>
              <a:rPr lang="ru-RU" b="1" i="1" dirty="0"/>
              <a:t>Чтобы всех развеселить, </a:t>
            </a:r>
            <a:endParaRPr lang="ru-RU" dirty="0"/>
          </a:p>
          <a:p>
            <a:r>
              <a:rPr lang="ru-RU" b="1" i="1" dirty="0"/>
              <a:t>Сказки, песни сочинить.</a:t>
            </a:r>
            <a:endParaRPr lang="ru-RU" dirty="0"/>
          </a:p>
          <a:p>
            <a:r>
              <a:rPr lang="ru-RU" b="1" i="1" dirty="0"/>
              <a:t> Всё готово </a:t>
            </a:r>
            <a:endParaRPr lang="ru-RU" b="1" i="1" dirty="0" smtClean="0"/>
          </a:p>
          <a:p>
            <a:r>
              <a:rPr lang="ru-RU" b="1" i="1" dirty="0" smtClean="0"/>
              <a:t>в </a:t>
            </a:r>
            <a:r>
              <a:rPr lang="ru-RU" b="1" i="1" dirty="0"/>
              <a:t>Новый год,</a:t>
            </a:r>
            <a:endParaRPr lang="ru-RU" dirty="0"/>
          </a:p>
          <a:p>
            <a:r>
              <a:rPr lang="ru-RU" b="1" i="1" dirty="0"/>
              <a:t> Дед Мороз </a:t>
            </a:r>
            <a:endParaRPr lang="ru-RU" b="1" i="1" dirty="0" smtClean="0"/>
          </a:p>
          <a:p>
            <a:r>
              <a:rPr lang="ru-RU" b="1" i="1" dirty="0" smtClean="0"/>
              <a:t>привет </a:t>
            </a:r>
            <a:r>
              <a:rPr lang="ru-RU" b="1" i="1" dirty="0"/>
              <a:t>всем шлет!</a:t>
            </a:r>
            <a:endParaRPr lang="ru-RU" dirty="0"/>
          </a:p>
        </p:txBody>
      </p:sp>
      <p:pic>
        <p:nvPicPr>
          <p:cNvPr id="5" name="Picture 2" descr="C:\Users\Максим\Desktop\МП\foto.jpg"/>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27584" y="387233"/>
            <a:ext cx="5472608" cy="547260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1391274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Максим\Desktop\для презентации\vetton_ru_223.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273918"/>
            <a:ext cx="9251504" cy="7131918"/>
          </a:xfrm>
          <a:prstGeom prst="rect">
            <a:avLst/>
          </a:prstGeom>
          <a:noFill/>
          <a:extLst>
            <a:ext uri="{909E8E84-426E-40DD-AFC4-6F175D3DCCD1}">
              <a14:hiddenFill xmlns:a14="http://schemas.microsoft.com/office/drawing/2010/main" xmlns="">
                <a:solidFill>
                  <a:srgbClr val="FFFFFF"/>
                </a:solidFill>
              </a14:hiddenFill>
            </a:ext>
          </a:extLst>
        </p:spPr>
      </p:pic>
      <p:pic>
        <p:nvPicPr>
          <p:cNvPr id="6151" name="Picture 7" descr="C:\Users\Максим\Desktop\для презентации\SAM_2260.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779948" y="-230702"/>
            <a:ext cx="2880000" cy="38400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6150" name="Picture 6" descr="C:\Users\Максим\Desktop\для презентации\P1030456.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6226954">
            <a:off x="4721977" y="692381"/>
            <a:ext cx="3960000" cy="29700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6149" name="Picture 5" descr="C:\Users\Максим\Desktop\для презентации\P1010863.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rot="21108246">
            <a:off x="575323" y="-60917"/>
            <a:ext cx="2818112" cy="3757483"/>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6152" name="Picture 8" descr="C:\Users\Максим\Desktop\для презентации\P1030574.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rot="5400000">
            <a:off x="12394800" y="-10751400"/>
            <a:ext cx="3600000" cy="2700000"/>
          </a:xfrm>
          <a:prstGeom prst="rect">
            <a:avLst/>
          </a:prstGeom>
          <a:noFill/>
          <a:extLst>
            <a:ext uri="{909E8E84-426E-40DD-AFC4-6F175D3DCCD1}">
              <a14:hiddenFill xmlns:a14="http://schemas.microsoft.com/office/drawing/2010/main" xmlns="">
                <a:solidFill>
                  <a:srgbClr val="FFFFFF"/>
                </a:solidFill>
              </a14:hiddenFill>
            </a:ext>
          </a:extLst>
        </p:spPr>
      </p:pic>
      <p:pic>
        <p:nvPicPr>
          <p:cNvPr id="6153" name="Picture 9" descr="C:\Users\Максим\Desktop\для презентации\P1030574.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rot="4829630">
            <a:off x="684718" y="3121692"/>
            <a:ext cx="3960000" cy="29700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2" name="Прямоугольник 1"/>
          <p:cNvSpPr/>
          <p:nvPr/>
        </p:nvSpPr>
        <p:spPr>
          <a:xfrm>
            <a:off x="4788024" y="4606692"/>
            <a:ext cx="3827908" cy="1754326"/>
          </a:xfrm>
          <a:prstGeom prst="rect">
            <a:avLst/>
          </a:prstGeom>
        </p:spPr>
        <p:txBody>
          <a:bodyPr wrap="square">
            <a:spAutoFit/>
          </a:bodyPr>
          <a:lstStyle/>
          <a:p>
            <a:pPr algn="just"/>
            <a:r>
              <a:rPr lang="ru-RU" b="1" i="1" dirty="0">
                <a:solidFill>
                  <a:srgbClr val="002060"/>
                </a:solidFill>
              </a:rPr>
              <a:t>Моя  мамочка настоящая волшебница: каждый год она  придумывает  для меня новогодние наряды. Поэтому  на  новогодних праздниках  и карнавалах   я  самая красивая.</a:t>
            </a:r>
            <a:endParaRPr lang="ru-RU" dirty="0">
              <a:solidFill>
                <a:srgbClr val="002060"/>
              </a:solidFill>
            </a:endParaRPr>
          </a:p>
        </p:txBody>
      </p:sp>
    </p:spTree>
    <p:extLst>
      <p:ext uri="{BB962C8B-B14F-4D97-AF65-F5344CB8AC3E}">
        <p14:creationId xmlns:p14="http://schemas.microsoft.com/office/powerpoint/2010/main" xmlns="" val="116989587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C:\Users\Максим\Desktop\для презентации\img1 (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99392"/>
            <a:ext cx="9174946" cy="6999095"/>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C:\Users\Максим\Desktop\для презентации\P1030605.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4891327">
            <a:off x="1564307" y="3390335"/>
            <a:ext cx="3600000" cy="27000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4098" name="Picture 2" descr="C:\Users\Максим\Desktop\для презентации\P1030598.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473299">
            <a:off x="4936909" y="3519247"/>
            <a:ext cx="3600000" cy="27000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7" name="Прямоугольник 6"/>
          <p:cNvSpPr/>
          <p:nvPr/>
        </p:nvSpPr>
        <p:spPr>
          <a:xfrm>
            <a:off x="395536" y="5589240"/>
            <a:ext cx="8748464" cy="646331"/>
          </a:xfrm>
          <a:prstGeom prst="rect">
            <a:avLst/>
          </a:prstGeom>
        </p:spPr>
        <p:txBody>
          <a:bodyPr wrap="square">
            <a:spAutoFit/>
          </a:bodyPr>
          <a:lstStyle/>
          <a:p>
            <a:r>
              <a:rPr lang="ru-RU" b="1" i="1" dirty="0" smtClean="0"/>
              <a:t>Как мы встречали  новый 2015 год  в детском саду:  рассказывали стихи, </a:t>
            </a:r>
            <a:r>
              <a:rPr lang="ru-RU" b="1" i="1" dirty="0"/>
              <a:t>играли, веселились, пели  песни  и  танцевали.</a:t>
            </a:r>
            <a:endParaRPr lang="ru-RU" dirty="0"/>
          </a:p>
        </p:txBody>
      </p:sp>
      <p:pic>
        <p:nvPicPr>
          <p:cNvPr id="4099" name="Picture 3" descr="C:\Users\Максим\Desktop\для презентации\P1030591.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21087662">
            <a:off x="569820" y="728976"/>
            <a:ext cx="3600000" cy="27000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5" name="Picture 2" descr="C:\Users\Максим\Desktop\для презентации\P1030620.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rot="5792192">
            <a:off x="4743952" y="784252"/>
            <a:ext cx="3460823" cy="2595617"/>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578260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Максим\Desktop\для презентации\img1 (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54" y="-243408"/>
            <a:ext cx="9144953" cy="710140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Прямоугольник 1"/>
          <p:cNvSpPr/>
          <p:nvPr/>
        </p:nvSpPr>
        <p:spPr>
          <a:xfrm>
            <a:off x="395536" y="3717031"/>
            <a:ext cx="8424936" cy="2308324"/>
          </a:xfrm>
          <a:prstGeom prst="rect">
            <a:avLst/>
          </a:prstGeom>
        </p:spPr>
        <p:txBody>
          <a:bodyPr wrap="square">
            <a:spAutoFit/>
          </a:bodyPr>
          <a:lstStyle/>
          <a:p>
            <a:pPr algn="just"/>
            <a:r>
              <a:rPr lang="ru-RU" b="1" i="1" dirty="0"/>
              <a:t>Деды Морозы приносят подарки, но каждый делает это по-своему: под елку кладет подарок российский Дед Мороз. В носке обнаруживают подарки англичане и ирландцы, а в ботинке мексиканцы. Новогодние подарки сваливаются в дымоход во Франции, а на балкон в Испании. В Швеции Дед Мороз подкладывает подарки к печке, а в Германии оставляет на подоконнике. Деды Морозы они все такие неодинаковые. </a:t>
            </a:r>
            <a:r>
              <a:rPr lang="ru-RU" b="1" i="1" dirty="0" smtClean="0"/>
              <a:t>У </a:t>
            </a:r>
            <a:r>
              <a:rPr lang="ru-RU" b="1" i="1" dirty="0"/>
              <a:t>каждого есть свой персональный способ проникнуть в праздничный дом. Но какой бы ни был Дед Мороз, он </a:t>
            </a:r>
            <a:r>
              <a:rPr lang="ru-RU" b="1" i="1" dirty="0" smtClean="0"/>
              <a:t> для </a:t>
            </a:r>
            <a:r>
              <a:rPr lang="ru-RU" b="1" i="1" dirty="0"/>
              <a:t>того, чтобы поздравить и вручить подарок!</a:t>
            </a:r>
            <a:endParaRPr lang="ru-RU" dirty="0"/>
          </a:p>
        </p:txBody>
      </p:sp>
      <p:pic>
        <p:nvPicPr>
          <p:cNvPr id="2051" name="Picture 3" descr="C:\Users\Максим\Desktop\для презентации\P1030587.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4753728">
            <a:off x="-110864" y="1120953"/>
            <a:ext cx="2880000" cy="21600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2052" name="Picture 4" descr="C:\Users\Максим\Desktop\для презентации\P1030612.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834950">
            <a:off x="5580472" y="933087"/>
            <a:ext cx="3240000" cy="24300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2053" name="Picture 5" descr="C:\Users\Максим\Desktop\для презентации\P1030617.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339752" y="633664"/>
            <a:ext cx="3600000" cy="27000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102644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Максим\Desktop\для презентации\1416730210_1416680506_1-kopiya.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406464"/>
            <a:ext cx="9144000" cy="7700888"/>
          </a:xfrm>
          <a:prstGeom prst="rect">
            <a:avLst/>
          </a:prstGeom>
          <a:noFill/>
          <a:extLst>
            <a:ext uri="{909E8E84-426E-40DD-AFC4-6F175D3DCCD1}">
              <a14:hiddenFill xmlns:a14="http://schemas.microsoft.com/office/drawing/2010/main" xmlns="">
                <a:solidFill>
                  <a:srgbClr val="FFFFFF"/>
                </a:solidFill>
              </a14:hiddenFill>
            </a:ext>
          </a:extLst>
        </p:spPr>
      </p:pic>
      <p:sp>
        <p:nvSpPr>
          <p:cNvPr id="4" name="Текст 3"/>
          <p:cNvSpPr>
            <a:spLocks noGrp="1"/>
          </p:cNvSpPr>
          <p:nvPr>
            <p:ph type="body" sz="half" idx="4294967295"/>
          </p:nvPr>
        </p:nvSpPr>
        <p:spPr>
          <a:xfrm>
            <a:off x="1691680" y="188640"/>
            <a:ext cx="3600400" cy="4978673"/>
          </a:xfrm>
        </p:spPr>
        <p:txBody>
          <a:bodyPr>
            <a:noAutofit/>
          </a:bodyPr>
          <a:lstStyle/>
          <a:p>
            <a:pPr marL="0" indent="0">
              <a:buNone/>
            </a:pPr>
            <a:r>
              <a:rPr lang="ru-RU" sz="1800" b="1" i="1" dirty="0">
                <a:solidFill>
                  <a:srgbClr val="C00000"/>
                </a:solidFill>
              </a:rPr>
              <a:t>Полночь бьёт, снег идёт, </a:t>
            </a:r>
            <a:endParaRPr lang="ru-RU" sz="1800" dirty="0">
              <a:solidFill>
                <a:srgbClr val="C00000"/>
              </a:solidFill>
            </a:endParaRPr>
          </a:p>
          <a:p>
            <a:pPr marL="0" indent="0">
              <a:buNone/>
            </a:pPr>
            <a:r>
              <a:rPr lang="ru-RU" sz="1800" b="1" i="1" dirty="0">
                <a:solidFill>
                  <a:srgbClr val="C00000"/>
                </a:solidFill>
              </a:rPr>
              <a:t>Наступает Новый год.</a:t>
            </a:r>
            <a:endParaRPr lang="ru-RU" sz="1800" dirty="0">
              <a:solidFill>
                <a:srgbClr val="C00000"/>
              </a:solidFill>
            </a:endParaRPr>
          </a:p>
          <a:p>
            <a:pPr marL="0" indent="0">
              <a:buNone/>
            </a:pPr>
            <a:r>
              <a:rPr lang="ru-RU" sz="1800" b="1" i="1" dirty="0">
                <a:solidFill>
                  <a:srgbClr val="C00000"/>
                </a:solidFill>
              </a:rPr>
              <a:t> Дед Мороз дары везет.</a:t>
            </a:r>
            <a:endParaRPr lang="ru-RU" sz="1800" dirty="0">
              <a:solidFill>
                <a:srgbClr val="C00000"/>
              </a:solidFill>
            </a:endParaRPr>
          </a:p>
          <a:p>
            <a:pPr marL="0" indent="0">
              <a:buNone/>
            </a:pPr>
            <a:r>
              <a:rPr lang="ru-RU" sz="1800" b="1" i="1" dirty="0">
                <a:solidFill>
                  <a:srgbClr val="C00000"/>
                </a:solidFill>
              </a:rPr>
              <a:t> А какие там дары? </a:t>
            </a:r>
            <a:endParaRPr lang="ru-RU" sz="1800" dirty="0">
              <a:solidFill>
                <a:srgbClr val="C00000"/>
              </a:solidFill>
            </a:endParaRPr>
          </a:p>
          <a:p>
            <a:pPr marL="0" indent="0">
              <a:buNone/>
            </a:pPr>
            <a:r>
              <a:rPr lang="ru-RU" sz="1800" b="1" i="1" dirty="0">
                <a:solidFill>
                  <a:srgbClr val="C00000"/>
                </a:solidFill>
              </a:rPr>
              <a:t>– Разноцветные шары,</a:t>
            </a:r>
            <a:endParaRPr lang="ru-RU" sz="1800" dirty="0">
              <a:solidFill>
                <a:srgbClr val="C00000"/>
              </a:solidFill>
            </a:endParaRPr>
          </a:p>
          <a:p>
            <a:pPr marL="0" indent="0">
              <a:buNone/>
            </a:pPr>
            <a:r>
              <a:rPr lang="ru-RU" sz="1800" b="1" i="1" dirty="0">
                <a:solidFill>
                  <a:srgbClr val="C00000"/>
                </a:solidFill>
              </a:rPr>
              <a:t> Паутинки  мишуры,</a:t>
            </a:r>
            <a:endParaRPr lang="ru-RU" sz="1800" dirty="0">
              <a:solidFill>
                <a:srgbClr val="C00000"/>
              </a:solidFill>
            </a:endParaRPr>
          </a:p>
          <a:p>
            <a:pPr marL="0" indent="0">
              <a:buNone/>
            </a:pPr>
            <a:r>
              <a:rPr lang="ru-RU" sz="1800" b="1" i="1" dirty="0">
                <a:solidFill>
                  <a:srgbClr val="C00000"/>
                </a:solidFill>
              </a:rPr>
              <a:t> Санки, чтоб  лететь с горы,</a:t>
            </a:r>
            <a:endParaRPr lang="ru-RU" sz="1800" dirty="0">
              <a:solidFill>
                <a:srgbClr val="C00000"/>
              </a:solidFill>
            </a:endParaRPr>
          </a:p>
          <a:p>
            <a:pPr marL="0" indent="0">
              <a:buNone/>
            </a:pPr>
            <a:r>
              <a:rPr lang="ru-RU" sz="1800" b="1" i="1" dirty="0">
                <a:solidFill>
                  <a:srgbClr val="C00000"/>
                </a:solidFill>
              </a:rPr>
              <a:t> Всё на радость детворы. </a:t>
            </a:r>
            <a:endParaRPr lang="ru-RU" sz="1800" dirty="0">
              <a:solidFill>
                <a:srgbClr val="C00000"/>
              </a:solidFill>
            </a:endParaRPr>
          </a:p>
          <a:p>
            <a:pPr marL="0" indent="0">
              <a:buNone/>
            </a:pPr>
            <a:r>
              <a:rPr lang="ru-RU" sz="1800" b="1" i="1" dirty="0">
                <a:solidFill>
                  <a:srgbClr val="C00000"/>
                </a:solidFill>
              </a:rPr>
              <a:t>В танце кружатся снежинки, </a:t>
            </a:r>
            <a:endParaRPr lang="ru-RU" sz="1800" dirty="0">
              <a:solidFill>
                <a:srgbClr val="C00000"/>
              </a:solidFill>
            </a:endParaRPr>
          </a:p>
          <a:p>
            <a:pPr marL="0" indent="0">
              <a:buNone/>
            </a:pPr>
            <a:r>
              <a:rPr lang="ru-RU" sz="1800" b="1" i="1" dirty="0">
                <a:solidFill>
                  <a:srgbClr val="C00000"/>
                </a:solidFill>
              </a:rPr>
              <a:t>На иголках виснут льдинки,</a:t>
            </a:r>
            <a:endParaRPr lang="ru-RU" sz="1800" dirty="0">
              <a:solidFill>
                <a:srgbClr val="C00000"/>
              </a:solidFill>
            </a:endParaRPr>
          </a:p>
          <a:p>
            <a:pPr marL="0" indent="0">
              <a:buNone/>
            </a:pPr>
            <a:r>
              <a:rPr lang="ru-RU" sz="1800" b="1" i="1" dirty="0">
                <a:solidFill>
                  <a:srgbClr val="C00000"/>
                </a:solidFill>
              </a:rPr>
              <a:t> Куклы, белки и машинки,</a:t>
            </a:r>
            <a:endParaRPr lang="ru-RU" sz="1800" dirty="0">
              <a:solidFill>
                <a:srgbClr val="C00000"/>
              </a:solidFill>
            </a:endParaRPr>
          </a:p>
          <a:p>
            <a:pPr marL="0" indent="0">
              <a:buNone/>
            </a:pPr>
            <a:r>
              <a:rPr lang="ru-RU" sz="1800" b="1" i="1" dirty="0">
                <a:solidFill>
                  <a:srgbClr val="C00000"/>
                </a:solidFill>
              </a:rPr>
              <a:t> Елка тут как на картинке. </a:t>
            </a:r>
            <a:endParaRPr lang="ru-RU" sz="1800" dirty="0">
              <a:solidFill>
                <a:srgbClr val="C00000"/>
              </a:solidFill>
            </a:endParaRPr>
          </a:p>
          <a:p>
            <a:pPr marL="0" indent="0">
              <a:buNone/>
            </a:pPr>
            <a:r>
              <a:rPr lang="ru-RU" sz="1800" b="1" i="1" dirty="0">
                <a:solidFill>
                  <a:srgbClr val="C00000"/>
                </a:solidFill>
              </a:rPr>
              <a:t>Рядом с ёлкой хоровод.</a:t>
            </a:r>
            <a:endParaRPr lang="ru-RU" sz="1800" dirty="0">
              <a:solidFill>
                <a:srgbClr val="C00000"/>
              </a:solidFill>
            </a:endParaRPr>
          </a:p>
          <a:p>
            <a:pPr marL="0" indent="0">
              <a:buNone/>
            </a:pPr>
            <a:r>
              <a:rPr lang="ru-RU" sz="1800" b="1" i="1" dirty="0">
                <a:solidFill>
                  <a:srgbClr val="C00000"/>
                </a:solidFill>
              </a:rPr>
              <a:t> Славный праздник Новый год! </a:t>
            </a:r>
            <a:endParaRPr lang="ru-RU" sz="1800" dirty="0">
              <a:solidFill>
                <a:srgbClr val="C00000"/>
              </a:solidFill>
            </a:endParaRPr>
          </a:p>
          <a:p>
            <a:pPr marL="0" indent="0">
              <a:buNone/>
            </a:pPr>
            <a:r>
              <a:rPr lang="ru-RU" sz="1800" b="1" i="1" dirty="0">
                <a:solidFill>
                  <a:srgbClr val="C00000"/>
                </a:solidFill>
              </a:rPr>
              <a:t>Жаль, что только раз в году.</a:t>
            </a:r>
            <a:endParaRPr lang="ru-RU" sz="1800" dirty="0">
              <a:solidFill>
                <a:srgbClr val="C00000"/>
              </a:solidFill>
            </a:endParaRPr>
          </a:p>
          <a:p>
            <a:pPr marL="0" indent="0">
              <a:buNone/>
            </a:pPr>
            <a:r>
              <a:rPr lang="ru-RU" sz="1800" b="1" i="1" dirty="0">
                <a:solidFill>
                  <a:srgbClr val="C00000"/>
                </a:solidFill>
              </a:rPr>
              <a:t> Я его так долго жду!</a:t>
            </a:r>
            <a:endParaRPr lang="ru-RU" sz="1800" dirty="0">
              <a:solidFill>
                <a:srgbClr val="C00000"/>
              </a:solidFill>
            </a:endParaRPr>
          </a:p>
        </p:txBody>
      </p:sp>
    </p:spTree>
    <p:extLst>
      <p:ext uri="{BB962C8B-B14F-4D97-AF65-F5344CB8AC3E}">
        <p14:creationId xmlns:p14="http://schemas.microsoft.com/office/powerpoint/2010/main" xmlns="" val="2940525828"/>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C:\Users\Максим\Desktop\для презентации\motto.net.ua-752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7598" y="-531440"/>
            <a:ext cx="9793088" cy="738944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Прямоугольник 3"/>
          <p:cNvSpPr/>
          <p:nvPr/>
        </p:nvSpPr>
        <p:spPr>
          <a:xfrm>
            <a:off x="4283968" y="5301208"/>
            <a:ext cx="5076056" cy="1323439"/>
          </a:xfrm>
          <a:prstGeom prst="rect">
            <a:avLst/>
          </a:prstGeom>
        </p:spPr>
        <p:txBody>
          <a:bodyPr wrap="square">
            <a:spAutoFit/>
          </a:bodyPr>
          <a:lstStyle/>
          <a:p>
            <a:r>
              <a:rPr lang="ru-RU" sz="2000" b="1" i="1" dirty="0">
                <a:solidFill>
                  <a:srgbClr val="FFFF00"/>
                </a:solidFill>
              </a:rPr>
              <a:t>Пусть Новый год со счастьем новым </a:t>
            </a:r>
            <a:endParaRPr lang="ru-RU" sz="2000" dirty="0">
              <a:solidFill>
                <a:srgbClr val="FFFF00"/>
              </a:solidFill>
            </a:endParaRPr>
          </a:p>
          <a:p>
            <a:r>
              <a:rPr lang="ru-RU" sz="2000" b="1" i="1" dirty="0">
                <a:solidFill>
                  <a:srgbClr val="FFFF00"/>
                </a:solidFill>
              </a:rPr>
              <a:t>Под сказку сна к вам в дом войдет</a:t>
            </a:r>
            <a:endParaRPr lang="ru-RU" sz="2000" dirty="0">
              <a:solidFill>
                <a:srgbClr val="FFFF00"/>
              </a:solidFill>
            </a:endParaRPr>
          </a:p>
          <a:p>
            <a:r>
              <a:rPr lang="ru-RU" sz="2000" b="1" i="1" dirty="0">
                <a:solidFill>
                  <a:srgbClr val="FFFF00"/>
                </a:solidFill>
              </a:rPr>
              <a:t> И вместе с запахом еловым</a:t>
            </a:r>
            <a:endParaRPr lang="ru-RU" sz="2000" dirty="0">
              <a:solidFill>
                <a:srgbClr val="FFFF00"/>
              </a:solidFill>
            </a:endParaRPr>
          </a:p>
          <a:p>
            <a:r>
              <a:rPr lang="ru-RU" sz="2000" b="1" i="1" dirty="0">
                <a:solidFill>
                  <a:srgbClr val="FFFF00"/>
                </a:solidFill>
              </a:rPr>
              <a:t> Здоровья, счастья принесет!</a:t>
            </a:r>
            <a:endParaRPr lang="ru-RU" sz="2000" dirty="0">
              <a:solidFill>
                <a:srgbClr val="FFFF00"/>
              </a:solidFill>
            </a:endParaRPr>
          </a:p>
        </p:txBody>
      </p:sp>
      <p:sp>
        <p:nvSpPr>
          <p:cNvPr id="2" name="Заголовок 1"/>
          <p:cNvSpPr>
            <a:spLocks noGrp="1"/>
          </p:cNvSpPr>
          <p:nvPr>
            <p:ph type="title"/>
          </p:nvPr>
        </p:nvSpPr>
        <p:spPr/>
        <p:txBody>
          <a:bodyPr>
            <a:normAutofit/>
          </a:bodyPr>
          <a:lstStyle/>
          <a:p>
            <a:r>
              <a:rPr lang="ru-RU" sz="6000" b="1" i="1" dirty="0" smtClean="0">
                <a:solidFill>
                  <a:srgbClr val="FFFF00"/>
                </a:solidFill>
                <a:latin typeface="Times New Roman" pitchFamily="18" charset="0"/>
                <a:cs typeface="Times New Roman" pitchFamily="18" charset="0"/>
              </a:rPr>
              <a:t>С  Новым 2015 годом!</a:t>
            </a:r>
            <a:endParaRPr lang="ru-RU" sz="6000" b="1" i="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0347318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Максим\Desktop\для презентации\img1 (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51089"/>
            <a:ext cx="9345452" cy="700908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Объект 2"/>
          <p:cNvSpPr>
            <a:spLocks noGrp="1"/>
          </p:cNvSpPr>
          <p:nvPr>
            <p:ph idx="4294967295"/>
          </p:nvPr>
        </p:nvSpPr>
        <p:spPr>
          <a:xfrm>
            <a:off x="323528" y="836712"/>
            <a:ext cx="8820472" cy="5361459"/>
          </a:xfrm>
        </p:spPr>
        <p:txBody>
          <a:bodyPr>
            <a:normAutofit fontScale="25000" lnSpcReduction="20000"/>
          </a:bodyPr>
          <a:lstStyle/>
          <a:p>
            <a:pPr marL="0" indent="0" algn="just">
              <a:lnSpc>
                <a:spcPct val="120000"/>
              </a:lnSpc>
              <a:buNone/>
            </a:pPr>
            <a:r>
              <a:rPr lang="ru-RU" sz="4000" b="1" i="1" dirty="0"/>
              <a:t> </a:t>
            </a:r>
            <a:r>
              <a:rPr lang="ru-RU" sz="4000" b="1" i="1" dirty="0" smtClean="0"/>
              <a:t>  </a:t>
            </a:r>
            <a:r>
              <a:rPr lang="ru-RU" sz="6400" b="1" i="1" dirty="0" smtClean="0">
                <a:solidFill>
                  <a:schemeClr val="tx2">
                    <a:lumMod val="75000"/>
                  </a:schemeClr>
                </a:solidFill>
                <a:effectLst>
                  <a:glow rad="63500">
                    <a:schemeClr val="accent5">
                      <a:satMod val="175000"/>
                      <a:alpha val="40000"/>
                    </a:schemeClr>
                  </a:glow>
                </a:effectLst>
                <a:latin typeface="Times New Roman" pitchFamily="18" charset="0"/>
                <a:cs typeface="Times New Roman" pitchFamily="18" charset="0"/>
              </a:rPr>
              <a:t>Скоро </a:t>
            </a:r>
            <a:r>
              <a:rPr lang="ru-RU" sz="6400" b="1" i="1" dirty="0">
                <a:solidFill>
                  <a:schemeClr val="tx2">
                    <a:lumMod val="75000"/>
                  </a:schemeClr>
                </a:solidFill>
                <a:effectLst>
                  <a:glow rad="63500">
                    <a:schemeClr val="accent5">
                      <a:satMod val="175000"/>
                      <a:alpha val="40000"/>
                    </a:schemeClr>
                  </a:glow>
                </a:effectLst>
                <a:latin typeface="Times New Roman" pitchFamily="18" charset="0"/>
                <a:cs typeface="Times New Roman" pitchFamily="18" charset="0"/>
              </a:rPr>
              <a:t>Новый год – самый любимый праздник всей нашей семьи. Это праздник с особенными традициями и обычаями. Новый Год приносит в каждый дом море волшебства, улыбок и чудес. </a:t>
            </a:r>
            <a:endParaRPr lang="ru-RU" sz="6400" dirty="0">
              <a:solidFill>
                <a:schemeClr val="tx2">
                  <a:lumMod val="75000"/>
                </a:schemeClr>
              </a:solidFill>
              <a:effectLst>
                <a:glow rad="63500">
                  <a:schemeClr val="accent5">
                    <a:satMod val="175000"/>
                    <a:alpha val="40000"/>
                  </a:schemeClr>
                </a:glow>
              </a:effectLst>
              <a:latin typeface="Times New Roman" pitchFamily="18" charset="0"/>
              <a:cs typeface="Times New Roman" pitchFamily="18" charset="0"/>
            </a:endParaRPr>
          </a:p>
          <a:p>
            <a:pPr marL="0" indent="0" algn="just">
              <a:lnSpc>
                <a:spcPct val="120000"/>
              </a:lnSpc>
              <a:buNone/>
            </a:pPr>
            <a:r>
              <a:rPr lang="ru-RU" sz="6400" b="1" i="1" dirty="0">
                <a:solidFill>
                  <a:schemeClr val="tx2">
                    <a:lumMod val="75000"/>
                  </a:schemeClr>
                </a:solidFill>
                <a:effectLst>
                  <a:glow rad="63500">
                    <a:schemeClr val="accent5">
                      <a:satMod val="175000"/>
                      <a:alpha val="40000"/>
                    </a:schemeClr>
                  </a:glow>
                </a:effectLst>
                <a:latin typeface="Times New Roman" pitchFamily="18" charset="0"/>
                <a:cs typeface="Times New Roman" pitchFamily="18" charset="0"/>
              </a:rPr>
              <a:t>          Традиция праздновать начало нового года пришла к нам из глубокой древности. Новый год в Древней Руси отмечали весной, в марте, когда природа просыпалась от зимней спячки. С 15 века праздник начали встречать 1 сентября, после уборки урожая. Зимой Новый год стали отмечать при </a:t>
            </a:r>
            <a:r>
              <a:rPr lang="ru-RU" sz="6400" b="1" i="1" dirty="0" smtClean="0">
                <a:solidFill>
                  <a:schemeClr val="tx2">
                    <a:lumMod val="75000"/>
                  </a:schemeClr>
                </a:solidFill>
                <a:effectLst>
                  <a:glow rad="63500">
                    <a:schemeClr val="accent5">
                      <a:satMod val="175000"/>
                      <a:alpha val="40000"/>
                    </a:schemeClr>
                  </a:glow>
                </a:effectLst>
                <a:latin typeface="Times New Roman" pitchFamily="18" charset="0"/>
                <a:cs typeface="Times New Roman" pitchFamily="18" charset="0"/>
              </a:rPr>
              <a:t>Петре 1</a:t>
            </a:r>
            <a:r>
              <a:rPr lang="ru-RU" sz="6400" b="1" i="1" dirty="0">
                <a:solidFill>
                  <a:schemeClr val="tx2">
                    <a:lumMod val="75000"/>
                  </a:schemeClr>
                </a:solidFill>
                <a:effectLst>
                  <a:glow rad="63500">
                    <a:schemeClr val="accent5">
                      <a:satMod val="175000"/>
                      <a:alpha val="40000"/>
                    </a:schemeClr>
                  </a:glow>
                </a:effectLst>
                <a:latin typeface="Times New Roman" pitchFamily="18" charset="0"/>
                <a:cs typeface="Times New Roman" pitchFamily="18" charset="0"/>
              </a:rPr>
              <a:t>, в 1700 году. Царским указом всем жителям Москвы было велено отмечать встречу Нового года, украшая дома можжевеловыми и еловыми ветками, устраивать фейерверки. </a:t>
            </a:r>
            <a:endParaRPr lang="ru-RU" sz="6400" dirty="0">
              <a:solidFill>
                <a:schemeClr val="tx2">
                  <a:lumMod val="75000"/>
                </a:schemeClr>
              </a:solidFill>
              <a:effectLst>
                <a:glow rad="63500">
                  <a:schemeClr val="accent5">
                    <a:satMod val="175000"/>
                    <a:alpha val="40000"/>
                  </a:schemeClr>
                </a:glow>
              </a:effectLst>
              <a:latin typeface="Times New Roman" pitchFamily="18" charset="0"/>
              <a:cs typeface="Times New Roman" pitchFamily="18" charset="0"/>
            </a:endParaRPr>
          </a:p>
          <a:p>
            <a:pPr marL="0" indent="0" algn="just">
              <a:lnSpc>
                <a:spcPct val="120000"/>
              </a:lnSpc>
              <a:buNone/>
            </a:pPr>
            <a:r>
              <a:rPr lang="ru-RU" sz="6400" b="1" i="1" dirty="0">
                <a:solidFill>
                  <a:schemeClr val="tx2">
                    <a:lumMod val="75000"/>
                  </a:schemeClr>
                </a:solidFill>
                <a:effectLst>
                  <a:glow rad="63500">
                    <a:schemeClr val="accent5">
                      <a:satMod val="175000"/>
                      <a:alpha val="40000"/>
                    </a:schemeClr>
                  </a:glow>
                </a:effectLst>
                <a:latin typeface="Times New Roman" pitchFamily="18" charset="0"/>
                <a:cs typeface="Times New Roman" pitchFamily="18" charset="0"/>
              </a:rPr>
              <a:t>        Новогодняя елка давно стала символом зимних праздников. Родиной рождественской елочки считается Германия. В прошлые века там было принято украшать елку фруктами, орехами в яркой обертке, конфетами, сладостями, обернутыми в цветную бумагу. На Руси первые ёлочные игрушки делали из тряпок, соломы, цветных ленточек, а уже позднее из бумаги и фольги. Макушку елки венчала Вифлеемская </a:t>
            </a:r>
            <a:r>
              <a:rPr lang="ru-RU" sz="6400" b="1" i="1" dirty="0" err="1">
                <a:solidFill>
                  <a:schemeClr val="tx2">
                    <a:lumMod val="75000"/>
                  </a:schemeClr>
                </a:solidFill>
                <a:effectLst>
                  <a:glow rad="63500">
                    <a:schemeClr val="accent5">
                      <a:satMod val="175000"/>
                      <a:alpha val="40000"/>
                    </a:schemeClr>
                  </a:glow>
                </a:effectLst>
                <a:latin typeface="Times New Roman" pitchFamily="18" charset="0"/>
                <a:cs typeface="Times New Roman" pitchFamily="18" charset="0"/>
              </a:rPr>
              <a:t>семиконечная</a:t>
            </a:r>
            <a:r>
              <a:rPr lang="ru-RU" sz="6400" b="1" i="1" dirty="0">
                <a:solidFill>
                  <a:schemeClr val="tx2">
                    <a:lumMod val="75000"/>
                  </a:schemeClr>
                </a:solidFill>
                <a:effectLst>
                  <a:glow rad="63500">
                    <a:schemeClr val="accent5">
                      <a:satMod val="175000"/>
                      <a:alpha val="40000"/>
                    </a:schemeClr>
                  </a:glow>
                </a:effectLst>
                <a:latin typeface="Times New Roman" pitchFamily="18" charset="0"/>
                <a:cs typeface="Times New Roman" pitchFamily="18" charset="0"/>
              </a:rPr>
              <a:t> звезда (появившаяся над конюшней, в которой родился Христос), на смену которой в России потом пришла красная пятиконечная. </a:t>
            </a:r>
            <a:endParaRPr lang="ru-RU" sz="6400" dirty="0">
              <a:solidFill>
                <a:schemeClr val="tx2">
                  <a:lumMod val="75000"/>
                </a:schemeClr>
              </a:solidFill>
              <a:effectLst>
                <a:glow rad="63500">
                  <a:schemeClr val="accent5">
                    <a:satMod val="175000"/>
                    <a:alpha val="40000"/>
                  </a:schemeClr>
                </a:glow>
              </a:effectLst>
              <a:latin typeface="Times New Roman" pitchFamily="18" charset="0"/>
              <a:cs typeface="Times New Roman" pitchFamily="18" charset="0"/>
            </a:endParaRPr>
          </a:p>
          <a:p>
            <a:pPr marL="0" lvl="0" indent="0" algn="just">
              <a:lnSpc>
                <a:spcPct val="120000"/>
              </a:lnSpc>
              <a:buNone/>
            </a:pPr>
            <a:r>
              <a:rPr lang="ru-RU" sz="6400" b="1" i="1" dirty="0">
                <a:solidFill>
                  <a:schemeClr val="tx2">
                    <a:lumMod val="75000"/>
                  </a:schemeClr>
                </a:solidFill>
                <a:effectLst>
                  <a:glow rad="63500">
                    <a:schemeClr val="accent5">
                      <a:satMod val="175000"/>
                      <a:alpha val="40000"/>
                    </a:schemeClr>
                  </a:glow>
                </a:effectLst>
                <a:latin typeface="Times New Roman" pitchFamily="18" charset="0"/>
                <a:cs typeface="Times New Roman" pitchFamily="18" charset="0"/>
              </a:rPr>
              <a:t>           Обычай же повсеместно устанавливать рождественские ёлки в домах появился лишь в 19 веке. Существует он относительно недавно — около 150 лет. Именно тогда пышные вечнозелёные красавицы ёлки регулярно стали устанавливаться в царских и королевских дворцах Германии, России, Норвегии, Франции, Англии и Дании. И только во второй половине 19-го века ёлка стала достоянием простого люда. </a:t>
            </a:r>
            <a:endParaRPr lang="ru-RU" sz="6400" dirty="0">
              <a:solidFill>
                <a:schemeClr val="tx2">
                  <a:lumMod val="75000"/>
                </a:schemeClr>
              </a:solidFill>
              <a:effectLst>
                <a:glow rad="63500">
                  <a:schemeClr val="accent5">
                    <a:satMod val="175000"/>
                    <a:alpha val="40000"/>
                  </a:schemeClr>
                </a:glow>
              </a:effectLst>
              <a:latin typeface="Times New Roman" pitchFamily="18" charset="0"/>
              <a:cs typeface="Times New Roman" pitchFamily="18" charset="0"/>
            </a:endParaRPr>
          </a:p>
          <a:p>
            <a:pPr marL="0" lvl="0" indent="0" algn="just">
              <a:lnSpc>
                <a:spcPct val="120000"/>
              </a:lnSpc>
              <a:buNone/>
            </a:pPr>
            <a:r>
              <a:rPr lang="ru-RU" sz="6400" b="1" i="1" dirty="0">
                <a:solidFill>
                  <a:schemeClr val="tx2">
                    <a:lumMod val="75000"/>
                  </a:schemeClr>
                </a:solidFill>
                <a:effectLst>
                  <a:glow rad="63500">
                    <a:schemeClr val="accent5">
                      <a:satMod val="175000"/>
                      <a:alpha val="40000"/>
                    </a:schemeClr>
                  </a:glow>
                </a:effectLst>
                <a:latin typeface="Times New Roman" pitchFamily="18" charset="0"/>
                <a:cs typeface="Times New Roman" pitchFamily="18" charset="0"/>
              </a:rPr>
              <a:t> </a:t>
            </a:r>
            <a:endParaRPr lang="ru-RU" sz="6400" dirty="0">
              <a:solidFill>
                <a:schemeClr val="tx2">
                  <a:lumMod val="75000"/>
                </a:schemeClr>
              </a:solidFill>
              <a:effectLst>
                <a:glow rad="63500">
                  <a:schemeClr val="accent5">
                    <a:satMod val="175000"/>
                    <a:alpha val="40000"/>
                  </a:schemeClr>
                </a:glow>
              </a:effectLst>
              <a:latin typeface="Times New Roman" pitchFamily="18" charset="0"/>
              <a:cs typeface="Times New Roman" pitchFamily="18" charset="0"/>
            </a:endParaRPr>
          </a:p>
          <a:p>
            <a:pPr algn="just"/>
            <a:endParaRPr lang="ru-RU" sz="5600" dirty="0"/>
          </a:p>
          <a:p>
            <a:pPr algn="just"/>
            <a:endParaRPr lang="ru-RU" sz="5600" dirty="0" smtClean="0"/>
          </a:p>
          <a:p>
            <a:pPr algn="just"/>
            <a:endParaRPr lang="ru-RU" sz="3800" dirty="0"/>
          </a:p>
          <a:p>
            <a:pPr algn="just"/>
            <a:endParaRPr lang="ru-RU" sz="3800" dirty="0" smtClean="0"/>
          </a:p>
          <a:p>
            <a:pPr algn="just"/>
            <a:endParaRPr lang="ru-RU" sz="3800" dirty="0"/>
          </a:p>
          <a:p>
            <a:pPr algn="just"/>
            <a:endParaRPr lang="ru-RU" sz="3800" dirty="0" smtClean="0"/>
          </a:p>
          <a:p>
            <a:pPr algn="just"/>
            <a:endParaRPr lang="ru-RU" sz="3800" dirty="0"/>
          </a:p>
          <a:p>
            <a:pPr algn="just"/>
            <a:endParaRPr lang="ru-RU" sz="3800" dirty="0" smtClean="0"/>
          </a:p>
          <a:p>
            <a:pPr algn="just"/>
            <a:endParaRPr lang="ru-RU" sz="3800" dirty="0"/>
          </a:p>
          <a:p>
            <a:pPr algn="just"/>
            <a:endParaRPr lang="ru-RU" sz="3800" dirty="0"/>
          </a:p>
        </p:txBody>
      </p:sp>
    </p:spTree>
    <p:extLst>
      <p:ext uri="{BB962C8B-B14F-4D97-AF65-F5344CB8AC3E}">
        <p14:creationId xmlns:p14="http://schemas.microsoft.com/office/powerpoint/2010/main" xmlns="" val="3362128321"/>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Максим\Desktop\для презентации\ny153.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6654" y="-27654"/>
            <a:ext cx="9806881" cy="6932270"/>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2" descr="C:\Users\Максим\Desktop\для презентации\3-benne-80537.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1095866">
            <a:off x="6332464" y="454293"/>
            <a:ext cx="2880000" cy="2787097"/>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C:\Users\Максим\Desktop\для презентации\s-novym-godom-2015-2.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20428469">
            <a:off x="536240" y="322252"/>
            <a:ext cx="2520000" cy="3591449"/>
          </a:xfrm>
          <a:prstGeom prst="rect">
            <a:avLst/>
          </a:prstGeom>
          <a:noFill/>
          <a:extLst>
            <a:ext uri="{909E8E84-426E-40DD-AFC4-6F175D3DCCD1}">
              <a14:hiddenFill xmlns:a14="http://schemas.microsoft.com/office/drawing/2010/main" xmlns="">
                <a:solidFill>
                  <a:srgbClr val="FFFFFF"/>
                </a:solidFill>
              </a14:hiddenFill>
            </a:ext>
          </a:extLst>
        </p:spPr>
      </p:pic>
      <p:sp>
        <p:nvSpPr>
          <p:cNvPr id="6" name="Заголовок 5"/>
          <p:cNvSpPr>
            <a:spLocks noGrp="1"/>
          </p:cNvSpPr>
          <p:nvPr>
            <p:ph type="ctrTitle"/>
          </p:nvPr>
        </p:nvSpPr>
        <p:spPr>
          <a:xfrm>
            <a:off x="685800" y="836713"/>
            <a:ext cx="7772400" cy="1325382"/>
          </a:xfrm>
        </p:spPr>
        <p:txBody>
          <a:bodyPr>
            <a:normAutofit/>
          </a:bodyPr>
          <a:lstStyle/>
          <a:p>
            <a:r>
              <a:rPr lang="ru-RU" sz="7200" b="1" i="1" dirty="0" smtClean="0">
                <a:solidFill>
                  <a:srgbClr val="FF0000"/>
                </a:solidFill>
                <a:latin typeface="Times New Roman" pitchFamily="18" charset="0"/>
                <a:cs typeface="Times New Roman" pitchFamily="18" charset="0"/>
              </a:rPr>
              <a:t>Спасибо</a:t>
            </a:r>
            <a:endParaRPr lang="ru-RU" sz="7200" b="1" i="1" dirty="0">
              <a:solidFill>
                <a:srgbClr val="FF0000"/>
              </a:solidFill>
              <a:latin typeface="Times New Roman" pitchFamily="18" charset="0"/>
              <a:cs typeface="Times New Roman" pitchFamily="18" charset="0"/>
            </a:endParaRPr>
          </a:p>
        </p:txBody>
      </p:sp>
      <p:sp>
        <p:nvSpPr>
          <p:cNvPr id="7" name="Подзаголовок 6"/>
          <p:cNvSpPr>
            <a:spLocks noGrp="1"/>
          </p:cNvSpPr>
          <p:nvPr>
            <p:ph type="subTitle" idx="1"/>
          </p:nvPr>
        </p:nvSpPr>
        <p:spPr>
          <a:xfrm>
            <a:off x="1371600" y="2162095"/>
            <a:ext cx="6400800" cy="906865"/>
          </a:xfrm>
        </p:spPr>
        <p:txBody>
          <a:bodyPr>
            <a:normAutofit fontScale="77500" lnSpcReduction="20000"/>
          </a:bodyPr>
          <a:lstStyle/>
          <a:p>
            <a:r>
              <a:rPr lang="ru-RU" dirty="0"/>
              <a:t> </a:t>
            </a:r>
            <a:r>
              <a:rPr lang="ru-RU" sz="8500" b="1" i="1" dirty="0" smtClean="0">
                <a:solidFill>
                  <a:srgbClr val="FF0000"/>
                </a:solidFill>
                <a:latin typeface="Times New Roman" pitchFamily="18" charset="0"/>
                <a:cs typeface="Times New Roman" pitchFamily="18" charset="0"/>
              </a:rPr>
              <a:t>за   внимание</a:t>
            </a:r>
            <a:r>
              <a:rPr lang="ru-RU" sz="8500" b="1" dirty="0" smtClean="0">
                <a:solidFill>
                  <a:srgbClr val="FF0000"/>
                </a:solidFill>
              </a:rPr>
              <a:t>!</a:t>
            </a:r>
            <a:endParaRPr lang="ru-RU" sz="8500" b="1" dirty="0">
              <a:solidFill>
                <a:srgbClr val="FF0000"/>
              </a:solidFill>
            </a:endParaRPr>
          </a:p>
        </p:txBody>
      </p:sp>
    </p:spTree>
    <p:extLst>
      <p:ext uri="{BB962C8B-B14F-4D97-AF65-F5344CB8AC3E}">
        <p14:creationId xmlns:p14="http://schemas.microsoft.com/office/powerpoint/2010/main" xmlns="" val="1283496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descr="C:\Users\Максим\Desktop\для презентации\img9 (1).gif"/>
          <p:cNvPicPr>
            <a:picLocks noChangeAspect="1" noChangeArrowheads="1" noCrop="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1520" y="332656"/>
            <a:ext cx="8568952" cy="5949277"/>
          </a:xfrm>
          <a:prstGeom prst="rect">
            <a:avLst/>
          </a:prstGeom>
          <a:noFill/>
          <a:extLst>
            <a:ext uri="{909E8E84-426E-40DD-AFC4-6F175D3DCCD1}">
              <a14:hiddenFill xmlns:a14="http://schemas.microsoft.com/office/drawing/2010/main" xmlns="">
                <a:solidFill>
                  <a:srgbClr val="FFFFFF"/>
                </a:solidFill>
              </a14:hiddenFill>
            </a:ext>
          </a:extLst>
        </p:spPr>
      </p:pic>
      <p:pic>
        <p:nvPicPr>
          <p:cNvPr id="4102" name="Picture 6" descr="C:\Users\Максим\Desktop\для презентации\img0 (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 y="-75898"/>
            <a:ext cx="9143999" cy="685799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Объект 2"/>
          <p:cNvSpPr>
            <a:spLocks noGrp="1"/>
          </p:cNvSpPr>
          <p:nvPr>
            <p:ph sz="half" idx="4294967295"/>
          </p:nvPr>
        </p:nvSpPr>
        <p:spPr>
          <a:xfrm>
            <a:off x="0" y="1600200"/>
            <a:ext cx="4038600" cy="4525963"/>
          </a:xfrm>
        </p:spPr>
        <p:txBody>
          <a:bodyPr>
            <a:normAutofit/>
          </a:bodyPr>
          <a:lstStyle/>
          <a:p>
            <a:pPr marL="0" indent="0">
              <a:buNone/>
            </a:pPr>
            <a:endParaRPr lang="ru-RU" b="1" i="1" dirty="0" smtClean="0"/>
          </a:p>
          <a:p>
            <a:pPr marL="0" indent="0">
              <a:buNone/>
            </a:pPr>
            <a:endParaRPr lang="ru-RU" b="1" i="1" dirty="0"/>
          </a:p>
          <a:p>
            <a:pPr marL="0" indent="0">
              <a:buNone/>
            </a:pPr>
            <a:endParaRPr lang="ru-RU" b="1" i="1" dirty="0" smtClean="0"/>
          </a:p>
          <a:p>
            <a:pPr marL="0" indent="0">
              <a:buNone/>
            </a:pPr>
            <a:endParaRPr lang="ru-RU" b="1" i="1" dirty="0"/>
          </a:p>
          <a:p>
            <a:pPr marL="0" indent="0">
              <a:buNone/>
            </a:pPr>
            <a:endParaRPr lang="ru-RU" b="1" i="1" dirty="0" smtClean="0"/>
          </a:p>
          <a:p>
            <a:pPr marL="0" indent="0">
              <a:buNone/>
            </a:pPr>
            <a:endParaRPr lang="ru-RU" sz="2000" b="1" i="1" dirty="0" smtClean="0">
              <a:solidFill>
                <a:schemeClr val="accent3">
                  <a:lumMod val="50000"/>
                </a:schemeClr>
              </a:solidFill>
            </a:endParaRPr>
          </a:p>
          <a:p>
            <a:pPr marL="0" indent="0">
              <a:buNone/>
            </a:pPr>
            <a:endParaRPr lang="ru-RU" sz="2000" b="1" i="1" dirty="0">
              <a:solidFill>
                <a:schemeClr val="accent3">
                  <a:lumMod val="50000"/>
                </a:schemeClr>
              </a:solidFill>
            </a:endParaRPr>
          </a:p>
        </p:txBody>
      </p:sp>
      <p:sp>
        <p:nvSpPr>
          <p:cNvPr id="5" name="Объект 4"/>
          <p:cNvSpPr>
            <a:spLocks noGrp="1"/>
          </p:cNvSpPr>
          <p:nvPr>
            <p:ph sz="half" idx="4294967295"/>
          </p:nvPr>
        </p:nvSpPr>
        <p:spPr>
          <a:xfrm>
            <a:off x="5076057" y="836712"/>
            <a:ext cx="4067944" cy="5318026"/>
          </a:xfrm>
        </p:spPr>
        <p:txBody>
          <a:bodyPr>
            <a:normAutofit/>
          </a:bodyPr>
          <a:lstStyle/>
          <a:p>
            <a:pPr marL="0" indent="0">
              <a:buNone/>
            </a:pPr>
            <a:r>
              <a:rPr lang="ru-RU" sz="2400" b="1" i="1" dirty="0" smtClean="0">
                <a:solidFill>
                  <a:schemeClr val="tx2">
                    <a:lumMod val="50000"/>
                  </a:schemeClr>
                </a:solidFill>
                <a:latin typeface="Times New Roman" pitchFamily="18" charset="0"/>
                <a:cs typeface="Times New Roman" pitchFamily="18" charset="0"/>
              </a:rPr>
              <a:t>В </a:t>
            </a:r>
            <a:r>
              <a:rPr lang="ru-RU" sz="2400" b="1" i="1" dirty="0">
                <a:solidFill>
                  <a:schemeClr val="tx2">
                    <a:lumMod val="50000"/>
                  </a:schemeClr>
                </a:solidFill>
                <a:latin typeface="Times New Roman" pitchFamily="18" charset="0"/>
                <a:cs typeface="Times New Roman" pitchFamily="18" charset="0"/>
              </a:rPr>
              <a:t>нашей семье есть свои новогодние традиции: каждый год в 30-х числах декабря мы наряжаем елочку. </a:t>
            </a:r>
            <a:endParaRPr lang="ru-RU" sz="2400" dirty="0">
              <a:solidFill>
                <a:schemeClr val="tx2">
                  <a:lumMod val="50000"/>
                </a:schemeClr>
              </a:solidFill>
              <a:latin typeface="Times New Roman" pitchFamily="18" charset="0"/>
              <a:cs typeface="Times New Roman" pitchFamily="18" charset="0"/>
            </a:endParaRPr>
          </a:p>
          <a:p>
            <a:endParaRPr lang="ru-RU" sz="2400" dirty="0"/>
          </a:p>
        </p:txBody>
      </p:sp>
      <p:pic>
        <p:nvPicPr>
          <p:cNvPr id="4098" name="Picture 2" descr="C:\Users\Максим\Desktop\для презентации\P1030556.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3085763" y="-9002713"/>
            <a:ext cx="7560000" cy="5670000"/>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4" descr="C:\Users\Максим\Desktop\для презентации\P1030556.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5400000">
            <a:off x="560977" y="1679383"/>
            <a:ext cx="5013175" cy="3759881"/>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62634542"/>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Максим\Desktop\для презентации\img1 (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31472" y="-147180"/>
            <a:ext cx="9564586" cy="6952697"/>
          </a:xfrm>
          <a:prstGeom prst="rect">
            <a:avLst/>
          </a:prstGeom>
          <a:noFill/>
          <a:extLst>
            <a:ext uri="{909E8E84-426E-40DD-AFC4-6F175D3DCCD1}">
              <a14:hiddenFill xmlns:a14="http://schemas.microsoft.com/office/drawing/2010/main" xmlns="">
                <a:solidFill>
                  <a:srgbClr val="FFFFFF"/>
                </a:solidFill>
              </a14:hiddenFill>
            </a:ext>
          </a:extLst>
        </p:spPr>
      </p:pic>
      <p:pic>
        <p:nvPicPr>
          <p:cNvPr id="5124" name="Picture 4" descr="C:\Users\Максим\Desktop\для презентации\P1030578.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5400000">
            <a:off x="2605048" y="1748791"/>
            <a:ext cx="4214335" cy="3160751"/>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5123" name="Picture 3" descr="C:\Users\Максим\Desktop\для презентации\P1030567.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4548295">
            <a:off x="-154608" y="2579752"/>
            <a:ext cx="4412952" cy="3148356"/>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5" name="Picture 2" descr="C:\Users\Максим\Desktop\для презентации\P1030563.JPG"/>
          <p:cNvPicPr>
            <a:picLocks noGrp="1" noChangeAspect="1" noChangeArrowheads="1"/>
          </p:cNvPicPr>
          <p:nvPr>
            <p:ph sz="half" idx="4294967295"/>
          </p:nvPr>
        </p:nvPicPr>
        <p:blipFill>
          <a:blip r:embed="rId6" cstate="print">
            <a:extLst>
              <a:ext uri="{28A0092B-C50C-407E-A947-70E740481C1C}">
                <a14:useLocalDpi xmlns:a14="http://schemas.microsoft.com/office/drawing/2010/main" xmlns="" val="0"/>
              </a:ext>
            </a:extLst>
          </a:blip>
          <a:srcRect/>
          <a:stretch>
            <a:fillRect/>
          </a:stretch>
        </p:blipFill>
        <p:spPr bwMode="auto">
          <a:xfrm rot="6062243">
            <a:off x="5129213" y="2625725"/>
            <a:ext cx="4014787" cy="3055938"/>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2" name="Прямоугольник 1"/>
          <p:cNvSpPr/>
          <p:nvPr/>
        </p:nvSpPr>
        <p:spPr>
          <a:xfrm>
            <a:off x="-43544" y="692697"/>
            <a:ext cx="8071927" cy="461665"/>
          </a:xfrm>
          <a:prstGeom prst="rect">
            <a:avLst/>
          </a:prstGeom>
        </p:spPr>
        <p:txBody>
          <a:bodyPr wrap="square">
            <a:spAutoFit/>
          </a:bodyPr>
          <a:lstStyle/>
          <a:p>
            <a:r>
              <a:rPr lang="ru-RU" sz="2400" b="1" i="1" dirty="0" smtClean="0">
                <a:solidFill>
                  <a:srgbClr val="002060"/>
                </a:solidFill>
                <a:latin typeface="Times New Roman" pitchFamily="18" charset="0"/>
                <a:cs typeface="Times New Roman" pitchFamily="18" charset="0"/>
              </a:rPr>
              <a:t>                                    Раз</a:t>
            </a:r>
            <a:r>
              <a:rPr lang="ru-RU" sz="2400" b="1" i="1" dirty="0">
                <a:solidFill>
                  <a:srgbClr val="002060"/>
                </a:solidFill>
                <a:latin typeface="Times New Roman" pitchFamily="18" charset="0"/>
                <a:cs typeface="Times New Roman" pitchFamily="18" charset="0"/>
              </a:rPr>
              <a:t>, два, три, ёлочка, гори!</a:t>
            </a:r>
            <a:endParaRPr lang="ru-RU" sz="2400"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23872314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Максим\Desktop\для презентации\img0 (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73277"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Текст 4"/>
          <p:cNvSpPr>
            <a:spLocks noGrp="1"/>
          </p:cNvSpPr>
          <p:nvPr>
            <p:ph type="body" sz="half" idx="4294967295"/>
          </p:nvPr>
        </p:nvSpPr>
        <p:spPr>
          <a:xfrm>
            <a:off x="683568" y="4725144"/>
            <a:ext cx="4644082" cy="1447056"/>
          </a:xfrm>
        </p:spPr>
        <p:txBody>
          <a:bodyPr>
            <a:noAutofit/>
          </a:bodyPr>
          <a:lstStyle/>
          <a:p>
            <a:pPr marL="0" indent="0">
              <a:buNone/>
            </a:pPr>
            <a:r>
              <a:rPr lang="ru-RU" sz="1800" b="1" i="1" dirty="0" smtClean="0">
                <a:latin typeface="Times New Roman" pitchFamily="18" charset="0"/>
                <a:cs typeface="Times New Roman" pitchFamily="18" charset="0"/>
              </a:rPr>
              <a:t>  </a:t>
            </a:r>
            <a:r>
              <a:rPr lang="ru-RU" sz="1800" b="1" i="1" dirty="0" smtClean="0">
                <a:solidFill>
                  <a:srgbClr val="002060"/>
                </a:solidFill>
                <a:latin typeface="Times New Roman" pitchFamily="18" charset="0"/>
                <a:cs typeface="Times New Roman" pitchFamily="18" charset="0"/>
              </a:rPr>
              <a:t>В нашем детском  садике мы  тоже готовимся  к встрече Нового  года:  наряжаем  нашу группу, проводим  конкурс на лучшую новогоднюю поделку, разучиваем песни, танцы, стихи для новогоднего утренника.</a:t>
            </a:r>
            <a:endParaRPr lang="ru-RU" sz="1800" b="1" i="1" dirty="0">
              <a:solidFill>
                <a:srgbClr val="002060"/>
              </a:solidFill>
              <a:latin typeface="Times New Roman" pitchFamily="18" charset="0"/>
              <a:cs typeface="Times New Roman" pitchFamily="18" charset="0"/>
            </a:endParaRPr>
          </a:p>
        </p:txBody>
      </p:sp>
      <p:pic>
        <p:nvPicPr>
          <p:cNvPr id="2" name="Picture 2" descr="C:\Users\Максим\Desktop\для презентации\P1030633.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603808">
            <a:off x="4657008" y="1159848"/>
            <a:ext cx="3960000" cy="29700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027" name="Picture 3" descr="C:\Users\Максим\Desktop\для презентации\P1030584.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5400000">
            <a:off x="471504" y="591560"/>
            <a:ext cx="4680000" cy="3550268"/>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873358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Максим\Desktop\для презентации\img48 (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05998" y="1"/>
            <a:ext cx="5814987"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Прямоугольник 1"/>
          <p:cNvSpPr/>
          <p:nvPr/>
        </p:nvSpPr>
        <p:spPr>
          <a:xfrm>
            <a:off x="0" y="0"/>
            <a:ext cx="3347865" cy="6309420"/>
          </a:xfrm>
          <a:prstGeom prst="rect">
            <a:avLst/>
          </a:prstGeom>
        </p:spPr>
        <p:txBody>
          <a:bodyPr wrap="square">
            <a:spAutoFit/>
          </a:bodyPr>
          <a:lstStyle/>
          <a:p>
            <a:r>
              <a:rPr lang="ru-RU" sz="2400" b="1" i="1" dirty="0" smtClean="0">
                <a:ln>
                  <a:solidFill>
                    <a:schemeClr val="accent6">
                      <a:lumMod val="75000"/>
                    </a:schemeClr>
                  </a:solidFill>
                </a:ln>
                <a:solidFill>
                  <a:srgbClr val="C00000"/>
                </a:solidFill>
              </a:rPr>
              <a:t>   Новый </a:t>
            </a:r>
            <a:r>
              <a:rPr lang="ru-RU" sz="2400" b="1" i="1" dirty="0">
                <a:ln>
                  <a:solidFill>
                    <a:schemeClr val="accent6">
                      <a:lumMod val="75000"/>
                    </a:schemeClr>
                  </a:solidFill>
                </a:ln>
                <a:solidFill>
                  <a:srgbClr val="C00000"/>
                </a:solidFill>
              </a:rPr>
              <a:t>год в России. </a:t>
            </a:r>
            <a:endParaRPr lang="ru-RU" sz="2400" b="1" i="1" dirty="0" smtClean="0">
              <a:ln>
                <a:solidFill>
                  <a:schemeClr val="accent6">
                    <a:lumMod val="75000"/>
                  </a:schemeClr>
                </a:solidFill>
              </a:ln>
              <a:solidFill>
                <a:srgbClr val="C00000"/>
              </a:solidFill>
            </a:endParaRPr>
          </a:p>
          <a:p>
            <a:pPr algn="just"/>
            <a:r>
              <a:rPr lang="ru-RU" sz="2000" b="1" i="1" dirty="0" smtClean="0">
                <a:ln>
                  <a:solidFill>
                    <a:srgbClr val="FF0000"/>
                  </a:solidFill>
                </a:ln>
                <a:effectLst>
                  <a:outerShdw blurRad="38100" dist="38100" dir="2700000" algn="tl">
                    <a:srgbClr val="000000">
                      <a:alpha val="43137"/>
                    </a:srgbClr>
                  </a:outerShdw>
                </a:effectLst>
                <a:latin typeface="Times New Roman" pitchFamily="18" charset="0"/>
                <a:cs typeface="Times New Roman" pitchFamily="18" charset="0"/>
              </a:rPr>
              <a:t>В </a:t>
            </a:r>
            <a:r>
              <a:rPr lang="ru-RU" sz="2000" b="1" i="1" dirty="0">
                <a:ln>
                  <a:solidFill>
                    <a:srgbClr val="FF0000"/>
                  </a:solidFill>
                </a:ln>
                <a:effectLst>
                  <a:outerShdw blurRad="38100" dist="38100" dir="2700000" algn="tl">
                    <a:srgbClr val="000000">
                      <a:alpha val="43137"/>
                    </a:srgbClr>
                  </a:outerShdw>
                </a:effectLst>
                <a:latin typeface="Times New Roman" pitchFamily="18" charset="0"/>
                <a:cs typeface="Times New Roman" pitchFamily="18" charset="0"/>
              </a:rPr>
              <a:t>России под каждый удар курантов загадывают желание. Считается, эти желания сбудутся в Новом году. Как отпразднуешь Новый год - такой год и будет. Считается, что Новый год надо встречать в новом платье, обуви – тогда и весь год ходить в обновках. Обычно перед Новым годом отдавали все долги, прощали все обиды, те, кто были в ссоре, обязаны были помириться, поэтому просили друг у друга прощения. </a:t>
            </a:r>
          </a:p>
          <a:p>
            <a:r>
              <a:rPr lang="ru-RU" sz="2000" b="1" i="1" dirty="0" smtClean="0">
                <a:ln>
                  <a:solidFill>
                    <a:srgbClr val="FF0000"/>
                  </a:solidFill>
                </a:ln>
                <a:effectLst>
                  <a:outerShdw blurRad="38100" dist="38100" dir="2700000" algn="tl">
                    <a:srgbClr val="000000">
                      <a:alpha val="43137"/>
                    </a:srgbClr>
                  </a:outerShdw>
                </a:effectLst>
                <a:latin typeface="Times New Roman" pitchFamily="18" charset="0"/>
                <a:cs typeface="Times New Roman" pitchFamily="18" charset="0"/>
              </a:rPr>
              <a:t>   Интересные </a:t>
            </a:r>
            <a:r>
              <a:rPr lang="ru-RU" sz="2000" b="1" i="1" dirty="0">
                <a:ln>
                  <a:solidFill>
                    <a:srgbClr val="FF0000"/>
                  </a:solidFill>
                </a:ln>
                <a:effectLst>
                  <a:outerShdw blurRad="38100" dist="38100" dir="2700000" algn="tl">
                    <a:srgbClr val="000000">
                      <a:alpha val="43137"/>
                    </a:srgbClr>
                  </a:outerShdw>
                </a:effectLst>
                <a:latin typeface="Times New Roman" pitchFamily="18" charset="0"/>
                <a:cs typeface="Times New Roman" pitchFamily="18" charset="0"/>
              </a:rPr>
              <a:t>обычаи и в других странах.</a:t>
            </a:r>
            <a:endParaRPr lang="ru-RU" sz="2000" dirty="0">
              <a:ln>
                <a:solidFill>
                  <a:srgbClr val="FF0000"/>
                </a:solidFill>
              </a:ln>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xmlns="" val="9556814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Максим\Desktop\для презентации\img1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47585"/>
            <a:ext cx="9144000" cy="743482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Прямоугольник 1"/>
          <p:cNvSpPr/>
          <p:nvPr/>
        </p:nvSpPr>
        <p:spPr>
          <a:xfrm>
            <a:off x="302263" y="764704"/>
            <a:ext cx="8424936" cy="6032421"/>
          </a:xfrm>
          <a:prstGeom prst="rect">
            <a:avLst/>
          </a:prstGeom>
        </p:spPr>
        <p:txBody>
          <a:bodyPr wrap="square">
            <a:spAutoFit/>
          </a:bodyPr>
          <a:lstStyle/>
          <a:p>
            <a:pPr algn="just"/>
            <a:r>
              <a:rPr lang="ru-RU" sz="1600" b="1" i="1" dirty="0" smtClean="0">
                <a:latin typeface="Times New Roman" pitchFamily="18" charset="0"/>
                <a:cs typeface="Times New Roman" pitchFamily="18" charset="0"/>
              </a:rPr>
              <a:t>     Америка </a:t>
            </a:r>
            <a:r>
              <a:rPr lang="ru-RU" sz="1600" b="1" i="1" dirty="0">
                <a:latin typeface="Times New Roman" pitchFamily="18" charset="0"/>
                <a:cs typeface="Times New Roman" pitchFamily="18" charset="0"/>
              </a:rPr>
              <a:t>ежегодно побивает все рекорды по поздравительным открыткам и рождественским подаркам, главное внимание обращается не на сам подарок, а на его упаковку - коробки и коробочки, футляры и футлярчики. </a:t>
            </a:r>
          </a:p>
          <a:p>
            <a:pPr algn="just"/>
            <a:r>
              <a:rPr lang="ru-RU" sz="1600" b="1" i="1" dirty="0" smtClean="0">
                <a:latin typeface="Times New Roman" pitchFamily="18" charset="0"/>
                <a:cs typeface="Times New Roman" pitchFamily="18" charset="0"/>
              </a:rPr>
              <a:t>     В </a:t>
            </a:r>
            <a:r>
              <a:rPr lang="ru-RU" sz="1600" b="1" i="1" dirty="0">
                <a:latin typeface="Times New Roman" pitchFamily="18" charset="0"/>
                <a:cs typeface="Times New Roman" pitchFamily="18" charset="0"/>
              </a:rPr>
              <a:t>Бирме и Таиланде Новый Год празднуют в самую жару, поэтому люди при встрече поливают друг друга водой.</a:t>
            </a:r>
          </a:p>
          <a:p>
            <a:pPr algn="just"/>
            <a:r>
              <a:rPr lang="ru-RU" sz="1600" b="1" i="1" dirty="0">
                <a:latin typeface="Times New Roman" pitchFamily="18" charset="0"/>
                <a:cs typeface="Times New Roman" pitchFamily="18" charset="0"/>
              </a:rPr>
              <a:t> </a:t>
            </a:r>
            <a:r>
              <a:rPr lang="ru-RU" sz="1600" b="1" i="1" dirty="0" smtClean="0">
                <a:latin typeface="Times New Roman" pitchFamily="18" charset="0"/>
                <a:cs typeface="Times New Roman" pitchFamily="18" charset="0"/>
              </a:rPr>
              <a:t>     Болгары</a:t>
            </a:r>
            <a:r>
              <a:rPr lang="ru-RU" sz="1600" b="1" i="1" dirty="0">
                <a:latin typeface="Times New Roman" pitchFamily="18" charset="0"/>
                <a:cs typeface="Times New Roman" pitchFamily="18" charset="0"/>
              </a:rPr>
              <a:t>, собравшись на Новогоднее торжество, на несколько минут гасят свет. Эти минуты называют минутами новогодних поцелуев. </a:t>
            </a:r>
          </a:p>
          <a:p>
            <a:pPr algn="just"/>
            <a:r>
              <a:rPr lang="ru-RU" sz="1600" b="1" i="1" dirty="0" smtClean="0">
                <a:latin typeface="Times New Roman" pitchFamily="18" charset="0"/>
                <a:cs typeface="Times New Roman" pitchFamily="18" charset="0"/>
              </a:rPr>
              <a:t>      В </a:t>
            </a:r>
            <a:r>
              <a:rPr lang="ru-RU" sz="1600" b="1" i="1" dirty="0">
                <a:latin typeface="Times New Roman" pitchFamily="18" charset="0"/>
                <a:cs typeface="Times New Roman" pitchFamily="18" charset="0"/>
              </a:rPr>
              <a:t>Италии накануне Нового Года принято выбрасывать старые вещи и заменять их новыми. А если старых вещей нет, то приходится выбрасывать новые, иначе счастье обойдет дом стороной.</a:t>
            </a:r>
          </a:p>
          <a:p>
            <a:pPr algn="just"/>
            <a:r>
              <a:rPr lang="ru-RU" sz="1600" b="1" i="1" dirty="0">
                <a:latin typeface="Times New Roman" pitchFamily="18" charset="0"/>
                <a:cs typeface="Times New Roman" pitchFamily="18" charset="0"/>
              </a:rPr>
              <a:t> </a:t>
            </a:r>
            <a:r>
              <a:rPr lang="ru-RU" sz="1600" b="1" i="1" dirty="0" smtClean="0">
                <a:latin typeface="Times New Roman" pitchFamily="18" charset="0"/>
                <a:cs typeface="Times New Roman" pitchFamily="18" charset="0"/>
              </a:rPr>
              <a:t>    В</a:t>
            </a:r>
            <a:r>
              <a:rPr lang="ru-RU" sz="1600" b="1" i="1" dirty="0">
                <a:latin typeface="Times New Roman" pitchFamily="18" charset="0"/>
                <a:cs typeface="Times New Roman" pitchFamily="18" charset="0"/>
              </a:rPr>
              <a:t> Японии, когда наступает новый год, с первым ударом часов, все начинают смеяться. Японцы верят, что смех принесет им удачу. </a:t>
            </a:r>
          </a:p>
          <a:p>
            <a:pPr algn="just"/>
            <a:r>
              <a:rPr lang="ru-RU" sz="1600" b="1" i="1" dirty="0" smtClean="0">
                <a:latin typeface="Times New Roman" pitchFamily="18" charset="0"/>
                <a:cs typeface="Times New Roman" pitchFamily="18" charset="0"/>
              </a:rPr>
              <a:t>      В </a:t>
            </a:r>
            <a:r>
              <a:rPr lang="ru-RU" sz="1600" b="1" i="1" dirty="0">
                <a:latin typeface="Times New Roman" pitchFamily="18" charset="0"/>
                <a:cs typeface="Times New Roman" pitchFamily="18" charset="0"/>
              </a:rPr>
              <a:t>Испании существует  традиция  в  новогоднюю ночь есть виноград. Под бой часов нужно успеть съесть 12 виноградных ягод, по одной за каждый из двенадцати грядущих месяцев.</a:t>
            </a:r>
          </a:p>
          <a:p>
            <a:pPr algn="just"/>
            <a:r>
              <a:rPr lang="ru-RU" sz="1600" b="1" i="1" dirty="0">
                <a:latin typeface="Times New Roman" pitchFamily="18" charset="0"/>
                <a:cs typeface="Times New Roman" pitchFamily="18" charset="0"/>
              </a:rPr>
              <a:t> </a:t>
            </a:r>
            <a:r>
              <a:rPr lang="ru-RU" sz="1600" b="1" i="1" dirty="0" smtClean="0">
                <a:latin typeface="Times New Roman" pitchFamily="18" charset="0"/>
                <a:cs typeface="Times New Roman" pitchFamily="18" charset="0"/>
              </a:rPr>
              <a:t>    В </a:t>
            </a:r>
            <a:r>
              <a:rPr lang="ru-RU" sz="1600" b="1" i="1" dirty="0">
                <a:latin typeface="Times New Roman" pitchFamily="18" charset="0"/>
                <a:cs typeface="Times New Roman" pitchFamily="18" charset="0"/>
              </a:rPr>
              <a:t>Скандинавии в первые секунды Нового года принято хрюкать под столом, чтобы отогнать от семьи нечисть, болезнь и неудачи.</a:t>
            </a:r>
          </a:p>
          <a:p>
            <a:pPr algn="just"/>
            <a:r>
              <a:rPr lang="ru-RU" sz="1600" b="1" i="1" dirty="0">
                <a:latin typeface="Times New Roman" pitchFamily="18" charset="0"/>
                <a:cs typeface="Times New Roman" pitchFamily="18" charset="0"/>
              </a:rPr>
              <a:t> </a:t>
            </a:r>
            <a:r>
              <a:rPr lang="ru-RU" sz="1600" b="1" i="1" dirty="0" smtClean="0">
                <a:latin typeface="Times New Roman" pitchFamily="18" charset="0"/>
                <a:cs typeface="Times New Roman" pitchFamily="18" charset="0"/>
              </a:rPr>
              <a:t>    В</a:t>
            </a:r>
            <a:r>
              <a:rPr lang="ru-RU" sz="1600" b="1" i="1" dirty="0">
                <a:latin typeface="Times New Roman" pitchFamily="18" charset="0"/>
                <a:cs typeface="Times New Roman" pitchFamily="18" charset="0"/>
              </a:rPr>
              <a:t> Швеции под Новый год принято прямо у дверей соседей разбивать посуду на счастье.</a:t>
            </a:r>
          </a:p>
          <a:p>
            <a:pPr algn="just"/>
            <a:r>
              <a:rPr lang="ru-RU" sz="1600" b="1" i="1" dirty="0" smtClean="0">
                <a:latin typeface="Times New Roman" pitchFamily="18" charset="0"/>
                <a:cs typeface="Times New Roman" pitchFamily="18" charset="0"/>
              </a:rPr>
              <a:t>     В</a:t>
            </a:r>
            <a:r>
              <a:rPr lang="ru-RU" sz="1600" b="1" i="1" dirty="0">
                <a:latin typeface="Times New Roman" pitchFamily="18" charset="0"/>
                <a:cs typeface="Times New Roman" pitchFamily="18" charset="0"/>
              </a:rPr>
              <a:t> Германии люди самого разного возраста забираются на стулья, столы, диваны, как только часы начинают бить 12 раз. А двенадцатым ударом они впрыгивают в новый год!</a:t>
            </a:r>
          </a:p>
          <a:p>
            <a:pPr algn="just"/>
            <a:r>
              <a:rPr lang="ru-RU" sz="1600" b="1" i="1" dirty="0" smtClean="0">
                <a:latin typeface="Times New Roman" pitchFamily="18" charset="0"/>
                <a:cs typeface="Times New Roman" pitchFamily="18" charset="0"/>
              </a:rPr>
              <a:t>В </a:t>
            </a:r>
            <a:r>
              <a:rPr lang="ru-RU" sz="1600" b="1" i="1" dirty="0">
                <a:latin typeface="Times New Roman" pitchFamily="18" charset="0"/>
                <a:cs typeface="Times New Roman" pitchFamily="18" charset="0"/>
              </a:rPr>
              <a:t>Шотландии Новый год встречают своеобразным факельным шествием: поджигают бочки с дегтем и катят их по улицам. Таким образом, шотландцы «сжигают» старый год и освещают дорогу новому.</a:t>
            </a:r>
          </a:p>
          <a:p>
            <a:r>
              <a:rPr lang="ru-RU" b="1" i="1" dirty="0">
                <a:latin typeface="Times New Roman" pitchFamily="18" charset="0"/>
                <a:cs typeface="Times New Roman" pitchFamily="18" charset="0"/>
              </a:rPr>
              <a:t> </a:t>
            </a:r>
          </a:p>
        </p:txBody>
      </p:sp>
    </p:spTree>
    <p:extLst>
      <p:ext uri="{BB962C8B-B14F-4D97-AF65-F5344CB8AC3E}">
        <p14:creationId xmlns:p14="http://schemas.microsoft.com/office/powerpoint/2010/main" xmlns="" val="3217523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Максим\Desktop\для презентации\04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8520" y="0"/>
            <a:ext cx="9753601" cy="73152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Объект 2"/>
          <p:cNvSpPr>
            <a:spLocks noGrp="1"/>
          </p:cNvSpPr>
          <p:nvPr>
            <p:ph sz="half" idx="4294967295"/>
          </p:nvPr>
        </p:nvSpPr>
        <p:spPr>
          <a:xfrm>
            <a:off x="0" y="1600200"/>
            <a:ext cx="4038600" cy="4525963"/>
          </a:xfrm>
        </p:spPr>
        <p:txBody>
          <a:bodyPr>
            <a:normAutofit/>
          </a:bodyPr>
          <a:lstStyle/>
          <a:p>
            <a:endParaRPr lang="ru-RU" b="1" i="1" dirty="0" smtClean="0"/>
          </a:p>
          <a:p>
            <a:endParaRPr lang="ru-RU" b="1" i="1" dirty="0"/>
          </a:p>
          <a:p>
            <a:endParaRPr lang="ru-RU" b="1" i="1" dirty="0" smtClean="0"/>
          </a:p>
          <a:p>
            <a:endParaRPr lang="ru-RU" b="1" i="1" dirty="0"/>
          </a:p>
          <a:p>
            <a:endParaRPr lang="ru-RU" b="1" i="1" dirty="0" smtClean="0"/>
          </a:p>
          <a:p>
            <a:endParaRPr lang="ru-RU" b="1" i="1" dirty="0"/>
          </a:p>
        </p:txBody>
      </p:sp>
      <p:sp>
        <p:nvSpPr>
          <p:cNvPr id="4" name="Объект 3"/>
          <p:cNvSpPr>
            <a:spLocks noGrp="1"/>
          </p:cNvSpPr>
          <p:nvPr>
            <p:ph sz="half" idx="4294967295"/>
          </p:nvPr>
        </p:nvSpPr>
        <p:spPr>
          <a:xfrm>
            <a:off x="4572000" y="332656"/>
            <a:ext cx="4572000" cy="3240807"/>
          </a:xfrm>
        </p:spPr>
        <p:txBody>
          <a:bodyPr>
            <a:normAutofit fontScale="62500" lnSpcReduction="20000"/>
          </a:bodyPr>
          <a:lstStyle/>
          <a:p>
            <a:pPr algn="just"/>
            <a:endParaRPr lang="ru-RU" b="1" i="1" dirty="0" smtClean="0">
              <a:solidFill>
                <a:srgbClr val="FFFF00"/>
              </a:solidFill>
            </a:endParaRPr>
          </a:p>
          <a:p>
            <a:pPr marL="0" indent="0" algn="just">
              <a:buNone/>
            </a:pPr>
            <a:r>
              <a:rPr lang="ru-RU" b="1" i="1" dirty="0" smtClean="0">
                <a:solidFill>
                  <a:srgbClr val="FFFF00"/>
                </a:solidFill>
              </a:rPr>
              <a:t>Новый </a:t>
            </a:r>
            <a:r>
              <a:rPr lang="ru-RU" b="1" i="1" dirty="0">
                <a:solidFill>
                  <a:srgbClr val="FFFF00"/>
                </a:solidFill>
              </a:rPr>
              <a:t>год для нас семейный праздник и мы встречаем его дома. Под елкой нас ждут подарки от Деда Мороза, а в 12:00, под бой курантов, всегда загадываем желания и в течение года они обязательно сбываются. Мы желаем друг другу здоровья, счастья, удачи и исполнения нашей мечты. Затем идем на улицу и запускаем фейерверки. </a:t>
            </a:r>
            <a:endParaRPr lang="ru-RU" dirty="0">
              <a:solidFill>
                <a:srgbClr val="FFFF00"/>
              </a:solidFill>
            </a:endParaRPr>
          </a:p>
          <a:p>
            <a:endParaRPr lang="ru-RU" dirty="0">
              <a:solidFill>
                <a:srgbClr val="FFFF00"/>
              </a:solidFill>
            </a:endParaRPr>
          </a:p>
        </p:txBody>
      </p:sp>
      <p:pic>
        <p:nvPicPr>
          <p:cNvPr id="1028" name="Picture 4" descr="C:\Users\Максим\Desktop\для презентации\P1030580.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5400000">
            <a:off x="9244800" y="-10301400"/>
            <a:ext cx="7200000" cy="54000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C:\Users\Максим\Desktop\фото зима\P1030638.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995936" y="3212976"/>
            <a:ext cx="4680000" cy="35100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2" name="Picture 2" descr="C:\Users\Максим\Desktop\для презентации\P1030580.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4943816">
            <a:off x="-102087" y="1348337"/>
            <a:ext cx="5112568" cy="3842227"/>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1397843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Максим\Desktop\для презентации\045.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4800" y="-315416"/>
            <a:ext cx="9753600" cy="73152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Прямоугольник 1"/>
          <p:cNvSpPr/>
          <p:nvPr/>
        </p:nvSpPr>
        <p:spPr>
          <a:xfrm>
            <a:off x="395536" y="5358458"/>
            <a:ext cx="4304788" cy="1200329"/>
          </a:xfrm>
          <a:prstGeom prst="rect">
            <a:avLst/>
          </a:prstGeom>
        </p:spPr>
        <p:txBody>
          <a:bodyPr wrap="square">
            <a:spAutoFit/>
          </a:bodyPr>
          <a:lstStyle/>
          <a:p>
            <a:r>
              <a:rPr lang="ru-RU" b="1" i="1" dirty="0">
                <a:solidFill>
                  <a:srgbClr val="FFFF00"/>
                </a:solidFill>
              </a:rPr>
              <a:t>Мы очень любим этот сказочный праздник! Праздник, когда мы все вместе, много </a:t>
            </a:r>
            <a:r>
              <a:rPr lang="ru-RU" b="1" i="1" dirty="0" smtClean="0">
                <a:solidFill>
                  <a:srgbClr val="FFFF00"/>
                </a:solidFill>
              </a:rPr>
              <a:t>подарков, счастливых  лиц и радостных улыбок.</a:t>
            </a:r>
            <a:endParaRPr lang="ru-RU" dirty="0">
              <a:solidFill>
                <a:srgbClr val="FFFF00"/>
              </a:solidFill>
            </a:endParaRPr>
          </a:p>
        </p:txBody>
      </p:sp>
      <p:pic>
        <p:nvPicPr>
          <p:cNvPr id="7171" name="Picture 3" descr="C:\Users\Максим\Desktop\для презентации\DSCN4311.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20979356">
            <a:off x="337813" y="856560"/>
            <a:ext cx="5400000" cy="40500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7172" name="Picture 4" descr="C:\Users\Максим\Desktop\для презентации\P1030462.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5963917">
            <a:off x="4456476" y="1813534"/>
            <a:ext cx="5040000" cy="37800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88275788"/>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576</TotalTime>
  <Words>1023</Words>
  <Application>Microsoft Office PowerPoint</Application>
  <PresentationFormat>Экран (4:3)</PresentationFormat>
  <Paragraphs>103</Paragraphs>
  <Slides>20</Slides>
  <Notes>9</Notes>
  <HiddenSlides>0</HiddenSlides>
  <MMClips>0</MMClips>
  <ScaleCrop>false</ScaleCrop>
  <HeadingPairs>
    <vt:vector size="4" baseType="variant">
      <vt:variant>
        <vt:lpstr>Тема</vt:lpstr>
      </vt:variant>
      <vt:variant>
        <vt:i4>1</vt:i4>
      </vt:variant>
      <vt:variant>
        <vt:lpstr>Заголовки слайдов</vt:lpstr>
      </vt:variant>
      <vt:variant>
        <vt:i4>20</vt:i4>
      </vt:variant>
    </vt:vector>
  </HeadingPairs>
  <TitlesOfParts>
    <vt:vector size="21" baseType="lpstr">
      <vt:lpstr>Тема Office</vt:lpstr>
      <vt:lpstr>С Новым 2015 годом!</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  Новым 2015 годом!</vt:lpstr>
      <vt:lpstr>Спасибо</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 Новым 2015 годом!</dc:title>
  <dc:creator>Макс Артемьев</dc:creator>
  <cp:lastModifiedBy>comp</cp:lastModifiedBy>
  <cp:revision>85</cp:revision>
  <dcterms:created xsi:type="dcterms:W3CDTF">2014-12-21T13:30:49Z</dcterms:created>
  <dcterms:modified xsi:type="dcterms:W3CDTF">2015-01-23T15:10:16Z</dcterms:modified>
</cp:coreProperties>
</file>