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207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A47B05-0266-4CAD-A364-31F2FA7E6EDD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778304-40C0-4B81-A1F9-E0389C55A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47B05-0266-4CAD-A364-31F2FA7E6EDD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778304-40C0-4B81-A1F9-E0389C55A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47B05-0266-4CAD-A364-31F2FA7E6EDD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778304-40C0-4B81-A1F9-E0389C55A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47B05-0266-4CAD-A364-31F2FA7E6EDD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778304-40C0-4B81-A1F9-E0389C55A5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47B05-0266-4CAD-A364-31F2FA7E6EDD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778304-40C0-4B81-A1F9-E0389C55A5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47B05-0266-4CAD-A364-31F2FA7E6EDD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778304-40C0-4B81-A1F9-E0389C55A5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47B05-0266-4CAD-A364-31F2FA7E6EDD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778304-40C0-4B81-A1F9-E0389C55A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47B05-0266-4CAD-A364-31F2FA7E6EDD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778304-40C0-4B81-A1F9-E0389C55A5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47B05-0266-4CAD-A364-31F2FA7E6EDD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778304-40C0-4B81-A1F9-E0389C55A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DA47B05-0266-4CAD-A364-31F2FA7E6EDD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778304-40C0-4B81-A1F9-E0389C55A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A47B05-0266-4CAD-A364-31F2FA7E6EDD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778304-40C0-4B81-A1F9-E0389C55A5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DA47B05-0266-4CAD-A364-31F2FA7E6EDD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2778304-40C0-4B81-A1F9-E0389C55A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</p:spPr>
        <p:txBody>
          <a:bodyPr>
            <a:normAutofit fontScale="90000"/>
          </a:bodyPr>
          <a:lstStyle/>
          <a:p>
            <a:pPr algn="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Конспект интегрированной НОД в подготовительной группе. 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Тема: «Пройдёт зима холодная»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Разработала и провела: Воспитатель: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Абдуллаева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Майсат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Запировна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19" y="1628800"/>
            <a:ext cx="3871259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357158" y="642918"/>
            <a:ext cx="8643998" cy="5286412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Программное содержание:</a:t>
            </a:r>
          </a:p>
          <a:p>
            <a:r>
              <a:rPr lang="ru-RU" b="1" dirty="0" smtClean="0"/>
              <a:t> </a:t>
            </a:r>
            <a:r>
              <a:rPr lang="ru-RU" dirty="0" smtClean="0"/>
              <a:t>уточнить представления детей о зиме, о жизни растений и животных в это время года. Показать зависимость состояния растений от внешних условий: деревья и кустарники без листьев не растут, потому что не хватает необходимых условий (тепла, воды, света). Формировать эстетическое отношение к зимним явлениям: заснеженным пейзажам, деревьям в инее, сверкающему снегу, зимним развлечениям. Зима своей красотой вдохновила художников писать картины, композиторов - сочинять музыку, поэтов - стихи.</a:t>
            </a:r>
          </a:p>
          <a:p>
            <a:r>
              <a:rPr lang="ru-RU" b="1" dirty="0" smtClean="0"/>
              <a:t>Материалы к НОД: </a:t>
            </a:r>
          </a:p>
          <a:p>
            <a:r>
              <a:rPr lang="ru-RU" dirty="0" smtClean="0"/>
              <a:t>«Календарь наблюдений за природой» (три зимние страницы); картины: «Первый снег» А.А. </a:t>
            </a:r>
            <a:r>
              <a:rPr lang="ru-RU" dirty="0" err="1" smtClean="0"/>
              <a:t>Пластова</a:t>
            </a:r>
            <a:r>
              <a:rPr lang="ru-RU" dirty="0" smtClean="0"/>
              <a:t>, «Русская зима», «Конец зимы», « Мартовское солнце» К.Ф. </a:t>
            </a:r>
            <a:r>
              <a:rPr lang="ru-RU" dirty="0" err="1" smtClean="0"/>
              <a:t>Юона</a:t>
            </a:r>
            <a:r>
              <a:rPr lang="ru-RU" dirty="0" smtClean="0"/>
              <a:t>, «Март»  И.И. Левитана; картины о зиме из учебно-наглядных пособий для детского сада; стихи знаменитых поэтов о зиме, написанные на плакатах ( А.С. Пушкин «Вот север, тучи нагоняя…», «Зимнее утро»; И.С.Никитин «Встреча зимы»;</a:t>
            </a:r>
          </a:p>
          <a:p>
            <a:r>
              <a:rPr lang="ru-RU" dirty="0" smtClean="0"/>
              <a:t> И.З. Суриков «Зима», «Детство»; Н.А. Некрасов «Мороз-воевода»; С.Д.Дрожжин «Пройдёт зима холодная…»); аудиозапись с произведениями П.И.Чайковского «Времена года»(«Декабрь», «Январь», «Февраль»); тонированная  бумага, краски,</a:t>
            </a:r>
          </a:p>
          <a:p>
            <a:r>
              <a:rPr lang="ru-RU" dirty="0" smtClean="0"/>
              <a:t> кисти для рисования.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022285" y="260648"/>
            <a:ext cx="7072362" cy="4851514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Ход НОД</a:t>
            </a:r>
            <a:endParaRPr lang="ru-RU" dirty="0" smtClean="0"/>
          </a:p>
          <a:p>
            <a:r>
              <a:rPr lang="ru-RU" dirty="0" smtClean="0"/>
              <a:t>Ребята, сегодня мы поговорим о зиме. Зима, какое это время года?</a:t>
            </a:r>
          </a:p>
          <a:p>
            <a:r>
              <a:rPr lang="ru-RU" dirty="0" smtClean="0"/>
              <a:t>(Дети рассказывают, используя календарь наблюдений).</a:t>
            </a:r>
          </a:p>
          <a:p>
            <a:r>
              <a:rPr lang="ru-RU" dirty="0" smtClean="0"/>
              <a:t>Вы очень хорошо рассказали о зиме.</a:t>
            </a:r>
          </a:p>
          <a:p>
            <a:r>
              <a:rPr lang="ru-RU" dirty="0" smtClean="0"/>
              <a:t> А сейчас давайте встанем и подойдём к картинам, посетим «выставку» зимнего пейзажа. Дети подходят к картинам, рассматривают их, обсуждают, рассказывают стихи о зиме, которые учили ранее.(воспитатель просит рассказать детей стихотворения о зиме по желанию). </a:t>
            </a:r>
          </a:p>
          <a:p>
            <a:r>
              <a:rPr lang="ru-RU" dirty="0" smtClean="0"/>
              <a:t>Ребята, вы рассмотрели картины, написанные художниками о зиме. Понравились ли вам картины?(дети высказывают своё мнение о картинах)</a:t>
            </a:r>
          </a:p>
          <a:p>
            <a:r>
              <a:rPr lang="ru-RU" dirty="0" smtClean="0"/>
              <a:t>Художники изобразили картины природы, отразили красоту зимнего пейзажа. Вы знаете много стихов о зиме.</a:t>
            </a:r>
          </a:p>
          <a:p>
            <a:r>
              <a:rPr lang="ru-RU" dirty="0" smtClean="0"/>
              <a:t> Молодцы! Ну а сейчас мы будем рисовать зиму.</a:t>
            </a:r>
          </a:p>
          <a:p>
            <a:r>
              <a:rPr lang="ru-RU" dirty="0" smtClean="0"/>
              <a:t> Вы можете нарисовать всё, что захотите: зимний лес, заснеженное поле, парк, детскую площадку в зимнее время, зимующих птиц и т.д.</a:t>
            </a:r>
          </a:p>
          <a:p>
            <a:r>
              <a:rPr lang="ru-RU" dirty="0" smtClean="0"/>
              <a:t>(Воспитатель включает музыку П.И. Чайковского и дети самостоятельно рисуют картину о природе, помогает тем, кому нужна помощь, напоминает приёмы рисования)</a:t>
            </a:r>
          </a:p>
          <a:p>
            <a:endParaRPr lang="ru-RU" dirty="0"/>
          </a:p>
        </p:txBody>
      </p:sp>
      <p:pic>
        <p:nvPicPr>
          <p:cNvPr id="3074" name="Picture 2" descr="D:\садик\IMG_20150210_1739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581128"/>
            <a:ext cx="2695031" cy="206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err="1" smtClean="0"/>
              <a:t>Фотоприложение</a:t>
            </a:r>
            <a:r>
              <a:rPr lang="ru-RU" sz="2800" dirty="0" smtClean="0"/>
              <a:t> к НОД</a:t>
            </a:r>
            <a:endParaRPr lang="ru-RU" sz="2800" dirty="0"/>
          </a:p>
        </p:txBody>
      </p:sp>
      <p:pic>
        <p:nvPicPr>
          <p:cNvPr id="4" name="Содержимое 3" descr="IMG_177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5852" y="1285860"/>
            <a:ext cx="7286676" cy="471490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рисунки\IMG_18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21882"/>
            <a:ext cx="1672700" cy="1929597"/>
          </a:xfrm>
          <a:prstGeom prst="rect">
            <a:avLst/>
          </a:prstGeom>
          <a:noFill/>
        </p:spPr>
      </p:pic>
      <p:pic>
        <p:nvPicPr>
          <p:cNvPr id="1028" name="Picture 4" descr="F:\рисунки\IMG_18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892454"/>
            <a:ext cx="2160240" cy="2616009"/>
          </a:xfrm>
          <a:prstGeom prst="rect">
            <a:avLst/>
          </a:prstGeom>
          <a:noFill/>
        </p:spPr>
      </p:pic>
      <p:pic>
        <p:nvPicPr>
          <p:cNvPr id="2050" name="Picture 2" descr="C:\Users\IRBIS\Pictures\IMG_20141215_07480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4" y="892454"/>
            <a:ext cx="2448272" cy="275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915817" y="1"/>
            <a:ext cx="345638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10490" indent="114300" algn="ctr" fontAlgn="b">
              <a:spcAft>
                <a:spcPts val="0"/>
              </a:spcAft>
            </a:pPr>
            <a:endParaRPr lang="ru-RU" b="1" dirty="0" smtClean="0">
              <a:latin typeface="Times New Roman"/>
              <a:ea typeface="Calibri"/>
            </a:endParaRPr>
          </a:p>
          <a:p>
            <a:pPr marR="110490" indent="114300" algn="ctr" fontAlgn="b">
              <a:spcAft>
                <a:spcPts val="0"/>
              </a:spcAft>
            </a:pPr>
            <a:endParaRPr lang="ru-RU" b="1" dirty="0">
              <a:latin typeface="Times New Roman"/>
              <a:ea typeface="Calibri"/>
            </a:endParaRPr>
          </a:p>
          <a:p>
            <a:pPr marR="110490" indent="114300" algn="ctr" fontAlgn="b">
              <a:spcAft>
                <a:spcPts val="0"/>
              </a:spcAft>
            </a:pPr>
            <a:endParaRPr lang="ru-RU" b="1" dirty="0" smtClean="0">
              <a:latin typeface="Times New Roman"/>
              <a:ea typeface="Calibri"/>
            </a:endParaRPr>
          </a:p>
          <a:p>
            <a:pPr marR="110490" indent="114300" algn="ctr" fontAlgn="b"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</a:rPr>
              <a:t>Физкультминутка:</a:t>
            </a:r>
          </a:p>
          <a:p>
            <a:pPr marR="110490" indent="114300" algn="ctr" fontAlgn="b"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</a:rPr>
              <a:t>«Выпал </a:t>
            </a:r>
            <a:r>
              <a:rPr lang="ru-RU" dirty="0">
                <a:latin typeface="Times New Roman"/>
                <a:ea typeface="Calibri"/>
              </a:rPr>
              <a:t>беленький </a:t>
            </a:r>
            <a:r>
              <a:rPr lang="ru-RU" dirty="0" smtClean="0">
                <a:latin typeface="Times New Roman"/>
                <a:ea typeface="Calibri"/>
              </a:rPr>
              <a:t>снежок.«</a:t>
            </a:r>
          </a:p>
          <a:p>
            <a:pPr marR="110490" indent="114300" algn="ctr" fontAlgn="b"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</a:rPr>
              <a:t>Дети </a:t>
            </a:r>
            <a:r>
              <a:rPr lang="ru-RU" dirty="0">
                <a:latin typeface="Times New Roman"/>
                <a:ea typeface="Calibri"/>
              </a:rPr>
              <a:t>стоят кружком, держась за руки.</a:t>
            </a:r>
          </a:p>
          <a:p>
            <a:pPr marR="110490" indent="114300" algn="ctr" fontAlgn="b"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Выпал беленький снежок,</a:t>
            </a:r>
          </a:p>
          <a:p>
            <a:pPr marR="110490" indent="114300" algn="ctr" fontAlgn="b"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Собираемся в кружок.</a:t>
            </a:r>
          </a:p>
          <a:p>
            <a:pPr marR="110490" indent="114300" algn="ctr" fontAlgn="b"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Мы потопаем, мы потопаем!</a:t>
            </a:r>
          </a:p>
          <a:p>
            <a:pPr marR="110490" indent="114300" algn="ctr" fontAlgn="b"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Будем весело плясать,</a:t>
            </a:r>
          </a:p>
          <a:p>
            <a:pPr marR="110490" indent="114300" algn="ctr" fontAlgn="b"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Будем ручки согревать.</a:t>
            </a:r>
          </a:p>
          <a:p>
            <a:pPr marR="110490" indent="114300" algn="ctr" fontAlgn="b"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   (Дети топают ногами)</a:t>
            </a:r>
          </a:p>
          <a:p>
            <a:pPr marR="110490" indent="114300" algn="ctr" fontAlgn="b"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Мы похлопаем, мы похлопаем!</a:t>
            </a:r>
          </a:p>
          <a:p>
            <a:pPr marR="110490" indent="114300" algn="ctr" fontAlgn="b"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   (Хлопают в ладоши.)</a:t>
            </a:r>
          </a:p>
          <a:p>
            <a:pPr marR="110490" indent="114300" algn="ctr" fontAlgn="b"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Будем прыгать веселей,</a:t>
            </a:r>
          </a:p>
          <a:p>
            <a:pPr marR="110490" indent="114300" algn="ctr" fontAlgn="b"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Чтобы было потеплей.</a:t>
            </a:r>
          </a:p>
          <a:p>
            <a:pPr marR="110490" indent="114300" algn="ctr" fontAlgn="b"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Мы попрыгаем, мы попрыгаем!</a:t>
            </a:r>
          </a:p>
          <a:p>
            <a:pPr marR="110490" indent="114300" algn="ctr" fontAlgn="b"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   (Прыгают на месте</a:t>
            </a:r>
            <a:r>
              <a:rPr lang="ru-RU" b="1" dirty="0">
                <a:latin typeface="Times New Roman"/>
                <a:ea typeface="Calibri"/>
              </a:rPr>
              <a:t>)</a:t>
            </a:r>
          </a:p>
          <a:p>
            <a:pPr marR="110490" indent="114300" algn="ctr" fontAlgn="b">
              <a:spcAft>
                <a:spcPts val="0"/>
              </a:spcAft>
            </a:pPr>
            <a:endParaRPr lang="ru-RU" b="1" dirty="0">
              <a:latin typeface="Times New Roman"/>
              <a:ea typeface="Calibri"/>
            </a:endParaRPr>
          </a:p>
          <a:p>
            <a:pPr marR="110490" indent="114300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 </a:t>
            </a:r>
            <a:endParaRPr lang="ru-RU" dirty="0">
              <a:latin typeface="Times New Roman"/>
              <a:ea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857224" y="642918"/>
            <a:ext cx="7586690" cy="538321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Когда все нарисовали, организовываем выставку детских рисунков. Воспитатель просит выбрать понравившиеся, наиболее яркие рисунки и просит детей рассказать о том, что нарисовали. В конце занятия воспитатель читает стихотворение С.Д. Дрожжина:</a:t>
            </a:r>
          </a:p>
          <a:p>
            <a:r>
              <a:rPr lang="ru-RU" sz="1800" dirty="0" smtClean="0"/>
              <a:t>Пройдёт зима холодная,</a:t>
            </a:r>
          </a:p>
          <a:p>
            <a:r>
              <a:rPr lang="ru-RU" sz="1800" dirty="0" smtClean="0"/>
              <a:t>Настанут дни весенние,</a:t>
            </a:r>
          </a:p>
          <a:p>
            <a:r>
              <a:rPr lang="ru-RU" sz="1800" dirty="0" smtClean="0"/>
              <a:t>Теплом растопит солнышко,</a:t>
            </a:r>
          </a:p>
          <a:p>
            <a:r>
              <a:rPr lang="ru-RU" sz="1800" dirty="0" smtClean="0"/>
              <a:t>Как воск, снега пушистые.</a:t>
            </a:r>
          </a:p>
          <a:p>
            <a:r>
              <a:rPr lang="ru-RU" sz="1800" dirty="0" smtClean="0"/>
              <a:t>Листами изумрудными</a:t>
            </a:r>
          </a:p>
          <a:p>
            <a:r>
              <a:rPr lang="ru-RU" sz="1800" dirty="0" smtClean="0"/>
              <a:t>Леса зазеленеются,</a:t>
            </a:r>
          </a:p>
          <a:p>
            <a:r>
              <a:rPr lang="ru-RU" sz="1800" dirty="0" smtClean="0"/>
              <a:t>И вместе с травкой бархатной</a:t>
            </a:r>
          </a:p>
          <a:p>
            <a:r>
              <a:rPr lang="ru-RU" sz="1800" dirty="0" smtClean="0"/>
              <a:t>Взойдут цветы душистые.</a:t>
            </a:r>
          </a:p>
          <a:p>
            <a:r>
              <a:rPr lang="ru-RU" sz="1800" dirty="0" smtClean="0"/>
              <a:t>Дети, на этом наше занятие закончилось. Ваши рисунки мы поместим в уголке для родителей, чтобы мамы и папы тоже полюбовались зимними пейзажами, которые вы изобразили.</a:t>
            </a:r>
          </a:p>
          <a:p>
            <a:r>
              <a:rPr lang="ru-RU" sz="1800" dirty="0" smtClean="0"/>
              <a:t> 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</TotalTime>
  <Words>588</Words>
  <Application>Microsoft Office PowerPoint</Application>
  <PresentationFormat>Экран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Конспект интегрированной НОД в подготовительной группе.  Тема: «Пройдёт зима холодная»         Разработала и провела: Воспитатель: Абдуллаева Майсат Запировна.</vt:lpstr>
      <vt:lpstr>Презентация PowerPoint</vt:lpstr>
      <vt:lpstr>Презентация PowerPoint</vt:lpstr>
      <vt:lpstr>Фотоприложение к НОД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Doom</dc:creator>
  <cp:lastModifiedBy>RePack by Diakov</cp:lastModifiedBy>
  <cp:revision>8</cp:revision>
  <dcterms:created xsi:type="dcterms:W3CDTF">2015-01-25T10:29:19Z</dcterms:created>
  <dcterms:modified xsi:type="dcterms:W3CDTF">2015-02-15T15:02:41Z</dcterms:modified>
</cp:coreProperties>
</file>