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7" r:id="rId2"/>
    <p:sldId id="260" r:id="rId3"/>
    <p:sldId id="261" r:id="rId4"/>
    <p:sldId id="277" r:id="rId5"/>
    <p:sldId id="263" r:id="rId6"/>
    <p:sldId id="264" r:id="rId7"/>
    <p:sldId id="281" r:id="rId8"/>
    <p:sldId id="269" r:id="rId9"/>
    <p:sldId id="280" r:id="rId10"/>
    <p:sldId id="270" r:id="rId11"/>
    <p:sldId id="262" r:id="rId12"/>
    <p:sldId id="286" r:id="rId13"/>
    <p:sldId id="268" r:id="rId14"/>
    <p:sldId id="285" r:id="rId15"/>
    <p:sldId id="289" r:id="rId16"/>
    <p:sldId id="288" r:id="rId17"/>
    <p:sldId id="271" r:id="rId18"/>
    <p:sldId id="272" r:id="rId19"/>
    <p:sldId id="287" r:id="rId20"/>
    <p:sldId id="265" r:id="rId21"/>
    <p:sldId id="290" r:id="rId22"/>
    <p:sldId id="284" r:id="rId23"/>
    <p:sldId id="291" r:id="rId24"/>
    <p:sldId id="292" r:id="rId25"/>
    <p:sldId id="293" r:id="rId26"/>
    <p:sldId id="279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542" autoAdjust="0"/>
    <p:restoredTop sz="86496" autoAdjust="0"/>
  </p:normalViewPr>
  <p:slideViewPr>
    <p:cSldViewPr>
      <p:cViewPr varScale="1">
        <p:scale>
          <a:sx n="101" d="100"/>
          <a:sy n="101" d="100"/>
        </p:scale>
        <p:origin x="-108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B33844-07D5-49AC-8AC0-A3412957B8EE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9496AB-63B1-4A12-A389-6BE8AD90D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48E446-2473-4E08-8E32-1FFF2743B7B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21B5-8781-43A8-BCE5-BF763CE97816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AF0B-9442-47B4-8B06-EF4ACF27E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A546B-0845-49F2-B127-A824CF407E2E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D495B-B74F-4934-ABFE-E16065BC1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4C9D0-77B6-41D5-B1C4-2B3746D29578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930FA-0D14-44E3-8BF0-ADF3954E0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780FC-1636-4C64-BC9A-12662D22722A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CAD8D-1F04-4F26-8028-D93FB7713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D5246-FDD8-4296-8E1C-AB7140DA0313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7A84-7DD1-45FD-848A-E9C3F0624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D8BDB-0A22-48F1-8A54-33977AFDEEE6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4F550-4778-4540-B2C0-6DE1D16AF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5DF6E-3B64-47DC-93E2-F7EBB544C7EE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0E2AC-24CC-452E-9B32-B17ACE6D5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643A1-6F0B-41C2-9E35-8CE7BE8FCE29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4292E-4B11-49B1-834B-677F67845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9D5BC-9874-4692-A4B0-BE6F994D7DB8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B2BCF-2CA7-423E-946C-985E268A1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6808-B725-4D60-85EB-99B064A916CE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DC590-BC00-4AAA-8343-1823A3813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6BD9B-CF94-4799-9C68-502DFBDC3FCF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C7FFF-F5D7-4EDF-BFB5-102583DDD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A4A24F-A355-4AEE-818C-982B576A7F4A}" type="datetimeFigureOut">
              <a:rPr lang="ru-RU"/>
              <a:pPr>
                <a:defRPr/>
              </a:pPr>
              <a:t>27.12.2014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65D25C-5904-49BF-BA22-6D06FA01D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21" r:id="rId3"/>
    <p:sldLayoutId id="2147483718" r:id="rId4"/>
    <p:sldLayoutId id="2147483717" r:id="rId5"/>
    <p:sldLayoutId id="2147483716" r:id="rId6"/>
    <p:sldLayoutId id="2147483715" r:id="rId7"/>
    <p:sldLayoutId id="2147483714" r:id="rId8"/>
    <p:sldLayoutId id="2147483722" r:id="rId9"/>
    <p:sldLayoutId id="2147483713" r:id="rId10"/>
    <p:sldLayoutId id="2147483712" r:id="rId11"/>
  </p:sldLayoutIdLst>
  <p:transition advTm="13500">
    <p:wheel spokes="8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96975"/>
            <a:ext cx="83534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5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981075"/>
            <a:ext cx="62642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258888" y="333375"/>
            <a:ext cx="6842125" cy="6477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solidFill>
                  <a:srgbClr val="000000"/>
                </a:solidFill>
                <a:cs typeface="Times New Roman" pitchFamily="18" charset="0"/>
              </a:rPr>
              <a:t>6. Крепкие объятия</a:t>
            </a:r>
          </a:p>
          <a:p>
            <a:pPr algn="ctr"/>
            <a:r>
              <a:rPr lang="ru-RU" b="1" i="1">
                <a:solidFill>
                  <a:srgbClr val="000000"/>
                </a:solidFill>
                <a:cs typeface="Times New Roman" pitchFamily="18" charset="0"/>
              </a:rPr>
              <a:t>Возраст:   от 2 до 5 лет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292600"/>
            <a:ext cx="9036050" cy="2376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 при каких условиях не давайте детям нанести вред себе или другим. Не позволяйте ребенку драться - ни с вами, ни с кем-либо еще . Крепко обнимите его, не давая ему лягаться и драться. Твердо и властно скажите: "Я не позволю тебе драться".  Поначалу он будет визжать еще громче и биться в ваших руках с удвоенной силой. Именно в этот момент вам нужно держать его особенно крепко. Мало-помалу ребенок начнет чувствовать вашу твердость, убежденность и вашу силу, он поймет, что вы удерживаете его, не принося вреда ему самому и не допуская резких действий против себя, - и начнет успокаиваться.</a:t>
            </a:r>
          </a:p>
        </p:txBody>
      </p:sp>
    </p:spTree>
  </p:cSld>
  <p:clrMapOvr>
    <a:masterClrMapping/>
  </p:clrMapOvr>
  <p:transition advTm="135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692150"/>
            <a:ext cx="6842125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42988" y="115888"/>
            <a:ext cx="7489825" cy="5762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cs typeface="Times New Roman" pitchFamily="18" charset="0"/>
              </a:rPr>
              <a:t>7. Находите плюсы</a:t>
            </a:r>
          </a:p>
          <a:p>
            <a:pPr algn="ctr"/>
            <a:r>
              <a:rPr lang="ru-RU" sz="1800" i="1">
                <a:cs typeface="Times New Roman" pitchFamily="18" charset="0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5445125"/>
            <a:ext cx="8928100" cy="12652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Никто не любит, когда его критикуют.    Дети, когда их критикуют, чувствуют раздражение и обиду. В результате они гораздо менее охотно идут на контакт. Тем не менее критиковать неправильное поведение ребенка все-таки иногда нужно. Как же при этом избежать конфликта? Мягко. Смягчите свою критику, и ребенок легче воспримет ее.  «Подсластить" неприятные слова небольшой похвалой.  </a:t>
            </a:r>
          </a:p>
        </p:txBody>
      </p:sp>
    </p:spTree>
  </p:cSld>
  <p:clrMapOvr>
    <a:masterClrMapping/>
  </p:clrMapOvr>
  <p:transition advTm="135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2450" y="744538"/>
            <a:ext cx="571500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Блок-схема: процесс 1"/>
          <p:cNvSpPr>
            <a:spLocks noChangeArrowheads="1"/>
          </p:cNvSpPr>
          <p:nvPr/>
        </p:nvSpPr>
        <p:spPr bwMode="auto">
          <a:xfrm>
            <a:off x="827088" y="188913"/>
            <a:ext cx="7489825" cy="765175"/>
          </a:xfrm>
          <a:prstGeom prst="flowChartProcess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cs typeface="Times New Roman" pitchFamily="18" charset="0"/>
              </a:rPr>
              <a:t>8. Предложите выбор</a:t>
            </a:r>
          </a:p>
          <a:p>
            <a:pPr algn="ctr"/>
            <a:r>
              <a:rPr lang="ru-RU" sz="1800" i="1"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950" y="5300663"/>
            <a:ext cx="8928100" cy="14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Предоставлять ребенку выбирать самому очень полезно - это заставляет его думать самостоятельно. Возможность принимать решения способствует развитию здорового ощущения собственной значимости и повышению самооценки ребенка. Родители при этом, с одной стороны, удовлетворяют потребность отпрыска в независимости, а с другой - сохраняют контроль над его поведением</a:t>
            </a:r>
            <a:endParaRPr lang="ru-RU" sz="18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135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981075"/>
            <a:ext cx="58324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187450" y="260350"/>
            <a:ext cx="6985000" cy="7207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solidFill>
                  <a:srgbClr val="000000"/>
                </a:solidFill>
                <a:cs typeface="Times New Roman" pitchFamily="18" charset="0"/>
              </a:rPr>
              <a:t>9. Обратитесь за решением проблемы к ребенку</a:t>
            </a:r>
          </a:p>
          <a:p>
            <a:pPr algn="ctr"/>
            <a:r>
              <a:rPr lang="ru-RU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0825" y="4652963"/>
            <a:ext cx="8785225" cy="1728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прием особенно эффективен, потому что дети младшего школьного возраста (6-11 лет) жаждут принять на себя больше ответственности </a:t>
            </a:r>
          </a:p>
          <a:p>
            <a:pPr algn="ctr"/>
            <a:r>
              <a:rPr lang="ru-RU" sz="18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Прямой вопрос заставляет ребенка почувствовать себя ответственным человеком. Дети понимают, что у вас не всегда и не на все есть ответы. Часто они так стремятся внести свой вклад, что просто фонтанируют предложениями</a:t>
            </a:r>
            <a:r>
              <a:rPr lang="ru-RU" sz="1800" b="1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 advTm="135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412875"/>
            <a:ext cx="604996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71550" y="620713"/>
            <a:ext cx="6767513" cy="8651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solidFill>
                  <a:srgbClr val="000000"/>
                </a:solidFill>
                <a:cs typeface="Times New Roman" pitchFamily="18" charset="0"/>
              </a:rPr>
              <a:t>10. Гипотетические ситуации</a:t>
            </a:r>
          </a:p>
          <a:p>
            <a:pPr algn="ctr"/>
            <a:r>
              <a:rPr lang="ru-RU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4941888"/>
            <a:ext cx="7705725" cy="1655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Используйте гипотетические ситуации, касающиеся другого ребенка, чтобы решить проблемы вашего. Когда вы пробуете прибегать к воображаемым примерам, ни в коем случае не заканчивайте разговор вопросом, возвращающим к «реальности» .Это немедленно уничтожит все добрые чувства и сотрет ценное послание, которое вы так старались до него донести.</a:t>
            </a:r>
          </a:p>
        </p:txBody>
      </p:sp>
    </p:spTree>
  </p:cSld>
  <p:clrMapOvr>
    <a:masterClrMapping/>
  </p:clrMapOvr>
  <p:transition advTm="135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268413"/>
            <a:ext cx="77041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71550" y="549275"/>
            <a:ext cx="7704138" cy="10795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solidFill>
                  <a:srgbClr val="000000"/>
                </a:solidFill>
                <a:cs typeface="Times New Roman" pitchFamily="18" charset="0"/>
              </a:rPr>
              <a:t>11. Попытайтесь вызвать у ребенка сочувствие</a:t>
            </a:r>
          </a:p>
          <a:p>
            <a:pPr algn="ctr"/>
            <a:r>
              <a:rPr lang="ru-RU" b="1" i="1">
                <a:solidFill>
                  <a:srgbClr val="000000"/>
                </a:solidFill>
                <a:cs typeface="Times New Roman" pitchFamily="18" charset="0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550" y="5373688"/>
            <a:ext cx="7704138" cy="1079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Дети 6-8 лет настолько захвачены идеей справедливости, что смогут понять вашу точку зрения - если это сказано не во время ссоры.</a:t>
            </a:r>
          </a:p>
        </p:txBody>
      </p:sp>
    </p:spTree>
  </p:cSld>
  <p:clrMapOvr>
    <a:masterClrMapping/>
  </p:clrMapOvr>
  <p:transition advTm="135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268413"/>
            <a:ext cx="712787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900113" y="404813"/>
            <a:ext cx="7127875" cy="8636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solidFill>
                  <a:srgbClr val="000000"/>
                </a:solidFill>
                <a:cs typeface="Times New Roman" pitchFamily="18" charset="0"/>
              </a:rPr>
              <a:t>12. Не забывайте про чувство юмора</a:t>
            </a:r>
          </a:p>
          <a:p>
            <a:pPr algn="ctr"/>
            <a:r>
              <a:rPr lang="ru-RU" b="1" i="1">
                <a:solidFill>
                  <a:srgbClr val="000000"/>
                </a:solidFill>
                <a:cs typeface="Times New Roman" pitchFamily="18" charset="0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0113" y="5229225"/>
            <a:ext cx="7127875" cy="15160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Юмор - это прекрасный способ снять напряжение, как физическое, так и умственное, помогающий справляться с самыми сложными ситуациями. Предупреждение: использовать юмор тоже следует осторожно. Не допускайте сарказма или злых шуток.</a:t>
            </a:r>
          </a:p>
        </p:txBody>
      </p:sp>
    </p:spTree>
  </p:cSld>
  <p:clrMapOvr>
    <a:masterClrMapping/>
  </p:clrMapOvr>
  <p:transition advTm="135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484313"/>
            <a:ext cx="47625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088" y="549275"/>
            <a:ext cx="7416800" cy="9350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solidFill>
                  <a:srgbClr val="000000"/>
                </a:solidFill>
                <a:cs typeface="Times New Roman" pitchFamily="18" charset="0"/>
              </a:rPr>
              <a:t>13. Учите на личном примере</a:t>
            </a:r>
          </a:p>
          <a:p>
            <a:pPr algn="ctr"/>
            <a:r>
              <a:rPr lang="ru-RU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088" y="4797425"/>
            <a:ext cx="7561262" cy="172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Поэтому личный пример - это самый лучший и простой способ научить ребенка как себя вести.</a:t>
            </a:r>
          </a:p>
        </p:txBody>
      </p:sp>
    </p:spTree>
  </p:cSld>
  <p:clrMapOvr>
    <a:masterClrMapping/>
  </p:clrMapOvr>
  <p:transition advTm="13500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08050"/>
            <a:ext cx="720090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971550" y="333375"/>
            <a:ext cx="7200900" cy="7921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cs typeface="Times New Roman" pitchFamily="18" charset="0"/>
              </a:rPr>
              <a:t>14. Все по порядку</a:t>
            </a:r>
          </a:p>
          <a:p>
            <a:pPr algn="ctr"/>
            <a:r>
              <a:rPr lang="ru-RU" sz="1800" i="1"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550" y="4868863"/>
            <a:ext cx="7200900" cy="1728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вы хотите многое изменить в поведении ребенка как следует, обдумайте все свои замечания. Спросите себя, какие из них наиболее значимы и с чем необходимо бороться в первую очередь. Все, что кажется незначительным, выкиньте из списка.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Сначала расставьте приоритеты, а затем начинайте действовать</a:t>
            </a:r>
            <a:r>
              <a:rPr lang="ru-RU" sz="1800" dirty="0"/>
              <a:t>.</a:t>
            </a:r>
          </a:p>
        </p:txBody>
      </p:sp>
    </p:spTree>
  </p:cSld>
  <p:clrMapOvr>
    <a:masterClrMapping/>
  </p:clrMapOvr>
  <p:transition advTm="13500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692150"/>
            <a:ext cx="67691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27088" y="404813"/>
            <a:ext cx="7777162" cy="5762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solidFill>
                  <a:srgbClr val="000000"/>
                </a:solidFill>
                <a:cs typeface="Times New Roman" pitchFamily="18" charset="0"/>
              </a:rPr>
              <a:t>15. Давайте ясные и конкретные указания</a:t>
            </a:r>
          </a:p>
          <a:p>
            <a:pPr algn="ctr"/>
            <a:r>
              <a:rPr lang="ru-RU" b="1" i="1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188" y="5876925"/>
            <a:ext cx="8137525" cy="8747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Старайтесь использовать короткие предложения и формулируйте свои мысли предельно просто и ясно - обязательно объясняйте ребенку те слова, которые ему не понятны. </a:t>
            </a:r>
          </a:p>
        </p:txBody>
      </p:sp>
    </p:spTree>
  </p:cSld>
  <p:clrMapOvr>
    <a:masterClrMapping/>
  </p:clrMapOvr>
  <p:transition advTm="135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802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331913" y="115888"/>
            <a:ext cx="7272337" cy="12684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способ избежать конфликта и наладить отношения с ребенком</a:t>
            </a:r>
            <a:endParaRPr lang="ru-RU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13500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268413"/>
            <a:ext cx="66976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42988" y="476250"/>
            <a:ext cx="7489825" cy="7921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solidFill>
                  <a:srgbClr val="000000"/>
                </a:solidFill>
                <a:cs typeface="Times New Roman" pitchFamily="18" charset="0"/>
              </a:rPr>
              <a:t>16. Правильно используйте язык жестов</a:t>
            </a:r>
          </a:p>
          <a:p>
            <a:pPr algn="ctr"/>
            <a:r>
              <a:rPr lang="ru-RU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5300663"/>
            <a:ext cx="8353425" cy="12969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 Вас требуется,   следить за тем, чтобы невербальные сигналы, посылаемые вашим телом, соответствовали произносимым словам, тогда ваше указание будет для ребенка четким и ясным.</a:t>
            </a:r>
          </a:p>
        </p:txBody>
      </p:sp>
    </p:spTree>
  </p:cSld>
  <p:clrMapOvr>
    <a:masterClrMapping/>
  </p:clrMapOvr>
  <p:transition advTm="13500"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8" y="582613"/>
            <a:ext cx="762000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62000" y="0"/>
            <a:ext cx="7620000" cy="7651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solidFill>
                  <a:srgbClr val="000000"/>
                </a:solidFill>
                <a:cs typeface="Times New Roman" pitchFamily="18" charset="0"/>
              </a:rPr>
              <a:t>17. "Нет" значит нет</a:t>
            </a:r>
          </a:p>
          <a:p>
            <a:pPr algn="ctr"/>
            <a:r>
              <a:rPr lang="ru-RU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1800" y="6021388"/>
            <a:ext cx="8712200" cy="7207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800">
                <a:solidFill>
                  <a:srgbClr val="000000"/>
                </a:solidFill>
              </a:rPr>
              <a:t> </a:t>
            </a:r>
            <a:r>
              <a:rPr lang="ru-RU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Отказ "нет" следует произносить твердо и четко. Можно также слегка повысить голос, но кричать все-таки не стоит (за исключением крайних ситуаций).</a:t>
            </a:r>
          </a:p>
        </p:txBody>
      </p:sp>
    </p:spTree>
  </p:cSld>
  <p:clrMapOvr>
    <a:masterClrMapping/>
  </p:clrMapOvr>
  <p:transition advTm="13500"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2475" y="1127125"/>
            <a:ext cx="504825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27088" y="404813"/>
            <a:ext cx="7632700" cy="7207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solidFill>
                  <a:srgbClr val="000000"/>
                </a:solidFill>
                <a:cs typeface="Times New Roman" pitchFamily="18" charset="0"/>
              </a:rPr>
              <a:t>18. Разговаривайте с ребенком спокойно.</a:t>
            </a:r>
          </a:p>
          <a:p>
            <a:pPr algn="ctr"/>
            <a:r>
              <a:rPr lang="ru-RU" sz="1800" i="1">
                <a:solidFill>
                  <a:srgbClr val="000000"/>
                </a:solidFill>
                <a:cs typeface="Times New Roman" pitchFamily="18" charset="0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5013325"/>
            <a:ext cx="8496300" cy="17287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Будьте последовательны, и ни в коем случае в вашем голосе не должна звучать угроза.</a:t>
            </a:r>
          </a:p>
          <a:p>
            <a:pPr algn="ctr"/>
            <a:r>
              <a:rPr lang="ru-RU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Говорите медленно, взвешивая каждое слово. Критика может обидеть ребенка, вызвать у него злость и чувство протеста, заставить обороняться. Разговаривая с ребенком спокойным тоном, вы расположите его к себе, завоюете его доверие, готовность слушать вас и идти вам навстречу.</a:t>
            </a:r>
          </a:p>
        </p:txBody>
      </p:sp>
    </p:spTree>
  </p:cSld>
  <p:clrMapOvr>
    <a:masterClrMapping/>
  </p:clrMapOvr>
  <p:transition advTm="13500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692150"/>
            <a:ext cx="82962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39750" y="188913"/>
            <a:ext cx="8296275" cy="5032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solidFill>
                  <a:srgbClr val="000000"/>
                </a:solidFill>
                <a:cs typeface="Times New Roman" pitchFamily="18" charset="0"/>
              </a:rPr>
              <a:t>19. Учитесь слушать</a:t>
            </a:r>
          </a:p>
          <a:p>
            <a:pPr algn="ctr"/>
            <a:r>
              <a:rPr lang="ru-RU" sz="1800" i="1">
                <a:solidFill>
                  <a:srgbClr val="000000"/>
                </a:solidFill>
                <a:cs typeface="Times New Roman" pitchFamily="18" charset="0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3875" y="5949950"/>
            <a:ext cx="8440738" cy="7921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Если ваш ребенок достаточно взрослый, чтобы разговаривать о своем неправильном поведении, постарайтесь его выслушать. Попытайтесь понять, что он чувствует. Порой это довольно непросто.</a:t>
            </a:r>
          </a:p>
        </p:txBody>
      </p:sp>
    </p:spTree>
  </p:cSld>
  <p:clrMapOvr>
    <a:masterClrMapping/>
  </p:clrMapOvr>
  <p:transition advTm="13500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620713"/>
            <a:ext cx="7848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68313" y="188913"/>
            <a:ext cx="8207375" cy="5762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solidFill>
                  <a:srgbClr val="000000"/>
                </a:solidFill>
                <a:cs typeface="Times New Roman" pitchFamily="18" charset="0"/>
              </a:rPr>
              <a:t>20. Угрожать нужно умеючи</a:t>
            </a:r>
          </a:p>
          <a:p>
            <a:pPr algn="ctr"/>
            <a:r>
              <a:rPr lang="ru-RU" sz="1800" b="1" i="1">
                <a:solidFill>
                  <a:srgbClr val="000000"/>
                </a:solidFill>
                <a:cs typeface="Times New Roman" pitchFamily="18" charset="0"/>
              </a:rPr>
              <a:t>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388" y="5732463"/>
            <a:ext cx="8964612" cy="11255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Угроза - это объяснение ребенку того, к чему приведет его нежелание слушаться. Ребенку может быть довольно сложно понять и принять ее. Подобное предупреждение следует делать только в том случае, если оно реально и справедливо, и если вы действительно намереваетесь сдержать обещание.</a:t>
            </a:r>
          </a:p>
        </p:txBody>
      </p:sp>
    </p:spTree>
  </p:cSld>
  <p:clrMapOvr>
    <a:masterClrMapping/>
  </p:clrMapOvr>
  <p:transition advTm="13500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412875"/>
            <a:ext cx="5810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116013" y="620713"/>
            <a:ext cx="6767512" cy="7921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solidFill>
                  <a:srgbClr val="000000"/>
                </a:solidFill>
                <a:cs typeface="Times New Roman" pitchFamily="18" charset="0"/>
              </a:rPr>
              <a:t>21. Заключите соглашение</a:t>
            </a:r>
          </a:p>
          <a:p>
            <a:pPr algn="ctr"/>
            <a:r>
              <a:rPr lang="ru-RU" sz="1800" i="1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0863" y="4437063"/>
            <a:ext cx="7920037" cy="2087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800">
                <a:solidFill>
                  <a:srgbClr val="000000"/>
                </a:solidFill>
              </a:rPr>
              <a:t> </a:t>
            </a:r>
            <a:r>
              <a:rPr lang="ru-RU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Во-первых, об условиях соглашения должно быть известно остальным членам семьи, участвующим в воспитании ребенка .Во-вторых, если вы хотите внести в соглашение изменения, сообщите об этом ребенку.</a:t>
            </a:r>
          </a:p>
          <a:p>
            <a:pPr algn="ctr"/>
            <a:r>
              <a:rPr lang="ru-RU" sz="18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Эффективность такого соглашения заключается в том, что оно заставляет вас продумывать стратегию решения проблемы. На случай непослушания у вас будет уже готовая, заранее разработанная схема действий</a:t>
            </a:r>
            <a:r>
              <a:rPr lang="ru-RU" sz="1800" b="1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advTm="13500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11188" y="6308725"/>
            <a:ext cx="799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Спасибо за внимание .   Попова Н.В. 2014г. </a:t>
            </a:r>
          </a:p>
        </p:txBody>
      </p:sp>
      <p:sp>
        <p:nvSpPr>
          <p:cNvPr id="40964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65" name="Rectangle 5"/>
          <p:cNvSpPr>
            <a:spLocks noGrp="1"/>
          </p:cNvSpPr>
          <p:nvPr>
            <p:ph sz="half" idx="4294967295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endParaRPr lang="ru-RU" sz="2200" smtClean="0"/>
          </a:p>
        </p:txBody>
      </p:sp>
      <p:sp>
        <p:nvSpPr>
          <p:cNvPr id="40966" name="Rectangle 6"/>
          <p:cNvSpPr>
            <a:spLocks noGrp="1"/>
          </p:cNvSpPr>
          <p:nvPr>
            <p:ph sz="quarter" idx="4294967295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endParaRPr lang="ru-RU" sz="2000" smtClean="0"/>
          </a:p>
        </p:txBody>
      </p:sp>
      <p:sp>
        <p:nvSpPr>
          <p:cNvPr id="40967" name="Rectangle 7"/>
          <p:cNvSpPr>
            <a:spLocks noGrp="1"/>
          </p:cNvSpPr>
          <p:nvPr>
            <p:ph sz="quarter" idx="4294967295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endParaRPr lang="ru-RU" sz="2000" smtClean="0"/>
          </a:p>
        </p:txBody>
      </p:sp>
    </p:spTree>
  </p:cSld>
  <p:clrMapOvr>
    <a:masterClrMapping/>
  </p:clrMapOvr>
  <p:transition advTm="135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0"/>
            <a:ext cx="58324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58888" y="4608513"/>
            <a:ext cx="6697662" cy="2060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Конфликт - отсутствие согласия между двумя или более сторонами - лицами или группами .В процессе конфликтного взаимодействия его участники получают возможность выражать различные мнения, выявлять больше альтернатив при принятии решения. Причины, вызывающие конфликты, так же разнообразны, как и сами конфликты</a:t>
            </a:r>
            <a:r>
              <a:rPr lang="ru-RU" sz="1800" b="1">
                <a:solidFill>
                  <a:srgbClr val="FFFFFF"/>
                </a:solidFill>
              </a:rPr>
              <a:t>.</a:t>
            </a:r>
          </a:p>
        </p:txBody>
      </p:sp>
    </p:spTree>
  </p:cSld>
  <p:clrMapOvr>
    <a:masterClrMapping/>
  </p:clrMapOvr>
  <p:transition advTm="135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484313"/>
            <a:ext cx="35052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Блок-схема: процесс 1"/>
          <p:cNvSpPr>
            <a:spLocks noChangeArrowheads="1"/>
          </p:cNvSpPr>
          <p:nvPr/>
        </p:nvSpPr>
        <p:spPr bwMode="auto">
          <a:xfrm>
            <a:off x="1116013" y="333375"/>
            <a:ext cx="6840537" cy="935038"/>
          </a:xfrm>
          <a:prstGeom prst="flowChartProcess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800" b="1" i="1">
                <a:solidFill>
                  <a:srgbClr val="000000"/>
                </a:solidFill>
                <a:cs typeface="Times New Roman" pitchFamily="18" charset="0"/>
              </a:rPr>
              <a:t>Конфликтные ситуации,    если их своевременно не погасить , в дальнейшем могут перейти во взаимное непонимание и даже неприязненные отношения .</a:t>
            </a:r>
          </a:p>
        </p:txBody>
      </p:sp>
    </p:spTree>
  </p:cSld>
  <p:clrMapOvr>
    <a:masterClrMapping/>
  </p:clrMapOvr>
  <p:transition advTm="135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963" y="1052513"/>
            <a:ext cx="67627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187450" y="836613"/>
            <a:ext cx="6762750" cy="5762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cs typeface="Times New Roman" pitchFamily="18" charset="0"/>
              </a:rPr>
              <a:t>1. Игнорируйте неправильное поведение.</a:t>
            </a:r>
          </a:p>
          <a:p>
            <a:pPr algn="ctr"/>
            <a:r>
              <a:rPr lang="ru-RU" i="1">
                <a:cs typeface="Times New Roman" pitchFamily="18" charset="0"/>
              </a:rPr>
              <a:t>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5253038"/>
            <a:ext cx="8351837" cy="14890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Никак не реагируйте на ребенка - не кричите, не смотрите на него, не разговаривайте с ним. (Внимательно следите за ребенком, но занимайтесь при этом каким-то делом.) Как только ребенок перестанет себя неправильно вести, вы должны похвалить его "Техника игнорирования" требует терпения, а главное, не забывайте, вы игнорируете не ребенка, а его поведение</a:t>
            </a:r>
            <a:r>
              <a:rPr lang="ru-RU" sz="1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Tm="135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50" y="1762125"/>
            <a:ext cx="43815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476375" y="765175"/>
            <a:ext cx="6135688" cy="657225"/>
          </a:xfrm>
          <a:prstGeom prst="rect">
            <a:avLst/>
          </a:prstGeom>
          <a:solidFill>
            <a:schemeClr val="bg1">
              <a:alpha val="0"/>
            </a:schemeClr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latin typeface="Arial" charset="0"/>
              </a:rPr>
              <a:t>2.</a:t>
            </a:r>
            <a:r>
              <a:rPr lang="ru-RU" b="1" i="1">
                <a:latin typeface="Constantia" pitchFamily="18" charset="0"/>
              </a:rPr>
              <a:t> Уходите</a:t>
            </a:r>
          </a:p>
          <a:p>
            <a:pPr algn="ctr"/>
            <a:r>
              <a:rPr lang="ru-RU" b="1" i="1">
                <a:latin typeface="Arial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8888" y="5300663"/>
            <a:ext cx="6697662" cy="1441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любого возраста могут довести мам и пап до такого состояния, что родители теряют над собой контроль. Если вы чувствуете, что теряете контроль над собой, вам нужно время, чтобы прийти в себя. Дайте возможность и себе, и ребенку успокоиться</a:t>
            </a:r>
            <a:r>
              <a:rPr lang="ru-RU" sz="1800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advTm="135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876425"/>
            <a:ext cx="42862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619250" y="836613"/>
            <a:ext cx="5832475" cy="6477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cs typeface="Times New Roman" pitchFamily="18" charset="0"/>
              </a:rPr>
              <a:t>3. Используйте отвлекающий маневр</a:t>
            </a:r>
          </a:p>
          <a:p>
            <a:pPr algn="ctr"/>
            <a:r>
              <a:rPr lang="ru-RU" sz="1800" b="1" i="1"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2313" y="5399088"/>
            <a:ext cx="7416800" cy="12255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>
                <a:solidFill>
                  <a:srgbClr val="FFFFFF"/>
                </a:solidFill>
              </a:rPr>
              <a:t> </a:t>
            </a:r>
            <a:r>
              <a:rPr lang="ru-RU" sz="18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Лучше всего этот способ срабатывает до того, как ребенок раскапризничается. Помните: чем раньше вы вмешаетесь, и чем оригинальнее окажется ваше отвлекающее предложение, тем выше ваши шансы на успех.</a:t>
            </a:r>
          </a:p>
        </p:txBody>
      </p:sp>
    </p:spTree>
  </p:cSld>
  <p:clrMapOvr>
    <a:masterClrMapping/>
  </p:clrMapOvr>
  <p:transition advTm="135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9338" y="1928813"/>
            <a:ext cx="45053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763713" y="836613"/>
            <a:ext cx="5472112" cy="5762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solidFill>
                  <a:srgbClr val="000000"/>
                </a:solidFill>
                <a:cs typeface="Times New Roman" pitchFamily="18" charset="0"/>
              </a:rPr>
              <a:t>4. Смена обстановки</a:t>
            </a:r>
          </a:p>
          <a:p>
            <a:pPr algn="ctr"/>
            <a:r>
              <a:rPr lang="ru-RU" sz="1800" b="1" i="1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550" y="5300663"/>
            <a:ext cx="7345363" cy="10810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>
                <a:solidFill>
                  <a:srgbClr val="FFFFFF"/>
                </a:solidFill>
              </a:rPr>
              <a:t> </a:t>
            </a:r>
            <a:r>
              <a:rPr lang="ru-RU" sz="18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смене обстановки ребёнок  сначала расстроится еще сильнее. Но если вам удастся преодолеть такой момент, вы оба, без сомнения, начнете успокаиваться.</a:t>
            </a:r>
          </a:p>
        </p:txBody>
      </p:sp>
    </p:spTree>
  </p:cSld>
  <p:clrMapOvr>
    <a:masterClrMapping/>
  </p:clrMapOvr>
  <p:transition advTm="135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0638" y="1179513"/>
            <a:ext cx="64801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258888" y="692150"/>
            <a:ext cx="6408737" cy="3603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i="1">
                <a:cs typeface="Times New Roman" pitchFamily="18" charset="0"/>
              </a:rPr>
              <a:t>5. Используйте замену</a:t>
            </a:r>
          </a:p>
          <a:p>
            <a:pPr algn="ctr"/>
            <a:r>
              <a:rPr lang="ru-RU" sz="1800" i="1"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90638" y="5283200"/>
            <a:ext cx="6624637" cy="1314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8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Ребенку недостаточно сказать: "Так делать не следует". Ему надо объяснить, как поступать в таком случае, то есть показать альтернативу. Ваше умение быстро найти замену нежелательному поведению ребенка может уберечь от многих проблем.</a:t>
            </a:r>
          </a:p>
        </p:txBody>
      </p:sp>
    </p:spTree>
  </p:cSld>
  <p:clrMapOvr>
    <a:masterClrMapping/>
  </p:clrMapOvr>
  <p:transition advTm="135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</TotalTime>
  <Words>961</Words>
  <Application>Microsoft Office PowerPoint</Application>
  <PresentationFormat>Экран (4:3)</PresentationFormat>
  <Paragraphs>73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Calibri</vt:lpstr>
      <vt:lpstr>Constantia</vt:lpstr>
      <vt:lpstr>Wingdings 2</vt:lpstr>
      <vt:lpstr>Times New Roman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Конфликты и управление детьми</dc:title>
  <dc:creator>user</dc:creator>
  <cp:lastModifiedBy>user</cp:lastModifiedBy>
  <cp:revision>52</cp:revision>
  <dcterms:created xsi:type="dcterms:W3CDTF">2014-11-10T18:16:14Z</dcterms:created>
  <dcterms:modified xsi:type="dcterms:W3CDTF">2014-12-26T23:17:06Z</dcterms:modified>
</cp:coreProperties>
</file>