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6" r:id="rId12"/>
    <p:sldId id="270" r:id="rId13"/>
    <p:sldId id="272" r:id="rId14"/>
    <p:sldId id="274" r:id="rId15"/>
    <p:sldId id="275" r:id="rId16"/>
    <p:sldId id="276" r:id="rId17"/>
    <p:sldId id="262" r:id="rId18"/>
    <p:sldId id="264" r:id="rId19"/>
    <p:sldId id="269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F4F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3855" autoAdjust="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B0A27-AC64-4932-8EDF-94A788328A2C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E88A5-93D3-43AB-98DD-397B6A32D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07F4-7C18-432E-9CEC-CE8CCDF7BE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49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чень позитивные фоны для творчеств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1700808"/>
            <a:ext cx="8892480" cy="44644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Федеральные государственные образовательные стандарты дошкольного образования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705" y="188640"/>
            <a:ext cx="89829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условиям реализации ООП </a:t>
            </a:r>
            <a:endParaRPr lang="ru-RU" sz="3600" b="1" cap="none" spc="0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139953" y="-819472"/>
            <a:ext cx="576064" cy="7776864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605" y="3356993"/>
            <a:ext cx="8679885" cy="331236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ситуации развития для участников образовательных отношений, включая создание образовательной среды, которая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гарантирует охрану и укрепление физического и психического здоровья воспитанников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обеспечивает эмоциональное и морально-нравственное благополучие воспитанников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способствует профессиональному развитию педагогических работников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создаёт условия для развивающего вариативного дошкольного образования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обеспечивает его открытость и мотивирующий характер.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9076" y="1494304"/>
            <a:ext cx="1554611" cy="1107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37269" y="834971"/>
            <a:ext cx="1554611" cy="11071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0679" y="1768624"/>
            <a:ext cx="1554611" cy="11071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24440" y="859200"/>
            <a:ext cx="1554611" cy="11071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288" y="1484784"/>
            <a:ext cx="1554611" cy="110715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6398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88640"/>
            <a:ext cx="87129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психолого-педагогическим условиям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968552" cy="59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188" y="1841242"/>
            <a:ext cx="86802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педагогов к человеческому достоинству воспитанников, формирование и поддержка их положительной самооценки, уверенности в собственных возможностях и способностях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использование в образовательном процессе форм и методов работы с детьми, соответствующих их психолого-возрастным и индивидуальным особенностям (недопустимость как искусственного ускорения, так и искусственного замедления развития детей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построение образовательного процесса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поддержка педагогами положительного, доброжелательного отношения детей друг к другу и взаимодействия детей в разных видах деятельности;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поддержка инициативы и самостоятельности детей в специфических для них видах деятельности;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возможность выбора детьми материалов, видов активности, участников совместной деятельности и общения;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защита детей от всех форм физического и психического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насилия;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процесс.</a:t>
            </a:r>
          </a:p>
        </p:txBody>
      </p:sp>
      <p:pic>
        <p:nvPicPr>
          <p:cNvPr id="23554" name="Picture 2" descr="Скачать Дети - векторный клипарт на прозрачном фоне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65282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99592" y="3573016"/>
            <a:ext cx="8136904" cy="29523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Организация должна создавать возможности: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для предоставления информации о Программе семье и всем заинтересованным лицам, вовлечённым в образовательный процесс, а также широкой общественности;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для педагогов по поиску, использованию материалов, обеспечивающих реализацию Программы, в том числе в информационной среде;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для обсуждения с родителями (законными представителями) воспитанников вопросов, связанных с реализацией Программы.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260648"/>
            <a:ext cx="7920880" cy="280831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Организации должны </a:t>
            </a:r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быть созданы условия для: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повышения квалификации педагогических и руководящих работников (в том числе по их выбору) и их профессионального развития;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консультативной поддержки педагогов и родителей по вопросам инклюзивного образования в случае его организации;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организационно-методического сопровождения процесса реализации Программы, в том числе в плане взаимодействия с социумом.</a:t>
            </a:r>
          </a:p>
        </p:txBody>
      </p:sp>
    </p:spTree>
    <p:extLst>
      <p:ext uri="{BB962C8B-B14F-4D97-AF65-F5344CB8AC3E}">
        <p14:creationId xmlns:p14="http://schemas.microsoft.com/office/powerpoint/2010/main" xmlns="" val="29328887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Требования к кадровым условиям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836712"/>
            <a:ext cx="8496944" cy="16561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должна быть укомплектована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квалифицированными кадрами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(«Высшее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профессиональное образование или среднее профессиональное образование по направлению подготовки "Образование и педагогика" без предъявления требований к стажу работы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по направлению подготовки "Образование и педагогика" без предъявления требований к стажу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работы», ЕКС от 26.08.2010 г.).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36912"/>
            <a:ext cx="8496944" cy="216024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осуществляется:</a:t>
            </a:r>
          </a:p>
          <a:p>
            <a:pPr algn="just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воспитателями в течение всего времени пребывания воспитанников в Организации. Каждая группа должна непрерывно сопровождаться воспитателем или другим педагогом;</a:t>
            </a:r>
          </a:p>
          <a:p>
            <a:pPr algn="just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иными педагогическими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работниками,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соответствующие должности для которых устанавливаются Организацией самостоятельно в зависимости от содержания Программы;</a:t>
            </a:r>
          </a:p>
          <a:p>
            <a:pPr algn="just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в создании условий, необходимых для реализации образовательной программы, принимают участие помощники воспитателя и другие работники.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882912"/>
            <a:ext cx="8496944" cy="18584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требует от Организации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осуществления управления образовательной деятельностью, методического обеспечения реализации Программы, ведения бухгалтерского учёта, финансово-хозяйственной и хозяйственной деятельности, необходимого медицинского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сопровождения.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решения этих задач привлекается соответствующий квалифицированный персонал в качестве сотрудников Организации и/или заключаются договора с организациями, предоставляющими соответствующие услуги.</a:t>
            </a:r>
          </a:p>
        </p:txBody>
      </p:sp>
    </p:spTree>
    <p:extLst>
      <p:ext uri="{BB962C8B-B14F-4D97-AF65-F5344CB8AC3E}">
        <p14:creationId xmlns:p14="http://schemas.microsoft.com/office/powerpoint/2010/main" xmlns="" val="41887758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материально-техническим условиям</a:t>
            </a:r>
            <a:endParaRPr lang="ru-RU" sz="4000" b="1" dirty="0">
              <a:ln w="19050">
                <a:solidFill>
                  <a:srgbClr val="0070C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требования, определяемые в соответствии с санитарно-эпидемиологическими правилами и нормативами, в том числе: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к зданиям (помещениям) и участкам Организации (группы);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к водоснабжению, канализации, отоплению и вентиляции зданий (помещения) Организации (группы);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к набору и площадям образовательных помещений, их отделке и оборудованию;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к искусственному и естественному освещению образовательных помещений;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к санитарному состоянию и содержанию помещений;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● к оснащению помещений для качественного питания воспитанников;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требования, определяемые в соответствии с правилами пожарной безопасности;</a:t>
            </a: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оснащённость помещений для работы медицинского персонала в Организации.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68001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3"/>
            <a:ext cx="84969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финансовым условиям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84784"/>
            <a:ext cx="8496944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 должны: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обеспечивать Организации возможность выполнения требований Стандарта к условиям реализации и структуре Программы;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обеспечивать реализацию обязательной части Программы и части, формируемой участниками образовательного процесса, учитывая вариативность индивидуальных траекторий развития воспитанников;</a:t>
            </a: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● отражать структуру и объём расходов, необходимых для реализации Программы, а также механизм их формирования.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77072"/>
            <a:ext cx="8496944" cy="2592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 финансового обеспечения реализации Программы определяется исходя из Требований к условиям реализации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 ДО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данного Стандарта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быть достаточным и необходимым для осуществления Организацией расходов: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оплату труда работников, реализующих Программу;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обучения, соответствующие материалы, в том числе расходные, игровое, спортивное, оздоровительное оборудование, инвентарь, оплату услуг связи, в том числе расходов, связанных с подключением к информационной сети Интернет;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связанных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дополнительным профессиональным образованием педагогических работников по профилю их деятельности;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иных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связанных с реализацией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62796785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9208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развивающей предметно-пространственной среде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412776"/>
            <a:ext cx="4104456" cy="30243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Развивающая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(РППС)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максимальную реализацию образовательного потенциала пространства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Организации (группы,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участка)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1960" y="4005064"/>
            <a:ext cx="4752528" cy="24482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РППС должна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обеспечивать: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реализацию различных образовательных программ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используемых в образовательном процессе Организации;</a:t>
            </a: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условия для инклюзивного образования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 в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его организации);</a:t>
            </a:r>
            <a:endPara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учёт национально-культурных, климатических условий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в которых осуществляется образовательный процесс.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5976" y="1484784"/>
            <a:ext cx="4608512" cy="19442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РППС должна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обеспечивать возможность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общения и совместной деятельности детей и взрослых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(в том числе детей разного возраста), во всей группе и в малых группах,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возможности для уединения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581128"/>
            <a:ext cx="3744416" cy="158417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РППС Организации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(группы) должна быть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содержательно насыщенной, трансформируемой, полифункциональной, вариативной, доступной и безопасной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674" name="Picture 2" descr="Дети. Клипарт в Png. - МОЙ МИР - ВАШ МИР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99592" cy="171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97761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ежные детские фоны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476672"/>
            <a:ext cx="8712968" cy="41764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Любой стандарт   предполагает какой- то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результат,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 есть если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вводится стандарт, то предполагается,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этот стандарт что- то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изменит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системе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воспитания и мы получим тот или иной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планируемый результат.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 вот таким результатом, подчеркивают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разработчики,  должна стать  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социализация детей.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933056"/>
            <a:ext cx="5544616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образовательный результат, а именно формирование у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жизненно важных  базовых ценностей культуры мира.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0"/>
            <a:ext cx="8964488" cy="67413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стандарте четко определено, что развитие ребенка не является объектом измерения и оценки.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Согласно стандарту, верным будет скорее оценка того вектора развития,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которым идет ребенок, а не какого-то конечного результата, которого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необходимо добиться.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Здесь в отличие от других стандартов, речь идет только о личностных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результатах.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этой связи допускается мониторинг динамики развития ребенка, однако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 нужен не для оценки самой по себе, а для выявления тех способов, с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помощью которых педагог может дать ребенку развиться, 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открыть какие-то способности, преодолеть проблемы.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Занимательный русский язык 5 класс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6065912"/>
            <a:ext cx="2376264" cy="792088"/>
          </a:xfrm>
          <a:prstGeom prst="rect">
            <a:avLst/>
          </a:prstGeom>
          <a:noFill/>
        </p:spPr>
      </p:pic>
      <p:pic>
        <p:nvPicPr>
          <p:cNvPr id="5" name="Picture 4" descr="Занимательный русский язык 5 класс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2376264" cy="792088"/>
          </a:xfrm>
          <a:prstGeom prst="rect">
            <a:avLst/>
          </a:prstGeom>
          <a:noFill/>
        </p:spPr>
      </p:pic>
      <p:pic>
        <p:nvPicPr>
          <p:cNvPr id="6" name="Picture 4" descr="Занимательный русский язык 5 класс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2376264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Нежные детские фоны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отличие от других стандартов, ФГОС дошкольного образования не является основой оценки соответствия установленным требованиям образовательной деятельности и подготовки детей. Освоение дошкольных образовательных программ не сопровождается проведением промежуточных аттестаций и </a:t>
            </a:r>
          </a:p>
          <a:p>
            <a:pPr algn="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итоговой аттестации </a:t>
            </a:r>
          </a:p>
          <a:p>
            <a:pPr algn="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МДОУ &quot;Головчинский детский сад &quot;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260648"/>
            <a:ext cx="446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Понятие ФГОС</a:t>
            </a:r>
            <a:endParaRPr lang="ru-RU" sz="4000" b="1" cap="none" spc="0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908720"/>
            <a:ext cx="568863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(англ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норма, образец) – «образец, эталон, модель, принимаемые за исходные для сопоставления с ними др. подобных объектов»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916832"/>
            <a:ext cx="6120680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 гарантии – условия и механизмы, обеспечивающие беспрепятственное пользование правами и их всестороннюю охрану»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573016"/>
            <a:ext cx="7344816" cy="2808312"/>
          </a:xfrm>
          <a:prstGeom prst="roundRect">
            <a:avLst/>
          </a:prstGeom>
          <a:solidFill>
            <a:srgbClr val="F4F913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в образовании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должен выступать гарантией конституционного права российского гражданина, права любого человека на качественное образование.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система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идеала.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794087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чень позитивные фоны для творчеств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1700808"/>
            <a:ext cx="8892480" cy="446449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Федеральные государственные образовательные стандарты дошкольного образования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Нежные детские фоны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83568" y="404664"/>
            <a:ext cx="8208912" cy="57606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Стандарт разработан на основе 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Конвенции ООН о правах ребёнка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Конституции РФ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Законодательства РФ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Стандарт  отражает следующие ожидания: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        </a:t>
            </a:r>
            <a:r>
              <a:rPr lang="ru-RU" sz="2600" dirty="0" smtClean="0">
                <a:solidFill>
                  <a:srgbClr val="002060"/>
                </a:solidFill>
              </a:rPr>
              <a:t>                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общественно-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оциально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государственные            культурные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727967">
            <a:off x="4491637" y="4088558"/>
            <a:ext cx="288032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878889">
            <a:off x="6651197" y="4016748"/>
            <a:ext cx="288032" cy="9361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260648"/>
            <a:ext cx="7668344" cy="1143000"/>
          </a:xfrm>
          <a:prstGeom prst="rect">
            <a:avLst/>
          </a:prstGeom>
        </p:spPr>
        <p:txBody>
          <a:bodyPr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Стандарт утверждает основные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принципы: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1124744"/>
            <a:ext cx="8856984" cy="496855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сохранения уникальности и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самоценности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дошкольного детства как важного этапа в общем развитии человека;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полноценного проживания ребёнком всех этапов дошкольного детства, амплификации (обогащения) детского развития;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создания благоприятной социальной ситуации развития каждого ребёнка в соответствии с его возрастными и индивидуальными особенностями и склонностями;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содействия и сотрудничества детей и взрослых в процессе развития детей и их взаимодействия с людьми, культурой и окружающим миром;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приобщения детей к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социо</a:t>
            </a: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культурным нормам, традициям семьи, общества и государства;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формирования познавательных интересов и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познавательных действий ребёнка через его включение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различные виды деятельности;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● учёта этнокультурной и социальной ситуации развития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детей.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4" descr="Плейкаст &quot;ТАНЮШКА , С ДНЕМ РОЖДЕНИЯ ТЕБЯ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437112"/>
            <a:ext cx="1694192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512" y="404664"/>
            <a:ext cx="822960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Цели ФГОС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484784"/>
            <a:ext cx="8507288" cy="51125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обеспечение государственных гарантий уровня и качества образования на основе единства обязательных требований к условиям реализации основных образовательных программ, их структуре и результатам их освоения;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сохранение единства образовательного пространства Российской Федерации относительно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превь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267744" cy="1632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92696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физического и психического здоровья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сохранение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индивидуальности ребёнка,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индивидуальных способностей и творческого потенциала каждого ребёнка как субъекта отношений с людьми, миром и самим собой;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общей культуры воспитанников,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их нравственных, интеллектуальных, физических, 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эстетических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0"/>
            <a:ext cx="68305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cap="none" spc="0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ДО</a:t>
            </a:r>
            <a:endParaRPr lang="ru-RU" sz="4000" b="1" cap="none" spc="0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История благодарностей участник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475656" cy="2305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333685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качеств, инициативности, самостоятельности и ответственности, формирования предпосылок учебной деятельности;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обеспечение вариативности и разнообразия содержания образовательных программ и организационных форм уровня дошкольного образования с учётом образовательных потребностей и способностей воспитанников;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среды, соответствующей                            возрастным и индивидуальным особенностям детей;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обеспечение преемственности основных образовательных программ дошкольного и начального общего образования;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Нежные детские фоны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2771800" y="1628800"/>
            <a:ext cx="3960440" cy="237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ФГОС ДО рекомендует планировать образовательную работу, охватывая следующие образовательные области: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332656"/>
            <a:ext cx="223224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Социально-коммуникативное развитие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88224" y="332656"/>
            <a:ext cx="223224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Познавательное  развитие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4437112"/>
            <a:ext cx="223224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Физическое развитие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708920"/>
            <a:ext cx="2232248" cy="12961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Речевое развитие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4941168"/>
            <a:ext cx="2304256" cy="15121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Художественно-эстетическое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развитие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 rot="13389361">
            <a:off x="2325351" y="1634821"/>
            <a:ext cx="848613" cy="5040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 rot="9618529">
            <a:off x="2181063" y="3285182"/>
            <a:ext cx="943479" cy="5040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 rot="5177152">
            <a:off x="4138766" y="4192649"/>
            <a:ext cx="848356" cy="5040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 rot="2502857">
            <a:off x="6122143" y="3705593"/>
            <a:ext cx="1023387" cy="5040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 rot="18595219">
            <a:off x="6125703" y="1719338"/>
            <a:ext cx="847138" cy="50405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411760" y="188640"/>
            <a:ext cx="3816424" cy="936104"/>
          </a:xfrm>
          <a:prstGeom prst="downArrowCallou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Этапы реализации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547664" y="1196752"/>
            <a:ext cx="5472608" cy="1008112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Создание  рабочей группы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547664" y="2276872"/>
            <a:ext cx="5472608" cy="1008112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Разработка плана-графика 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на 2013 – 2014 гг.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547664" y="3356992"/>
            <a:ext cx="5472608" cy="151216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Корректировка  сетки планирования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 учетом ФГОС  ДО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5301208"/>
            <a:ext cx="5112568" cy="1368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Разработка основной образовательной программы ДОУ в соответствии с ФГОС  ДО.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Picture 4" descr="Занимательный русский язык 5 класс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491880" cy="1102271"/>
          </a:xfrm>
          <a:prstGeom prst="rect">
            <a:avLst/>
          </a:prstGeom>
          <a:noFill/>
        </p:spPr>
      </p:pic>
      <p:pic>
        <p:nvPicPr>
          <p:cNvPr id="14340" name="Picture 4" descr="Занимательный русский язык 5 класс - Самые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5"/>
            <a:ext cx="3421708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692696"/>
          <a:ext cx="8568952" cy="5972519"/>
        </p:xfrm>
        <a:graphic>
          <a:graphicData uri="http://schemas.openxmlformats.org/drawingml/2006/table">
            <a:tbl>
              <a:tblPr/>
              <a:tblGrid>
                <a:gridCol w="1656184"/>
                <a:gridCol w="792088"/>
                <a:gridCol w="4176464"/>
                <a:gridCol w="1944216"/>
              </a:tblGrid>
              <a:tr h="790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Режимные моменты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область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Формы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организации совместной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деятельности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педагогов с детьми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развивающей среды для самостоятельной деятельности  детей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Утро, прием детей, подготовка к завтраку, завтрак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0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1. Тема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Тема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Задачи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4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Прогулка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</a:t>
                      </a:r>
                      <a:r>
                        <a:rPr lang="ru-RU" sz="11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половина дня:</a:t>
                      </a:r>
                      <a:endParaRPr lang="ru-RU" sz="11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2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Взаимодействие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 родителями, педагогами ДОУ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116632"/>
            <a:ext cx="65882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Дата, день недели ________________________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____________________________________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1798</Words>
  <Application>Microsoft Office PowerPoint</Application>
  <PresentationFormat>Экран (4:3)</PresentationFormat>
  <Paragraphs>186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www.PHILka.RU</cp:lastModifiedBy>
  <cp:revision>19</cp:revision>
  <dcterms:modified xsi:type="dcterms:W3CDTF">2014-11-02T12:32:01Z</dcterms:modified>
</cp:coreProperties>
</file>