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3665B0-B666-4C5E-B44B-21B59B5457ED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5AE2D90-6DD7-4277-ACBF-2F489B566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28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41AC8-581A-45D4-8B31-790D8A19C8EF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9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9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E2F2-D0FA-4432-97BA-DEA571B7A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82BC0-5CB4-4A1F-A6B9-F89B5CD5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C4C87-254C-498C-83A1-3200C83CB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E55F-AFF6-46F5-A918-919309763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AC7A-252C-4B47-9E86-7240FD693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D460-EA7A-4583-9EFB-136214959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1250-71A7-4DB6-8E61-9E9A50580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59AF-F771-4CF8-9862-500F1062F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5F57-9040-44B0-A7C9-619CC683F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4E5A-8385-450F-BF2C-E5C1C1C16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8F089-8668-43C8-99DA-9F3F94A61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5E20-B359-460C-AF1C-54A13D6AA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29FF-2562-4E1D-96AC-CA8D43EBB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AE623-F56E-4249-934C-CC3B4F579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9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E33DCAB-53A6-4B5D-8CED-FD3FC3B95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9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  <p:sldLayoutId id="2147483675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857500"/>
            <a:ext cx="7772400" cy="2911475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dirty="0"/>
              <a:t>Витамины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071688" y="0"/>
            <a:ext cx="4857750" cy="19288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/>
              <a:t>Презентация на тему:</a:t>
            </a:r>
            <a:endParaRPr lang="ru-RU" sz="48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28575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784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4292600"/>
            <a:ext cx="26495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4508500"/>
            <a:ext cx="280828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/>
              <a:t>Витамин E (токоферола ацетат)</a:t>
            </a:r>
          </a:p>
        </p:txBody>
      </p:sp>
      <p:pic>
        <p:nvPicPr>
          <p:cNvPr id="49160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716338"/>
            <a:ext cx="1368425" cy="1338262"/>
          </a:xfrm>
        </p:spPr>
      </p:pic>
      <p:sp>
        <p:nvSpPr>
          <p:cNvPr id="49161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1979613" y="1600200"/>
            <a:ext cx="6707187" cy="48529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/>
              <a:t>Впервые выявили роль витамина Е в репродуктивном процессе в 1920 г. У белой крысы, обычно очень плодовитой, было отмечено прекращение размножения при длительной молочной диете (снятое молоко) с развитием авитаминоза Е. При дальнейших исследованиях выявилось, что роль витамина Е не ограничивается только контролем за репродуктивной функцией. Витамин Е также улучшает циркуляцию крови, необходим для регенерации тканей. Он обеспечивает нормальную свертываемость крови и заживление; снижает возможность образования шрамов от некоторых ран; снижает кровяное давление; способствует предупреждению катаракт; улучшает атлетические достижения; снимает судороги ног; поддерживает здоровье нервов и мускулов; укрепляя стенки капилляров; предотвращает анемию </a:t>
            </a:r>
            <a:r>
              <a:rPr lang="ru-RU" sz="2000" b="1"/>
              <a:t>Источники: </a:t>
            </a:r>
            <a:r>
              <a:rPr lang="ru-RU" sz="2000"/>
              <a:t>Растительные масла, печень, молоко, овсянка, </a:t>
            </a:r>
          </a:p>
        </p:txBody>
      </p:sp>
      <p:pic>
        <p:nvPicPr>
          <p:cNvPr id="49162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936750"/>
            <a:ext cx="1511300" cy="1347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/>
              <a:t>Витамин К (синтетический фитоменадион)</a:t>
            </a: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2051050" y="1600200"/>
            <a:ext cx="6635750" cy="4924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Витамин К является жирорастворимым витамином, запасаемым в небольших количествах в печени, он разрушается на свету и в щелочных растворах. Впервые было высказано предположение о наличии фактора, влияющего на свертываемость крови, в 1929 г. Датский биохимик Хенрик Дам (Henrik Dam) выделил жирорастворимый витамин, который в 1935 г. назвали витамином К (koagulations vitamin) из-за его роли в свертываемости крови. За эту работу ему в 1943 г. была присуждена Нобелевская премия.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/>
              <a:t>Витамин К также играет важню роль в формировании и восстановлении костей, обеспечивает синтез остеокальцина - белка костной ткани, на котором кристаллизуется кальций. Он способствует предупреждению остеопороза, участвует в регуляции окислительно-восстановительных процессов в организме.</a:t>
            </a:r>
          </a:p>
        </p:txBody>
      </p:sp>
      <p:pic>
        <p:nvPicPr>
          <p:cNvPr id="52235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3538" y="1700213"/>
            <a:ext cx="1370012" cy="1514475"/>
          </a:xfrm>
        </p:spPr>
      </p:pic>
      <p:pic>
        <p:nvPicPr>
          <p:cNvPr id="52236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04813" y="3789363"/>
            <a:ext cx="1214437" cy="1481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2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Витамины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84313"/>
            <a:ext cx="5870575" cy="4968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>
                <a:latin typeface="Verdana" pitchFamily="34" charset="0"/>
              </a:rPr>
              <a:t>Витамины были открыты на рубеже 19-20 веков в результате исследований роли различных пищевых веществ в жизнедеятельности организма. Основоположником витаминологии можно считать русского ученого Н.И.Лунина, который в 1880 году первым доказал, что помимо белков, жиров, углеводов, воды и минеральных веществ необходимы еще какие-то вещества, без которых организм не может существовать. Эти вещества были названы витаминами (vita + amin - "амины жизни" в дословном переводе с латинского), так как первые выделенные в чистом виде витамины содержали в своем составе аминогруппу. И хотя в дальнейшем выяснилось, что далеко не все витаминные вещества содержат в своем составе аминогруппу и вообще</a:t>
            </a:r>
            <a:r>
              <a:rPr lang="ru-RU" sz="1800">
                <a:latin typeface="Verdana" pitchFamily="34" charset="0"/>
              </a:rPr>
              <a:t> </a:t>
            </a:r>
            <a:r>
              <a:rPr lang="ru-RU" sz="1800" b="1">
                <a:latin typeface="Verdana" pitchFamily="34" charset="0"/>
              </a:rPr>
              <a:t>азот, термин "витамин" укоренился в науке.  </a:t>
            </a:r>
          </a:p>
        </p:txBody>
      </p:sp>
      <p:pic>
        <p:nvPicPr>
          <p:cNvPr id="3277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1700213"/>
            <a:ext cx="2592388" cy="1943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Витамины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5905500" cy="540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>
                <a:latin typeface="Verdana" pitchFamily="34" charset="0"/>
              </a:rPr>
              <a:t>Согласно классическому определению, витамины - это необходимые для нормальной жизнедеятельности низкомолекулярные органические вещества, которые не синтезируются организмом данного вида или синтезируются в количестве, недостаточном для обеспечения жизнедеятельности организма.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>
                <a:latin typeface="Verdana" pitchFamily="34" charset="0"/>
              </a:rPr>
              <a:t>Витамины необходимы для нормального протекания практически всех биохимических процессов в нашем организме. Они обеспечивают функции желез внутренней секреции, то есть выработку гормонов, повышение умственной и физической работоспособности, поддерживают устойчивость организма к воздействию неблагоприятных факторов внешней среды (жара, холод, инфекции, интоксикации)... Этот список далеко не полон.</a:t>
            </a:r>
            <a:r>
              <a:rPr lang="ru-RU" sz="1800">
                <a:latin typeface="Verdana" pitchFamily="34" charset="0"/>
              </a:rPr>
              <a:t> </a:t>
            </a:r>
          </a:p>
        </p:txBody>
      </p:sp>
      <p:pic>
        <p:nvPicPr>
          <p:cNvPr id="19459" name="Picture 10" descr="D:\мама\картинки\еда\j01826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714625"/>
            <a:ext cx="30273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Rectangle 16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18488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latin typeface="Verdana" pitchFamily="34" charset="0"/>
              </a:rPr>
              <a:t>Витамин C (аскорбиновая кислота)</a:t>
            </a:r>
            <a:br>
              <a:rPr lang="ru-RU" sz="3200">
                <a:latin typeface="Verdana" pitchFamily="34" charset="0"/>
              </a:rPr>
            </a:br>
            <a:endParaRPr lang="ru-RU" sz="3200">
              <a:latin typeface="Verdana" pitchFamily="34" charset="0"/>
            </a:endParaRPr>
          </a:p>
        </p:txBody>
      </p:sp>
      <p:pic>
        <p:nvPicPr>
          <p:cNvPr id="36881" name="Picture 1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700213"/>
            <a:ext cx="1905000" cy="1514475"/>
          </a:xfrm>
        </p:spPr>
      </p:pic>
      <p:sp>
        <p:nvSpPr>
          <p:cNvPr id="36883" name="Rectangle 19"/>
          <p:cNvSpPr>
            <a:spLocks noGrp="1" noChangeArrowheads="1"/>
          </p:cNvSpPr>
          <p:nvPr>
            <p:ph type="body" sz="half" idx="3"/>
          </p:nvPr>
        </p:nvSpPr>
        <p:spPr>
          <a:xfrm>
            <a:off x="2555875" y="1600200"/>
            <a:ext cx="6130925" cy="47815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>
                <a:latin typeface="Verdana" pitchFamily="34" charset="0"/>
              </a:rPr>
              <a:t>Витамин C, или аскорбиновая кислота, относится к водорастворимым витаминам. Всасывание аскорбиновой кислоты происходит на всем протяжении желудочно-кишечного тракта, но большей частью - в тонком кишечнике, путем простой диффузии. В крови и в тканях аскорбиновая кислота находится как в свободном виде, так и в связанном с белками.</a:t>
            </a:r>
            <a:r>
              <a:rPr lang="ru-RU" sz="2800"/>
              <a:t> </a:t>
            </a:r>
          </a:p>
        </p:txBody>
      </p:sp>
      <p:pic>
        <p:nvPicPr>
          <p:cNvPr id="36884" name="Picture 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3789363"/>
            <a:ext cx="2016125" cy="1339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368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1572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>
                <a:latin typeface="Verdana" pitchFamily="34" charset="0"/>
              </a:rPr>
              <a:t>Роль витамина С в организме человека</a:t>
            </a:r>
            <a:r>
              <a:rPr lang="ru-RU" sz="4000"/>
              <a:t> 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6337300" cy="50688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>
                <a:latin typeface="Verdana" pitchFamily="34" charset="0"/>
              </a:rPr>
              <a:t>Аскорбиновая кислота участвует в процессах превращения ароматических аминокислот, в процессах кроветворения и в образовании коллагена - основного внеклеточного компонента соединительной ткани.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>
                <a:latin typeface="Verdana" pitchFamily="34" charset="0"/>
              </a:rPr>
              <a:t>Недостаточность витамина C вызывает цингу - заболевание, приводящее к нарушениям образования коллагена и ряда других компонент соединительных тканей, к постепенному их разрушению. Внешне цинга проявляется такими симптомами, как расшатывание и выпадение зубов, кровоточивость десен, отеки и боли в суставах, бледность кожных покровов, кровоизлияния, плохое заживление ран, различные поражения костей.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>
                <a:latin typeface="Verdana" pitchFamily="34" charset="0"/>
              </a:rPr>
              <a:t>Основной источник витамина C для человека - свежие овощи, фрукты, ягоды. Особенно богаты им плоды шиповника. Лекарственные препараты, содержащие аскорбиновую кислоту, применяют для лечения гиповитаминозов, при нарушениях и для стимуляции процессов кроветворения (совместно с фолиевой кислотой, витамином B12 и железом), для укрепления капилляров, стимуляции процессов регенерации тканей, при острых заболеваниях дыхательных путей и при ряде других заболеваний</a:t>
            </a:r>
          </a:p>
        </p:txBody>
      </p:sp>
      <p:pic>
        <p:nvPicPr>
          <p:cNvPr id="21507" name="Picture 8" descr="D:\мама\картинки\еда\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9525" y="2214563"/>
            <a:ext cx="24272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214688" y="428625"/>
            <a:ext cx="5715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/>
              <a:t>Роль витамина А.</a:t>
            </a:r>
            <a:r>
              <a:rPr lang="ru-RU" dirty="0"/>
              <a:t>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86188" y="1357313"/>
            <a:ext cx="5072062" cy="4679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/>
              <a:t>Витамин А выполняет в организме следующие функции: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ru-RU" sz="2400" dirty="0"/>
              <a:t> регулирует нормальный рост и дифференциацию клеток развивающегося организма (эмбриона, ребенка);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ru-RU" sz="2400" dirty="0"/>
              <a:t> регулирует процессы деления и дифференциации клеток, быстро обновляющихся тканей - хрящей и костной ткани, сперматогенного эпителия и плаценты, эпителия кожи и слизистых;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ru-RU" sz="2400" dirty="0"/>
              <a:t> обеспечивает фотохимический процесс акта зрения </a:t>
            </a:r>
          </a:p>
        </p:txBody>
      </p:sp>
      <p:pic>
        <p:nvPicPr>
          <p:cNvPr id="22531" name="Picture 8" descr="D:\мама\картинки\еда\j01779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357563"/>
            <a:ext cx="28575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714375" y="1285875"/>
            <a:ext cx="1857375" cy="1847850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22533" name="Picture 9" descr="D:\мама\картинки\еда\j02020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7188"/>
            <a:ext cx="2857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>
                <a:latin typeface="Verdana" pitchFamily="34" charset="0"/>
              </a:rPr>
              <a:t>Недостаток витамина А приводит к следующим последствиям</a:t>
            </a:r>
            <a:r>
              <a:rPr lang="ru-RU" sz="2400">
                <a:latin typeface="Verdana" pitchFamily="34" charset="0"/>
              </a:rPr>
              <a:t>:</a:t>
            </a:r>
          </a:p>
        </p:txBody>
      </p:sp>
      <p:pic>
        <p:nvPicPr>
          <p:cNvPr id="4608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357313"/>
            <a:ext cx="2000250" cy="2286000"/>
          </a:xfrm>
        </p:spPr>
      </p:pic>
      <p:sp>
        <p:nvSpPr>
          <p:cNvPr id="46089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2268538" y="1844675"/>
            <a:ext cx="6418262" cy="4537075"/>
          </a:xfrm>
        </p:spPr>
        <p:txBody>
          <a:bodyPr/>
          <a:lstStyle/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нарушение темновой адаптации, ночная слепота (то есть резкое ухудшение зрения в сумерках и в темноте, очень долгое "привыкание" глаз к снижению освещенности) - эти последствия нехватки витамина А проявляются в первую очередь;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задержка роста в молодом возрасте;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фолликулярный гиперкератоз (избыточное ороговение кожи, вызванное задержкой смены эпителия);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сухость слизистых (также вследствие замедленного обновления эпителия);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ксерофтальмия (сухость конъюнктивы глаза);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помутнение и размягчение роговицы глаза (кератомаляция);</a:t>
            </a:r>
          </a:p>
          <a:p>
            <a:pPr marL="365125" lvl="1" indent="-169863" eaLnBrk="1" hangingPunct="1">
              <a:lnSpc>
                <a:spcPct val="80000"/>
              </a:lnSpc>
              <a:defRPr/>
            </a:pPr>
            <a:r>
              <a:rPr lang="ru-RU" sz="1900"/>
              <a:t>нарушение функции размножения (оплодотворяющей активности сперматозоидов).</a:t>
            </a:r>
          </a:p>
        </p:txBody>
      </p:sp>
      <p:pic>
        <p:nvPicPr>
          <p:cNvPr id="23556" name="Picture 11" descr="D:\мама\картинки\еда\j02897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857625"/>
            <a:ext cx="20113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6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6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6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8" y="214313"/>
            <a:ext cx="450056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Витамин 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0" y="1143000"/>
            <a:ext cx="4038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Включает в свою группу восемь витаминов:</a:t>
            </a:r>
          </a:p>
          <a:p>
            <a:pPr eaLnBrk="1" hangingPunct="1">
              <a:defRPr/>
            </a:pPr>
            <a:r>
              <a:rPr lang="ru-RU" sz="1800" dirty="0" smtClean="0"/>
              <a:t>- В1 (тиамин);</a:t>
            </a:r>
          </a:p>
          <a:p>
            <a:pPr eaLnBrk="1" hangingPunct="1">
              <a:defRPr/>
            </a:pPr>
            <a:r>
              <a:rPr lang="ru-RU" sz="1800" dirty="0" smtClean="0"/>
              <a:t>- В2 (рибофлавин);</a:t>
            </a:r>
          </a:p>
          <a:p>
            <a:pPr eaLnBrk="1" hangingPunct="1">
              <a:defRPr/>
            </a:pPr>
            <a:r>
              <a:rPr lang="ru-RU" sz="1800" dirty="0" smtClean="0"/>
              <a:t>- В3 (ниацин);</a:t>
            </a:r>
          </a:p>
          <a:p>
            <a:pPr eaLnBrk="1" hangingPunct="1">
              <a:defRPr/>
            </a:pPr>
            <a:r>
              <a:rPr lang="ru-RU" sz="1800" dirty="0" smtClean="0"/>
              <a:t>- В5 (пантотеновая кислота);</a:t>
            </a:r>
          </a:p>
          <a:p>
            <a:pPr eaLnBrk="1" hangingPunct="1">
              <a:defRPr/>
            </a:pPr>
            <a:r>
              <a:rPr lang="ru-RU" sz="1800" dirty="0" smtClean="0"/>
              <a:t>- В6 (пиридоксин);</a:t>
            </a:r>
          </a:p>
          <a:p>
            <a:pPr eaLnBrk="1" hangingPunct="1">
              <a:defRPr/>
            </a:pPr>
            <a:r>
              <a:rPr lang="ru-RU" sz="1800" dirty="0" smtClean="0"/>
              <a:t>- В7 (биотин);</a:t>
            </a:r>
          </a:p>
          <a:p>
            <a:pPr eaLnBrk="1" hangingPunct="1">
              <a:defRPr/>
            </a:pPr>
            <a:r>
              <a:rPr lang="ru-RU" sz="1800" dirty="0" smtClean="0"/>
              <a:t>- В12 (цианкобаламин);</a:t>
            </a:r>
          </a:p>
          <a:p>
            <a:pPr eaLnBrk="1" hangingPunct="1">
              <a:defRPr/>
            </a:pPr>
            <a:r>
              <a:rPr lang="ru-RU" sz="1800" dirty="0" smtClean="0"/>
              <a:t>- фолиевая кислота.</a:t>
            </a:r>
          </a:p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Витамин В восстанавливает энергию,  помогает бороться с лишним весом, улучшает работу сердечной мышцы.</a:t>
            </a:r>
          </a:p>
          <a:p>
            <a:pPr eaLnBrk="1" hangingPunct="1">
              <a:defRPr/>
            </a:pPr>
            <a:r>
              <a:rPr lang="ru-RU" sz="1800" dirty="0" smtClean="0"/>
              <a:t>Содержится в печени, почках, мясе и молоке.</a:t>
            </a:r>
            <a:endParaRPr lang="ru-RU" sz="1800" dirty="0"/>
          </a:p>
        </p:txBody>
      </p:sp>
      <p:pic>
        <p:nvPicPr>
          <p:cNvPr id="24579" name="Picture 2" descr="D:\мама\картинки\еда\indey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14438"/>
            <a:ext cx="3143250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D:\мама\картинки\еда\j01779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3929063"/>
            <a:ext cx="32385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7443787" cy="1643062"/>
          </a:xfrm>
        </p:spPr>
        <p:txBody>
          <a:bodyPr/>
          <a:lstStyle/>
          <a:p>
            <a:pPr lvl="1" eaLnBrk="1" hangingPunct="1">
              <a:defRPr/>
            </a:pPr>
            <a:r>
              <a:rPr lang="ru-RU" dirty="0" smtClean="0"/>
              <a:t>Витамин РР: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Содержимое 6" descr="j0177956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43063" y="2214563"/>
            <a:ext cx="6357937" cy="4357687"/>
          </a:xfrm>
          <a:noFill/>
        </p:spPr>
      </p:pic>
      <p:pic>
        <p:nvPicPr>
          <p:cNvPr id="4" name="Содержимое 3"/>
          <p:cNvPicPr>
            <a:picLocks noGrp="1" noChangeArrowheads="1"/>
          </p:cNvPicPr>
          <p:nvPr>
            <p:ph type="body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20688" y="4425950"/>
            <a:ext cx="4054475" cy="1895475"/>
          </a:xfrm>
        </p:spPr>
      </p:pic>
      <p:pic>
        <p:nvPicPr>
          <p:cNvPr id="5" name="Текст 4"/>
          <p:cNvPicPr>
            <a:picLocks noGrp="1" noChangeArrowheads="1"/>
          </p:cNvPicPr>
          <p:nvPr>
            <p:ph type="body" sz="half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719138" y="1146175"/>
            <a:ext cx="7759700" cy="1017588"/>
          </a:xfrm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6877050" y="2636838"/>
            <a:ext cx="1809750" cy="19129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очки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186</TotalTime>
  <Words>921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Точки</vt:lpstr>
      <vt:lpstr>Витамины</vt:lpstr>
      <vt:lpstr>Витамины</vt:lpstr>
      <vt:lpstr>Витамины</vt:lpstr>
      <vt:lpstr>Витамин C (аскорбиновая кислота) </vt:lpstr>
      <vt:lpstr>Роль витамина С в организме человека </vt:lpstr>
      <vt:lpstr>Роль витамина А. </vt:lpstr>
      <vt:lpstr>Недостаток витамина А приводит к следующим последствиям:</vt:lpstr>
      <vt:lpstr>Витамин В.</vt:lpstr>
      <vt:lpstr>Витамин РР: </vt:lpstr>
      <vt:lpstr>Витамин E (токоферола ацетат)</vt:lpstr>
      <vt:lpstr>Витамин К (синтетический фитоменадион)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Zver</dc:creator>
  <cp:lastModifiedBy>comp</cp:lastModifiedBy>
  <cp:revision>18</cp:revision>
  <dcterms:created xsi:type="dcterms:W3CDTF">2009-05-03T17:01:34Z</dcterms:created>
  <dcterms:modified xsi:type="dcterms:W3CDTF">2015-04-02T10:02:17Z</dcterms:modified>
</cp:coreProperties>
</file>