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82" r:id="rId2"/>
    <p:sldId id="283" r:id="rId3"/>
    <p:sldId id="285" r:id="rId4"/>
    <p:sldId id="288" r:id="rId5"/>
    <p:sldId id="286" r:id="rId6"/>
    <p:sldId id="256" r:id="rId7"/>
    <p:sldId id="289" r:id="rId8"/>
    <p:sldId id="290" r:id="rId9"/>
    <p:sldId id="257" r:id="rId10"/>
    <p:sldId id="276" r:id="rId11"/>
    <p:sldId id="291" r:id="rId12"/>
    <p:sldId id="309" r:id="rId13"/>
    <p:sldId id="310" r:id="rId14"/>
    <p:sldId id="312" r:id="rId15"/>
    <p:sldId id="311" r:id="rId16"/>
    <p:sldId id="313" r:id="rId17"/>
    <p:sldId id="314" r:id="rId18"/>
    <p:sldId id="315" r:id="rId19"/>
    <p:sldId id="316" r:id="rId20"/>
    <p:sldId id="317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299" r:id="rId30"/>
    <p:sldId id="301" r:id="rId31"/>
    <p:sldId id="302" r:id="rId32"/>
    <p:sldId id="303" r:id="rId33"/>
    <p:sldId id="304" r:id="rId34"/>
    <p:sldId id="305" r:id="rId35"/>
    <p:sldId id="324" r:id="rId36"/>
    <p:sldId id="325" r:id="rId37"/>
    <p:sldId id="306" r:id="rId38"/>
    <p:sldId id="320" r:id="rId39"/>
    <p:sldId id="307" r:id="rId40"/>
    <p:sldId id="323" r:id="rId41"/>
    <p:sldId id="30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69" d="100"/>
          <a:sy n="69" d="100"/>
        </p:scale>
        <p:origin x="-1182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1B21-B0C2-4D4D-B3DC-7E73A47A0ED6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827D-7951-4AE5-903E-CEEEA70EDE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827D-7951-4AE5-903E-CEEEA70EDE57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11E3-8097-4BE6-B15F-B8F0D1362BF9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3088-DBBD-4237-819B-A564D1FF743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5;&#1088;&#1077;&#1079;&#1077;&#1085;&#1090;&#1072;&#1094;&#1080;&#1103;%20&#1090;.&#1053;&#1072;&#1090;&#1072;&#1096;&#1072;%20+&#1082;&#1086;&#1085;&#1089;&#1087;&#1077;&#1082;&#1090;\Melodiya-V_gostyah_u_skazki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23___05\13222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778674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ВСЕРОССИЙСКИЙ ФЕСТИВАЛЬ ПЕДАГОГИЧЕСКОГО ТВОРЧЕСТВА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( 2014 / 15 учебный год)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КОРРЕКЦИОННАЯ и СПЕЦИАЛЬНАЯ  ПЕДАГОГИКА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НАЗВАНИЕ  РАБОТЫ: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Конспект организованной образовательной деятельности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развитию правильного звукопроизношения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детей с общим недоразвитием речи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логопедической подготовительной к школе группе 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Трофимова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Владимировна,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 – логопед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МЕСТО ВЫПОЛНЕНИЯ: МАДОУ детский сад комбинированного вида №35 «Теремок» р.п.Приютово МР БР РБ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014e988aee78b2124aa70e1e865e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1"/>
            <a:ext cx="935834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9" y="285728"/>
            <a:ext cx="85725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Задание от Дятла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(слайд «Дятел»)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 всю жизнь мечтал научиться произносить звук [С]. Но у него всегда выходит только тук-тук-тук. Он уже слышал, как вы произносили звук [С] длительно и прерывисто, а теперь хочет послушать, как звучит звук [С] вместе с гласными звуками в слогах, словах и предложениях .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(слайды с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чистоговорками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Автоматизация звука [С]: а) в </a:t>
            </a:r>
            <a:r>
              <a:rPr lang="ru-RU" sz="2000" i="1" u="sng" dirty="0" err="1" smtClean="0">
                <a:latin typeface="Times New Roman" pitchFamily="18" charset="0"/>
                <a:cs typeface="Times New Roman" pitchFamily="18" charset="0"/>
              </a:rPr>
              <a:t>чистоговорках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СА-СА-СА – Искусала пса оса;                            СУ-СУ-СУ – сумку новую несу;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СЫ-СЫ-СЫ – хвост красивый у лисы;               СО-СО-СО – катилось колесо;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АС-АС-АС – у нас новый палас;                         ОС-ОС-ОС – накачаем мы насос;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УС-УС-УС – у сома длинный ус;                         ИС-ИС-ИС – в лесу много лис.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23___05\0_752ee_7847c47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дят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0688"/>
            <a:ext cx="3960440" cy="521953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330026694634_0d34efef30a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СА-СА-СА</a:t>
            </a:r>
            <a:endParaRPr lang="ru-RU" sz="8000" b="1" dirty="0"/>
          </a:p>
        </p:txBody>
      </p:sp>
      <p:pic>
        <p:nvPicPr>
          <p:cNvPr id="4" name="Содержимое 3" descr="собака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5286412" cy="40005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оса.jpg"/>
          <p:cNvPicPr>
            <a:picLocks noChangeAspect="1"/>
          </p:cNvPicPr>
          <p:nvPr/>
        </p:nvPicPr>
        <p:blipFill>
          <a:blip r:embed="rId4" cstate="print"/>
          <a:srcRect t="5263"/>
          <a:stretch>
            <a:fillRect/>
          </a:stretch>
        </p:blipFill>
        <p:spPr>
          <a:xfrm flipH="1">
            <a:off x="5715008" y="857232"/>
            <a:ext cx="2769426" cy="25717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лис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284467"/>
            <a:ext cx="5929354" cy="45735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857232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72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СЫ-СЫ-СЫ</a:t>
            </a:r>
            <a:endParaRPr lang="ru-RU" sz="72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0_752ee_7847c47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357166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СУ-СУ-СУ</a:t>
            </a:r>
            <a:endParaRPr lang="ru-RU" sz="80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3" descr="суи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330026694634_0d34efef30a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714356"/>
            <a:ext cx="5214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СО-СО-СО</a:t>
            </a:r>
            <a:endParaRPr lang="ru-RU" sz="8000" b="1" dirty="0"/>
          </a:p>
        </p:txBody>
      </p:sp>
      <p:pic>
        <p:nvPicPr>
          <p:cNvPr id="4" name="Содержимое 3" descr="ст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4461">
            <a:off x="3082350" y="2334757"/>
            <a:ext cx="2871706" cy="403600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714356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b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АС-АС-АС</a:t>
            </a:r>
            <a:endParaRPr lang="ru-RU" sz="80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5" descr="палас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21211856">
            <a:off x="1783304" y="2096870"/>
            <a:ext cx="6779011" cy="454337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0_752ee_7847c47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36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3" y="642918"/>
            <a:ext cx="5000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ОС-ОС-ОС</a:t>
            </a:r>
            <a:endParaRPr lang="ru-RU" sz="8000" b="1" dirty="0"/>
          </a:p>
        </p:txBody>
      </p:sp>
      <p:pic>
        <p:nvPicPr>
          <p:cNvPr id="4" name="Содержимое 6" descr="нас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214554"/>
            <a:ext cx="3810000" cy="41671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330026694634_0d34efef30a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714356"/>
            <a:ext cx="5072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УС-УС-УС</a:t>
            </a:r>
            <a:endParaRPr lang="ru-RU" sz="8000" b="1" dirty="0"/>
          </a:p>
        </p:txBody>
      </p:sp>
      <p:pic>
        <p:nvPicPr>
          <p:cNvPr id="4" name="Содержимое 6" descr="с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357430"/>
            <a:ext cx="7858181" cy="450057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80010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– образовательные  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Закрепить правильное произношение звука [С]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чистоговорках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предложениях и скороговорках.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Формировать умение читать короткие слова.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3.Продолжать формировать умение находить место заданного звука в слове;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Учить разгадывать ребусы.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Продолжать учить работать по словесной инструкции.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– развивающие 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1.Развивать умение находить правильно и не правильно написанные буквы на бумаге.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Продолжать совершенствовать навыки разделения слов на слоги.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3.Продолжать развивать логическое мышление, память, внимание.</a:t>
            </a:r>
          </a:p>
          <a:p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– воспитательные 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1.Продолжать воспитывать интерес к занятиям, эмоциональность.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2.Воспитывать желание заниматься и помогать друг другу.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3.Совершенствовать психические процессы.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428604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ИС-ИС-ИС</a:t>
            </a:r>
            <a:endParaRPr lang="ru-RU" sz="7200" b="1" dirty="0"/>
          </a:p>
        </p:txBody>
      </p:sp>
      <p:pic>
        <p:nvPicPr>
          <p:cNvPr id="4" name="Содержимое 6" descr="ЛИС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714488"/>
            <a:ext cx="5286412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в предложениях: (задание в конверте)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синица, сон, спит, сладким.  (Спит синица сладким сном.)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собака, солома, сидит, на.     (На соломе сидит собака.)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слива, сад, дети, посадили.   (Дети посадили в саду сливу.)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сосна, сова, сидит, на.             (На сосне сидит сова.)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у, сом, усы, длинные.               (У сома длинные усы.)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Соня, кока, длинная, у.             (У Сони длинная коса.)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23___05\330026694634_0d34efef30a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сини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«Синица»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(слайд «Синица»)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Синица очень весёлая  и подвижная птица, она хочет с вами немного </a:t>
            </a:r>
            <a:r>
              <a:rPr kumimoji="0" lang="ru-RU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поиграть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Скачет шустрая синица   /кисти рук сомкнуты перед грудью 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 крыльев;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Ей на месте не сидится: /наклоны влево – вправо, руки перед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грудью;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скок, Прыг – скок /прыжки на месте;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Завертелась, как волчок.  /поворот вокруг себя 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присела на минутку,   /присесть;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Почесала клювом грудку  /  наклоны головы вперёд;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дорожки на плетень:   /прыжки влево – вправо;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 – тень, Тили – тень!   / «клювики» из пальчиков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открываем – закрываем.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330026694634_0d34efef30a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сор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71546"/>
            <a:ext cx="689816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00034" y="1000108"/>
            <a:ext cx="8286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Задание от Сороки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(слайд «Сорока»)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Умница Сорока знает, что иногда ее любимые червячки так похожи на букву  { С }. Поэтому предлагает и вам найди среди всех букв правильно написанную букву { С } и обвести ее карандашом в кружочек.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Посчитайте, сколько вы нашли правильных букв.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(карточки с заданием и карандаши лежат на столах у детей)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330026694634_0d34efef30a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сов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28586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Задание от Совы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(слайд «Сова»)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Угадайте, что за птица: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Света яркого боится,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Клюв крючком, глаза пятачком,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Ушастая голова. Это … (Сова)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Мудрая Сова тоже передала вам письмо. Она хотела прочитать небольшие слова и разгадать ребусы, но такая старая, что позабывала все буквы. Ведь не каждый день приходится ей читать. Поэтому она просит помочь их. Поможем сове?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(слоги, слова и ребусы на слайдах)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Прочитаем слоги и короткие слова: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АС, УС, ОС, ИС, СОМ, ОСА, УСЫ, НОСКИ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Разгадаем ребусы: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СТОЛЫ, СОРОКА, КОСА, СНЕГИРИ, СТРЕКОЗА.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1\Desktop\123___05\3500502-22c889b4ff214d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71481"/>
            <a:ext cx="1553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АС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785794"/>
            <a:ext cx="1569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ИС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2143117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УС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2643182"/>
            <a:ext cx="2357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ОС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429000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СА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4214818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СЫ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4643446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СУ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1\Desktop\123___05\3500502-22c889b4ff214d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857232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ОСА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5429256" y="928670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УСЫ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428868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СОМ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85762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КОСА</a:t>
            </a:r>
            <a:endParaRPr lang="ru-RU" sz="80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4572008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НОСКИ</a:t>
            </a:r>
            <a:endParaRPr lang="ru-RU" sz="72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ОБРАЗОВАТЕЛЬНЫХ ОБЛАСТЕЙ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Познанавательное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Закрепить знания ребёнка о птицах родного края.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 Речевое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овладение ребенком нормами речи.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отрабатывать длительность воздушной струи, тембр голоса.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 «Художественно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эстетическое развитие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Воспитывать чуткость к художественному слову.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«Физкультура»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Развивать координацию речи с движениями, умение действовать в соответствии со словами текста.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Способствовать формированию правильной осанки, развитию общей, мелкой и артикуляционной моторики, укреплению зрения и правильного дыхания.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«Социально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коммуникативное развитие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Способствовать раскрепощению ребёнка в НОД, проявлению индивидуальности и творческой фантазии.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3500502-22c889b4ff214d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71435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100 ЛЫ</a:t>
            </a:r>
            <a:endParaRPr lang="ru-RU" sz="9600" dirty="0"/>
          </a:p>
        </p:txBody>
      </p:sp>
      <p:pic>
        <p:nvPicPr>
          <p:cNvPr id="4" name="Рисунок 3" descr="столы.jpg"/>
          <p:cNvPicPr>
            <a:picLocks noChangeAspect="1"/>
          </p:cNvPicPr>
          <p:nvPr/>
        </p:nvPicPr>
        <p:blipFill>
          <a:blip r:embed="rId3" cstate="print"/>
          <a:srcRect t="19500"/>
          <a:stretch>
            <a:fillRect/>
          </a:stretch>
        </p:blipFill>
        <p:spPr>
          <a:xfrm>
            <a:off x="857224" y="2571744"/>
            <a:ext cx="7572428" cy="383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23___05\large-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500042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40 А</a:t>
            </a:r>
            <a:endParaRPr lang="ru-RU" sz="9600" dirty="0"/>
          </a:p>
        </p:txBody>
      </p:sp>
      <p:pic>
        <p:nvPicPr>
          <p:cNvPr id="5" name="Рисунок 4" descr="соро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000240"/>
            <a:ext cx="678661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142853"/>
            <a:ext cx="2000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latin typeface="Comic Sans MS" pitchFamily="66" charset="0"/>
              </a:rPr>
              <a:t>К</a:t>
            </a:r>
            <a:endParaRPr lang="ru-RU" sz="20000" dirty="0"/>
          </a:p>
        </p:txBody>
      </p:sp>
      <p:pic>
        <p:nvPicPr>
          <p:cNvPr id="5" name="Рисунок 4" descr="osa_3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00042"/>
            <a:ext cx="3167849" cy="2190341"/>
          </a:xfrm>
          <a:prstGeom prst="rect">
            <a:avLst/>
          </a:prstGeom>
        </p:spPr>
      </p:pic>
      <p:pic>
        <p:nvPicPr>
          <p:cNvPr id="6" name="Рисунок 5" descr="ко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967034" y="1747818"/>
            <a:ext cx="320993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large-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снежинки.jpeg"/>
          <p:cNvPicPr>
            <a:picLocks noChangeAspect="1"/>
          </p:cNvPicPr>
          <p:nvPr/>
        </p:nvPicPr>
        <p:blipFill>
          <a:blip r:embed="rId3" cstate="print"/>
          <a:srcRect r="16666"/>
          <a:stretch>
            <a:fillRect/>
          </a:stretch>
        </p:blipFill>
        <p:spPr>
          <a:xfrm>
            <a:off x="0" y="642918"/>
            <a:ext cx="4714876" cy="25446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785794"/>
            <a:ext cx="52864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ири</a:t>
            </a:r>
            <a:endParaRPr lang="ru-RU" sz="18000" dirty="0"/>
          </a:p>
        </p:txBody>
      </p:sp>
      <p:pic>
        <p:nvPicPr>
          <p:cNvPr id="6" name="Рисунок 5" descr="коса.jpg"/>
          <p:cNvPicPr>
            <a:picLocks noChangeAspect="1"/>
          </p:cNvPicPr>
          <p:nvPr/>
        </p:nvPicPr>
        <p:blipFill>
          <a:blip r:embed="rId4" cstate="print"/>
          <a:srcRect t="26696"/>
          <a:stretch>
            <a:fillRect/>
          </a:stretch>
        </p:blipFill>
        <p:spPr>
          <a:xfrm>
            <a:off x="2643174" y="3429000"/>
            <a:ext cx="3857652" cy="3248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23___05\light-wave-curls-background-vector_21223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3" y="500042"/>
            <a:ext cx="48577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dirty="0" smtClean="0">
                <a:solidFill>
                  <a:schemeClr val="accent1"/>
                </a:solidFill>
                <a:latin typeface="Comic Sans MS" pitchFamily="66" charset="0"/>
              </a:rPr>
              <a:t>СТРЕ</a:t>
            </a:r>
            <a:endParaRPr lang="ru-RU" sz="15000" dirty="0"/>
          </a:p>
        </p:txBody>
      </p:sp>
      <p:pic>
        <p:nvPicPr>
          <p:cNvPr id="4" name="Рисунок 3" descr="osa_3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57166"/>
            <a:ext cx="3357586" cy="26432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ко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786058"/>
            <a:ext cx="5267958" cy="37807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3500502-22c889b4ff214d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00034" y="928670"/>
            <a:ext cx="79296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6.Динамическая пауза «Мы кормушку смастерили»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(слайд «Кормушка»)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 с вами знаем, как тяжело приходится птицам зимой, когда везде лежит снег, очень холодно и нет нигде пищи. А ведь злейший враг птиц зимой это голод. Давайте поможем птицам и сделаем для них птичью столовую.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357166"/>
          <a:ext cx="8715436" cy="6309360"/>
        </p:xfrm>
        <a:graphic>
          <a:graphicData uri="http://schemas.openxmlformats.org/drawingml/2006/table">
            <a:tbl>
              <a:tblPr/>
              <a:tblGrid>
                <a:gridCol w="3584589"/>
                <a:gridCol w="5130847"/>
              </a:tblGrid>
              <a:tr h="628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кормушку смастерили,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столовую открыли.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гости в первый день недели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нам синицы прилетели,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во вторник, посмотри,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Прилетели снегири.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Три вороны были в среду,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Мы не ждали их к обеду,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в четверг со всех краёв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Стая жадных воробьёв.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пятницу в столовой нашей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Голубь лакомился кашей,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 в субботу на пирог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Налетели семь сорок.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воскресенье, в воскресенье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Было общее веселье.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Стучим кулачёк о кулачёк;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Разводим руки перед грудью;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Хлопаем в ладоши;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Ладони перед грудью в виде крыльев;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Ладонь ребром поднести к бровям в виде козырька, смотрим по сторонам;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-Ладони перед грудью в виде крыльев;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Руки на поясе, ходьба на месте с 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высоким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подниманием колен;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Грозим пальчиком;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Машем кистями рук, как крыльями и одновременно поворачиваемся вокруг себя;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Руки на поясе, наклоны вперёд;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Разводим руки перед грудью;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Руки на поясе, наклоны влево - вправо;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Хлопаем в ладоши;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Руки на поясе, поворачиваемся вокруг себя, приплясывая.</a:t>
                      </a: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корм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14290"/>
            <a:ext cx="7911989" cy="642942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large-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42976" y="785794"/>
            <a:ext cx="692948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 Задание от Снегиря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(слайд «Снегирь»)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Дидактическая игра «Звук растерялся и потерялся».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Нужно назвать картинку, четко проговаривая звук [С], определить место звука в слове, и на звуковой карточке поставить соответственно значок.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Дидактическая игра «Телеграф».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Нужно назвать картинку, четко говоря звук [С], определить количество слогов и поставить картинку в кармашек соответствующего слогового домика, установленных на переносной доске.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снеги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61" y="714356"/>
            <a:ext cx="8019925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00034" y="500042"/>
            <a:ext cx="821537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  РЕЗУЛЬТАТЫ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1.Умеют  четко  произносить  в речи   звук  [С]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2.Умеют работать по словесной инструкции.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3.Умеют находить правильно и не правильно написанные буквы на бумаге.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СЛОВАРНАЯ РАБОТА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словаря: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гимназия, лабиринт, ребус, свиристель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словаря: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Башкортостан, насос,  сом, синица, дятел, снегирь, сова, палас, сорока, школа.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Ноутбук, проектор, экран, переносная доска,  конверт с картинками – изображающими птиц(сорока, сова, снегирь), предметные картинки с заданным звуком по количеству детей, сундучок с гостинцами для детей, карточки с графическим заданием по количеству детей, простые карандаши по количеству детей, слоговые домики, карточки для определения места звука [С] в слове по количеству детей, перышки по количеству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ІV. Итог занятия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Вот вы и справились со всеми заданиями, которые приготовили для вас птицы и теперь нам пора возвращаться в детский сад, а помогут нам в этом  волшебные птичьи перышки. Сделайте глубокий вдох и подуйте на них холодным воздухом со знакомым нам звуком «С-С-С-С-С…»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Теперь мы  снова очутились в своей группе. Интересно ли было вам выполнять задания в птичьей школе? Какие из них показались для вас самыми трудными?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Вспомните и скажите, какие птицы прислали вам задания?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 названиях, каких зимующих в Башкирии птиц есть звук [С]?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(Слайд «Свиристель»)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теперь посмотрите на картинку. Знаете ли вы эту птицу? Эта птица тоже зимует в нашем родном крае, а зовут её СВИРИСТЕЛЬ. Послушайте про неё скороговорку: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Автоматизация звука [С] в скороговорках.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«Свиристель свиристит свирелью»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Давайте все вместе повторим её и постараемся запомнить.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(далее индивидуальный повтор скороговорки)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Молодцы, ребята! Вы успешно справились со всеми птичьими заданиями, а за это птицы приготовили вам свои угощения.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3" descr="свиристел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16272"/>
            <a:ext cx="7746521" cy="5809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00100" y="5000636"/>
            <a:ext cx="7572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Свиристель свиристит свирелью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28596" y="428604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7158" y="0"/>
            <a:ext cx="842968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занятия.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.Организационный момент.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Игра «Чудесный конвертик»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дети стоят полукругом)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Логопед: Какое сейчас время года? /зима.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Зимний ветерок дует, вертит, в форточку влетел конвертик.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Ну-ка, Дима, посмотри, что в конвертике внутри!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(ребёнок достает из конверта картинки и называет их: сорока, снегирь, сова)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Назови, одним словом кто это. / Это птицы/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Какие это птицы?                           / зимующие/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Где живут эти?                               / В лесу 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-Ребята, сегодня мы с вами мы отправимся в школу. Только в очень необычную школу, а в  птичью гимназию. У птиц там скоро экзамены и они просят нас с вами помочь им подготовиться.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2.Речь с движением «В гости в сказку»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(первый слайд с музыкой)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сказку скоро мы пойдем.      /   беремся за руки и идём по кругу;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Птичью школу там найдем,      /   соединяем руки над головой в виде крыши дома; Птиц зимующих увидим.          /   скрещиваем кисти рук перед грудью в виде птицы;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Никого мы не обидим.             /  грозим пальчиком.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заставка.jpg"/>
          <p:cNvPicPr>
            <a:picLocks noChangeAspect="1"/>
          </p:cNvPicPr>
          <p:nvPr/>
        </p:nvPicPr>
        <p:blipFill>
          <a:blip r:embed="rId3" cstate="print"/>
          <a:srcRect t="12500" b="12500"/>
          <a:stretch>
            <a:fillRect/>
          </a:stretch>
        </p:blipFill>
        <p:spPr>
          <a:xfrm>
            <a:off x="0" y="-24"/>
            <a:ext cx="9144000" cy="6858048"/>
          </a:xfrm>
          <a:prstGeom prst="rect">
            <a:avLst/>
          </a:prstGeom>
        </p:spPr>
      </p:pic>
      <p:pic>
        <p:nvPicPr>
          <p:cNvPr id="5" name="Melodiya-V_gostyah_u_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85725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Вводная часть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(дети проходят за столы)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Прежде, чем отправимся в дорогу, мы должны тщательно подготовиться путешествию. 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 Упражнение на отработку длительности воздушной струи и тембра голоса.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 Послушайте внимательно слова, и определите, какой общий звук в этих словах: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сорока, снегирь, сова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Дети: Звук - [С].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Давайте произнесём этот звук все вместе.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Скажите, что делал ваш ротик, когда вы произносили звук [С]?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 Вспомните, где находился язычок, и что делали зубки, чтобы у нас получился красивый звук [С].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(Губки слегка растягиваются в улыбку, а между зубками остается маленькая щель. Кончик языка касается нижних зубов, боковые края языка прижаты к верхним зубам. Спинка языка слегка выгнута вверх горочкой. На середине языка образуется желобок, по которому выходит выдыхаемый воздух.)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Каким должен быть выдыхаемый нами воздух, когда мы произносим звук [С]?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(Воздух должен быть холодным.)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Подставьте ладошку ко рту, длительно произнесите звук  [С] и проверьте: у всех ли идет из ротика холодный воздух?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В природе существуют очень много звуков, которые похожи на звук [С]: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23___05\23-11-2010-10-08-27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Покажите: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- как тихонько выходит воздух из проколотого шарика? – </a:t>
            </a:r>
            <a:r>
              <a:rPr lang="ru-RU" sz="1900" u="sng" dirty="0" err="1" smtClean="0">
                <a:latin typeface="Times New Roman" pitchFamily="18" charset="0"/>
                <a:cs typeface="Times New Roman" pitchFamily="18" charset="0"/>
              </a:rPr>
              <a:t>Ссссссс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(дети приставляют указательные пальцы к губам и по мере длительного произнесения звука вытягивают руки вперёд)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 - как трудно свистит насос, накачивая колесо? – </a:t>
            </a:r>
            <a:r>
              <a:rPr lang="ru-RU" sz="1900" u="sng" dirty="0" err="1" smtClean="0">
                <a:latin typeface="Times New Roman" pitchFamily="18" charset="0"/>
                <a:cs typeface="Times New Roman" pitchFamily="18" charset="0"/>
              </a:rPr>
              <a:t>С-с-с-с-с-с-с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(ритмично стучим указательными пальчиками о край стола)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- как угрожающе шипит змея, прячась в траве? – </a:t>
            </a:r>
            <a:r>
              <a:rPr lang="ru-RU" sz="1900" u="sng" dirty="0" err="1" smtClean="0">
                <a:latin typeface="Times New Roman" pitchFamily="18" charset="0"/>
                <a:cs typeface="Times New Roman" pitchFamily="18" charset="0"/>
              </a:rPr>
              <a:t>Ссссссс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(ладони прижаты друг к другу, дети длительно произносят звук [С] и выполняют волнообразные движения руками перед грудью в виде ползущей змеи)</a:t>
            </a:r>
          </a:p>
          <a:p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III. Основная часть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1.Дидактическая игра «Лабиринт».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(слайд «Лабиринт»)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Вот мы и готовы к путешествию в птичью гимназию. А путь наш лежит через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лаби-ринт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звуковых картинок: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Найдите левый нижний угол лабиринта и скажите что там изображено?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Дальше вы должны глазами последовательно отыскать и назвать картинки, название которых начинается со звука [С]. </a:t>
            </a:r>
          </a:p>
          <a:p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(Когда дети назовут последнюю картинку со звуком[С], открывается слайд «Птичья школа» )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Молодцы, ребята! Вот мы и оказались в птичьей гимназии. Посмотрите, здесь какой-то сундучок. Что же в нём? Оказывается, птицы собрали сюда самые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инте-ресные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но сложные для них задания и просят помочь вас решить их. Поможем птицам?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вочка на санках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23728" cy="2376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медвед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492896"/>
            <a:ext cx="2009092" cy="20940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ко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492896"/>
            <a:ext cx="2214791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бе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725144"/>
            <a:ext cx="2304256" cy="21328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 descr="заяц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4716890"/>
            <a:ext cx="2088232" cy="21411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конь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0"/>
            <a:ext cx="2088232" cy="2340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скейтб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67744" y="2492896"/>
            <a:ext cx="2088232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 descr="санки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04" y="4725144"/>
            <a:ext cx="2051720" cy="21328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снежинка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9992" y="0"/>
            <a:ext cx="2232248" cy="22518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сорока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76256" y="124612"/>
            <a:ext cx="2195736" cy="230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8" name="Рисунок 17" descr="собака1.jpg"/>
          <p:cNvPicPr>
            <a:picLocks noChangeAspect="1"/>
          </p:cNvPicPr>
          <p:nvPr/>
        </p:nvPicPr>
        <p:blipFill>
          <a:blip r:embed="rId13" cstate="print"/>
          <a:srcRect l="19137" r="21893"/>
          <a:stretch>
            <a:fillRect/>
          </a:stretch>
        </p:blipFill>
        <p:spPr>
          <a:xfrm>
            <a:off x="6876257" y="2492896"/>
            <a:ext cx="2160239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 descr="снеговик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8264" y="4725144"/>
            <a:ext cx="2123728" cy="21328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2199</Words>
  <Application>Microsoft Office PowerPoint</Application>
  <PresentationFormat>Экран (4:3)</PresentationFormat>
  <Paragraphs>242</Paragraphs>
  <Slides>41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58</cp:revision>
  <dcterms:created xsi:type="dcterms:W3CDTF">2013-02-17T17:57:07Z</dcterms:created>
  <dcterms:modified xsi:type="dcterms:W3CDTF">2015-04-01T10:55:08Z</dcterms:modified>
</cp:coreProperties>
</file>