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4" r:id="rId5"/>
    <p:sldId id="296" r:id="rId6"/>
    <p:sldId id="275" r:id="rId7"/>
    <p:sldId id="276" r:id="rId8"/>
    <p:sldId id="272" r:id="rId9"/>
    <p:sldId id="295" r:id="rId10"/>
    <p:sldId id="277" r:id="rId11"/>
    <p:sldId id="278" r:id="rId12"/>
    <p:sldId id="283" r:id="rId13"/>
    <p:sldId id="290" r:id="rId14"/>
    <p:sldId id="262" r:id="rId15"/>
    <p:sldId id="291" r:id="rId16"/>
    <p:sldId id="292" r:id="rId17"/>
    <p:sldId id="285" r:id="rId18"/>
    <p:sldId id="286" r:id="rId19"/>
    <p:sldId id="281" r:id="rId20"/>
    <p:sldId id="282" r:id="rId21"/>
    <p:sldId id="289" r:id="rId22"/>
    <p:sldId id="268" r:id="rId23"/>
    <p:sldId id="293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00"/>
    <a:srgbClr val="001C74"/>
    <a:srgbClr val="FFFF66"/>
    <a:srgbClr val="000099"/>
    <a:srgbClr val="FF66FF"/>
    <a:srgbClr val="003399"/>
    <a:srgbClr val="FF0000"/>
    <a:srgbClr val="0000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17" autoAdjust="0"/>
    <p:restoredTop sz="86596" autoAdjust="0"/>
  </p:normalViewPr>
  <p:slideViewPr>
    <p:cSldViewPr>
      <p:cViewPr>
        <p:scale>
          <a:sx n="66" d="100"/>
          <a:sy n="66" d="100"/>
        </p:scale>
        <p:origin x="-16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2b2.ru/" TargetMode="External"/><Relationship Id="rId3" Type="http://schemas.openxmlformats.org/officeDocument/2006/relationships/hyperlink" Target="http://ok.ru/logoradugadobrynina" TargetMode="External"/><Relationship Id="rId7" Type="http://schemas.openxmlformats.org/officeDocument/2006/relationships/hyperlink" Target="http://ok.ru/razvivashky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k.ru/logopunktd" TargetMode="External"/><Relationship Id="rId5" Type="http://schemas.openxmlformats.org/officeDocument/2006/relationships/hyperlink" Target="http://ok.ru/group/45811486294247" TargetMode="External"/><Relationship Id="rId4" Type="http://schemas.openxmlformats.org/officeDocument/2006/relationships/hyperlink" Target="http://ok.ru/logopediya" TargetMode="External"/><Relationship Id="rId9" Type="http://schemas.openxmlformats.org/officeDocument/2006/relationships/hyperlink" Target="http://ivanova_i_n.a2b2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jam.ru/" TargetMode="External"/><Relationship Id="rId3" Type="http://schemas.openxmlformats.org/officeDocument/2006/relationships/hyperlink" Target="http://www.maam.ru/" TargetMode="External"/><Relationship Id="rId7" Type="http://schemas.openxmlformats.org/officeDocument/2006/relationships/hyperlink" Target="http://logoportal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gorina.blogspot.ru/" TargetMode="External"/><Relationship Id="rId5" Type="http://schemas.openxmlformats.org/officeDocument/2006/relationships/hyperlink" Target="http://nsportal.ru/" TargetMode="External"/><Relationship Id="rId4" Type="http://schemas.openxmlformats.org/officeDocument/2006/relationships/hyperlink" Target="http://dohcolonoc.ru/" TargetMode="External"/><Relationship Id="rId9" Type="http://schemas.openxmlformats.org/officeDocument/2006/relationships/hyperlink" Target="http://ped-kopilka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8792" y="571480"/>
            <a:ext cx="6400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643315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1357290" y="2071678"/>
            <a:ext cx="74263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воспитателя, логопеда  МБДОУ детский сад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общеразвивающего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вида  п. Приисковый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Ивановой Ирины Николаевны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85852" y="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Самообразование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714357"/>
          <a:ext cx="8429681" cy="56045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4512"/>
                <a:gridCol w="669642"/>
                <a:gridCol w="1973564"/>
                <a:gridCol w="4071963"/>
              </a:tblGrid>
              <a:tr h="3644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Название темы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Годы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Цель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Форма представления результата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9262"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«Артикуляционная гимнастика как средство развития речи дошкольников»</a:t>
                      </a:r>
                      <a:endParaRPr lang="ru-RU" sz="12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2014-2015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Обобщить опыт работы по теме</a:t>
                      </a:r>
                      <a:endParaRPr lang="ru-RU" sz="1200" b="1" u="none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1" kern="1200" baseline="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еминар – практикум для родителей : «Артикуляционная гимнастика в домашних условиях».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 - Изготовление буклета для родителей «Комплексы артикуляционной гимнастики».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- Оформление папки – передвижки: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« Артикуляционная гимнастика».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 -  Обобщение педагогического опыта по теме: «Артикуляционная гимнастика – эффективное средство коррекции звукопроизношения у детей с нарушением речи».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698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«Познавательно-исследовательская деятельность детей старшего дошкольного возраста»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2015-2016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Создать оптимальные условия для развития познавательно-исследовательской деятельности старших дошкольников как основы интеллектуально – личностного, творческого развития; объединить усилия педагогов и родителей для развития познавательно-исследовательской деятельности старших дошкольников.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Выступление на педсовете. Консультация для педагогов «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«Значение поисково-исследовательской деятельности в развитии ребенка»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Семинар-практикум для педагогов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«Опыт работы с родителями по развитию интереса ребенка к познавательно-исследовательской деятельности»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Изготовление картотеки опытов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Практические занятия с детьми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Консультация для родителей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«Организация детского экспериментирования в домашних условиях»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Фотовыставка для родителей «Юные исследователи»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5" y="500043"/>
            <a:ext cx="698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Организация дополнительного образования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397000"/>
          <a:ext cx="7572427" cy="4028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5805"/>
                <a:gridCol w="888845"/>
                <a:gridCol w="3555380"/>
                <a:gridCol w="1202397"/>
              </a:tblGrid>
              <a:tr h="10690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Название кружка</a:t>
                      </a:r>
                      <a:endParaRPr lang="ru-RU" sz="14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Год</a:t>
                      </a:r>
                      <a:endParaRPr lang="ru-RU" sz="14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Цель</a:t>
                      </a:r>
                      <a:endParaRPr lang="ru-RU" sz="14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Возраст детей</a:t>
                      </a:r>
                      <a:endParaRPr lang="ru-RU" sz="14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44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«Веселая </a:t>
                      </a:r>
                      <a:r>
                        <a:rPr lang="ru-RU" sz="1400" b="1" dirty="0" err="1" smtClean="0">
                          <a:solidFill>
                            <a:srgbClr val="001C74"/>
                          </a:solidFill>
                          <a:latin typeface="+mj-lt"/>
                        </a:rPr>
                        <a:t>логоритмика</a:t>
                      </a:r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»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2014-2015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 Использование  </a:t>
                      </a:r>
                      <a:r>
                        <a:rPr lang="ru-RU" sz="1400" b="1" i="0" kern="1200" dirty="0" err="1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логоритмики</a:t>
                      </a:r>
                      <a:r>
                        <a:rPr lang="ru-RU" sz="1400" b="1" i="0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,  как  эффективного средства  в  организации   проведения оздоровительно - образовательного  процесса  с  детьми младшего дошкольного  возраста.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3-4</a:t>
                      </a:r>
                    </a:p>
                    <a:p>
                      <a:endParaRPr lang="ru-RU" sz="1400" b="1" dirty="0" smtClean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44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«Чудесные</a:t>
                      </a:r>
                      <a:r>
                        <a:rPr lang="ru-RU" sz="1400" b="1" baseline="0" dirty="0" smtClean="0">
                          <a:solidFill>
                            <a:srgbClr val="001C74"/>
                          </a:solidFill>
                          <a:latin typeface="+mj-lt"/>
                        </a:rPr>
                        <a:t> превращения»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2015-2016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1C74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творческой активной личности, проявляющей интерес к техническому и художественному творчеству и желание трудиться.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001C74"/>
                          </a:solidFill>
                          <a:latin typeface="+mj-lt"/>
                        </a:rPr>
                        <a:t>6-7</a:t>
                      </a:r>
                      <a:endParaRPr lang="ru-RU" sz="1400" b="1" dirty="0">
                        <a:solidFill>
                          <a:srgbClr val="001C7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5" y="428604"/>
            <a:ext cx="698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Кружок «Веселая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логоритмика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3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0432">
            <a:off x="592329" y="1229648"/>
            <a:ext cx="4159687" cy="311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3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2494">
            <a:off x="4183130" y="3001609"/>
            <a:ext cx="4401287" cy="330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5" y="428604"/>
            <a:ext cx="698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Кружок «Чудесные превращения»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3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0432">
            <a:off x="776220" y="1185113"/>
            <a:ext cx="3047989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3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2494">
            <a:off x="4973263" y="1335278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3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10718">
            <a:off x="463749" y="3894121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3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5308">
            <a:off x="4476080" y="3983472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6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/>
        </p:nvGraphicFramePr>
        <p:xfrm>
          <a:off x="500034" y="1122023"/>
          <a:ext cx="7858180" cy="48672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84287"/>
                <a:gridCol w="4373893"/>
              </a:tblGrid>
              <a:tr h="861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Уровень, дата, организаторы, слушатели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Название мероприятия, результат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8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МБДОУ п. Приисковый.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Февраль2014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г. Педагоги ДОУ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Открытое мероприятие. Логопедическое занятие в подготовительной группе «Автоматизация звука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[c]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73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МБДОУ п. Приисковый.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Март 2014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г. Педагоги ДОУ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Мастер-класс для педагогов «Игры на автоматизацию и дифференциацию звуков»</a:t>
                      </a:r>
                    </a:p>
                  </a:txBody>
                  <a:tcPr horzOverflow="overflow"/>
                </a:tc>
              </a:tr>
              <a:tr h="788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Муниципальный. РМО на базе МБДОУ п. Приисковый для воспитателей города и района. Февраль, 2015 г.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Открытое мероприятие. НОД по подготовке к обучению грамоте в подготовительной группе «Путешествие за сокровищами»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05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Региональный.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Февраль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2015 г.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Вторые педагогические чтения. Доклад на тему «Работа с родителями»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Федеральный, 2015 г.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Персональный сайт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571604" y="214290"/>
            <a:ext cx="6119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Обобщение и распространение собственного 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педагогического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опыта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ИН ЛОГОПЕД\DSC01449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3846">
            <a:off x="89673" y="2182775"/>
            <a:ext cx="4756798" cy="3210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09600" y="5562600"/>
            <a:ext cx="7924800" cy="838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Мастер – класс с педагогами</a:t>
            </a:r>
          </a:p>
        </p:txBody>
      </p:sp>
      <p:pic>
        <p:nvPicPr>
          <p:cNvPr id="5" name="Picture 2" descr="C:\Users\User\Desktop\ИН ЛОГОПЕД\DSC01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1986">
            <a:off x="4368178" y="653939"/>
            <a:ext cx="4468812" cy="335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8589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Открытое занятие по обучению грамоте в подготовительной группе «Путешествие за сокровищами»</a:t>
            </a:r>
          </a:p>
        </p:txBody>
      </p:sp>
      <p:pic>
        <p:nvPicPr>
          <p:cNvPr id="33794" name="Picture 2" descr="C:\Users\User\Desktop\2014 новый год\Новая папка (2)\SDC12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516" r="15094"/>
          <a:stretch>
            <a:fillRect/>
          </a:stretch>
        </p:blipFill>
        <p:spPr>
          <a:xfrm>
            <a:off x="357158" y="2857496"/>
            <a:ext cx="3929058" cy="33828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User\Desktop\2014 новый год\Новая папка (2)\SDC12467.JPG"/>
          <p:cNvPicPr>
            <a:picLocks noChangeAspect="1" noChangeArrowheads="1"/>
          </p:cNvPicPr>
          <p:nvPr/>
        </p:nvPicPr>
        <p:blipFill>
          <a:blip r:embed="rId3" cstate="print"/>
          <a:srcRect t="-1366" r="5859"/>
          <a:stretch>
            <a:fillRect/>
          </a:stretch>
        </p:blipFill>
        <p:spPr bwMode="auto">
          <a:xfrm rot="170836">
            <a:off x="5143106" y="303208"/>
            <a:ext cx="3653450" cy="2951067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User\Desktop\2014 новый год\Новая папка (2)\SDC12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11237" t="31714" r="27344"/>
          <a:stretch>
            <a:fillRect/>
          </a:stretch>
        </p:blipFill>
        <p:spPr>
          <a:xfrm rot="697669">
            <a:off x="4910606" y="3503908"/>
            <a:ext cx="3622888" cy="3019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6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500166" y="500042"/>
            <a:ext cx="6119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Использование ИКТ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142984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Подбор различного типа материалов к занятиям и для оформления группы с использованием ресурсов сети интернет, офисной техники;</a:t>
            </a:r>
          </a:p>
          <a:p>
            <a:pPr lvl="0" algn="just" eaLnBrk="0" hangingPunct="0">
              <a:buFontTx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 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Оформление материалов по различным направлениям деятельности, с использованием программ 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Microsoft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Office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в том числе при разработке планов и конспектов занятий, различного вида мероприятий, консультаций для родителей;</a:t>
            </a:r>
          </a:p>
          <a:p>
            <a:pPr lvl="0" algn="just" eaLnBrk="0" hangingPunct="0">
              <a:buFontTx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  Использование </a:t>
            </a:r>
            <a:r>
              <a:rPr lang="ru-RU" sz="16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мультимедийных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презентаций и учебных фильмов для повышения эффективности образовательных занятий с детьми;</a:t>
            </a:r>
          </a:p>
          <a:p>
            <a:pPr lvl="0" algn="just" eaLnBrk="0" hangingPunct="0">
              <a:buFontTx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 Поиск дополнительной информации для занятий,  знакомство с периодикой, размещение собственных разработок в сети;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Общение с коллегами, обмен опытом, Участие в профессиональных </a:t>
            </a:r>
            <a:r>
              <a:rPr lang="ru-RU" sz="16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Интернет-группах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+mj-lt"/>
                <a:hlinkClick r:id="rId3"/>
              </a:rPr>
              <a:t>http</a:t>
            </a:r>
            <a:r>
              <a:rPr lang="en-US" sz="1600" b="1" dirty="0" smtClean="0">
                <a:latin typeface="+mj-lt"/>
                <a:hlinkClick r:id="rId3"/>
              </a:rPr>
              <a:t>://ok.ru/logoradugadobrynina</a:t>
            </a:r>
            <a:r>
              <a:rPr lang="en-US" sz="1600" b="1" dirty="0" smtClean="0">
                <a:latin typeface="+mj-lt"/>
              </a:rPr>
              <a:t>, </a:t>
            </a:r>
            <a:r>
              <a:rPr lang="ru-RU" sz="1600" b="1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  <a:hlinkClick r:id="rId4"/>
              </a:rPr>
              <a:t>http</a:t>
            </a:r>
            <a:r>
              <a:rPr lang="en-US" sz="1600" b="1" dirty="0" smtClean="0">
                <a:latin typeface="+mj-lt"/>
                <a:hlinkClick r:id="rId4"/>
              </a:rPr>
              <a:t>://ok.ru/logopediya</a:t>
            </a:r>
            <a:r>
              <a:rPr lang="en-US" sz="1600" b="1" dirty="0" smtClean="0">
                <a:latin typeface="+mj-lt"/>
              </a:rPr>
              <a:t>,</a:t>
            </a:r>
          </a:p>
          <a:p>
            <a:r>
              <a:rPr lang="en-US" sz="1600" b="1" dirty="0" smtClean="0">
                <a:latin typeface="+mj-lt"/>
              </a:rPr>
              <a:t> </a:t>
            </a:r>
            <a:r>
              <a:rPr lang="en-US" sz="1600" b="1" dirty="0" smtClean="0">
                <a:latin typeface="+mj-lt"/>
                <a:hlinkClick r:id="rId5"/>
              </a:rPr>
              <a:t>http://ok.ru/group/45811486294247</a:t>
            </a:r>
            <a:r>
              <a:rPr lang="en-US" sz="1600" b="1" dirty="0" smtClean="0">
                <a:latin typeface="+mj-lt"/>
              </a:rPr>
              <a:t>,</a:t>
            </a:r>
          </a:p>
          <a:p>
            <a:r>
              <a:rPr lang="en-US" sz="1600" b="1" dirty="0" smtClean="0">
                <a:latin typeface="+mj-lt"/>
              </a:rPr>
              <a:t> </a:t>
            </a:r>
            <a:r>
              <a:rPr lang="en-US" sz="1600" b="1" dirty="0" smtClean="0">
                <a:latin typeface="+mj-lt"/>
                <a:hlinkClick r:id="rId6"/>
              </a:rPr>
              <a:t>http://ok.ru/logopunktd</a:t>
            </a:r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  <a:hlinkClick r:id="rId7"/>
              </a:rPr>
              <a:t>http://</a:t>
            </a:r>
            <a:r>
              <a:rPr lang="en-US" sz="1600" b="1" dirty="0" smtClean="0">
                <a:latin typeface="+mj-lt"/>
                <a:hlinkClick r:id="rId7"/>
              </a:rPr>
              <a:t>ok.ru/razvivashky</a:t>
            </a:r>
            <a:endParaRPr lang="ru-RU" sz="16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Регистрация на сайте 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8"/>
              </a:rPr>
              <a:t>www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8"/>
              </a:rPr>
              <a:t>.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8"/>
              </a:rPr>
              <a:t>a2b2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8"/>
              </a:rPr>
              <a:t>.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8"/>
              </a:rPr>
              <a:t>ru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личного 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веб-сайта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адрес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9"/>
              </a:rPr>
              <a:t>http://ivanova_i_n.a2b2.ru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hlinkClick r:id="rId9"/>
              </a:rPr>
              <a:t>/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4338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6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500167" y="642919"/>
            <a:ext cx="6119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Используемые Интернет-ресурсы: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42873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http://www.maam.ru/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http://dohcolonoc.ru/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http://nsportal.ru/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http://logorina.blogspot.ru/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http://logoportal.ru/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http://vospitateljam.ru/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9"/>
              </a:rPr>
              <a:t>http://ped-kopilka.ru/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5" y="571480"/>
            <a:ext cx="698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Общественная деятельность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4372764"/>
              </p:ext>
            </p:extLst>
          </p:nvPr>
        </p:nvGraphicFramePr>
        <p:xfrm>
          <a:off x="785786" y="1357298"/>
          <a:ext cx="7858180" cy="4000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6852"/>
                <a:gridCol w="4231328"/>
              </a:tblGrid>
              <a:tr h="6576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Степень участия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580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Творческая группа ДОУ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Разработка программы ДОУ, конспектов,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сценариев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9848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Праздники,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развлечения, творческие отчеты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Составление сценариев, проведение праздников, участие в ролях.</a:t>
                      </a:r>
                    </a:p>
                    <a:p>
                      <a:pPr algn="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285852" y="357167"/>
            <a:ext cx="62151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48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14341" name="Picture 9" descr="IMG_093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5" y="1238236"/>
            <a:ext cx="3411164" cy="4548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214810" y="1500175"/>
            <a:ext cx="4643471" cy="4143404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Иванова Ирина Николаевна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работы:</a:t>
            </a:r>
            <a:r>
              <a:rPr lang="ru-RU" b="1" dirty="0" smtClean="0">
                <a:solidFill>
                  <a:srgbClr val="7030A0"/>
                </a:solidFill>
              </a:rPr>
              <a:t>	</a:t>
            </a:r>
            <a:r>
              <a:rPr lang="ru-RU" b="1" dirty="0" smtClean="0">
                <a:solidFill>
                  <a:srgbClr val="000099"/>
                </a:solidFill>
              </a:rPr>
              <a:t>   МБДОУ п. Приисковый, Нерчинский район, Забайкальский край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Должность: </a:t>
            </a:r>
            <a:r>
              <a:rPr lang="ru-RU" b="1" dirty="0" smtClean="0">
                <a:solidFill>
                  <a:srgbClr val="000099"/>
                </a:solidFill>
              </a:rPr>
              <a:t>воспитатель, учитель-логопед 	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Общий стаж работы:   </a:t>
            </a:r>
            <a:r>
              <a:rPr lang="ru-RU" b="1" dirty="0" smtClean="0">
                <a:solidFill>
                  <a:srgbClr val="000099"/>
                </a:solidFill>
              </a:rPr>
              <a:t>9 лет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Пед</a:t>
            </a:r>
            <a:r>
              <a:rPr lang="ru-RU" b="1" dirty="0" smtClean="0">
                <a:solidFill>
                  <a:srgbClr val="C00000"/>
                </a:solidFill>
              </a:rPr>
              <a:t>. стаж работы:  </a:t>
            </a:r>
            <a:r>
              <a:rPr lang="ru-RU" b="1" dirty="0" smtClean="0">
                <a:solidFill>
                  <a:srgbClr val="000099"/>
                </a:solidFill>
              </a:rPr>
              <a:t>9лет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Стаж работы в МБДОУ п. Приисковый: </a:t>
            </a:r>
            <a:r>
              <a:rPr lang="ru-RU" b="1" dirty="0" smtClean="0">
                <a:solidFill>
                  <a:srgbClr val="000099"/>
                </a:solidFill>
              </a:rPr>
              <a:t>6 лет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3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9988">
            <a:off x="172203" y="238756"/>
            <a:ext cx="4016075" cy="301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 rot="21180913">
            <a:off x="524000" y="2857332"/>
            <a:ext cx="3559349" cy="611405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Спортивное развлечение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 «Путешествие в Арктику».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 роли Снеговика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DSC093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25315">
            <a:off x="4553527" y="337382"/>
            <a:ext cx="4251728" cy="283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 rot="223241">
            <a:off x="4873839" y="2900901"/>
            <a:ext cx="3559349" cy="611405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Утренник к 8 марта. «Петушок – золотой гребешок, в красненьких сапожках…»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IMG_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714612" y="6246595"/>
            <a:ext cx="3559349" cy="611405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Развлечение «Маша и Мишка в гостях у ребят». В роли Мишки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20709">
            <a:off x="144883" y="212834"/>
            <a:ext cx="3787755" cy="284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 rot="21347575">
            <a:off x="446228" y="2772917"/>
            <a:ext cx="3559349" cy="611405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Развлечение «День Ивана Купалы»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_0580.JPG"/>
          <p:cNvPicPr>
            <a:picLocks noChangeAspect="1"/>
          </p:cNvPicPr>
          <p:nvPr/>
        </p:nvPicPr>
        <p:blipFill>
          <a:blip r:embed="rId3" cstate="print"/>
          <a:srcRect l="10937" t="22917" r="27344"/>
          <a:stretch>
            <a:fillRect/>
          </a:stretch>
        </p:blipFill>
        <p:spPr>
          <a:xfrm>
            <a:off x="357158" y="3643314"/>
            <a:ext cx="3143272" cy="294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6460885"/>
            <a:ext cx="3143271" cy="397115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«</a:t>
            </a:r>
            <a:r>
              <a:rPr lang="ru-RU" sz="1400" b="1" dirty="0" err="1" smtClean="0">
                <a:solidFill>
                  <a:srgbClr val="7030A0"/>
                </a:solidFill>
              </a:rPr>
              <a:t>Лунтик</a:t>
            </a:r>
            <a:r>
              <a:rPr lang="ru-RU" sz="1400" b="1" dirty="0" smtClean="0">
                <a:solidFill>
                  <a:srgbClr val="7030A0"/>
                </a:solidFill>
              </a:rPr>
              <a:t> – любимый герой детей»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IMG_0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3268290" cy="435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286381" y="5286388"/>
            <a:ext cx="2571768" cy="500066"/>
          </a:xfrm>
          <a:prstGeom prst="roundRect">
            <a:avLst/>
          </a:prstGeom>
          <a:solidFill>
            <a:srgbClr val="FFFF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«Месяц Июль»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428605"/>
            <a:ext cx="6264275" cy="62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Отзыв о работе воспитателя</a:t>
            </a:r>
          </a:p>
          <a:p>
            <a:pPr algn="ctr"/>
            <a:endParaRPr lang="ru-RU" sz="1100" dirty="0">
              <a:solidFill>
                <a:srgbClr val="990000"/>
              </a:solidFill>
            </a:endParaRPr>
          </a:p>
          <a:p>
            <a:pPr algn="just"/>
            <a:r>
              <a:rPr lang="ru-RU" dirty="0"/>
              <a:t>   </a:t>
            </a: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Ирина Николаевна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 работает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 нашем ДОУ с 2010 года. За это время мы узнали ее как творческого, ответственного, инициативного, требовательного к себе и окружающим педагога. Ирина Николаевна  артистична, всегда  является активным организатором и участником  развлечений, праздников.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	В ее группе теплая атмосфера, отличная организация занятий. Дети стремятся к своему воспитателю, потому что она всегда умеет увлечь их каким-нибудь интересным делом. Ирина Николаевна пользуется авторитетом и уважением родителей своих воспитанников. Они охотно советуются с ней по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вопросам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воспитания и обучения, делятся своими проблемами и всегда готовы следовать ее рекомендациям.</a:t>
            </a:r>
          </a:p>
          <a:p>
            <a:pPr algn="r"/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Администрация МБДОУ п. Приисковый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000" dirty="0"/>
              <a:t>   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428605"/>
            <a:ext cx="62642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</a:rPr>
              <a:t>Отзывы родителей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/>
            <a:endParaRPr lang="ru-RU" sz="1100" dirty="0">
              <a:solidFill>
                <a:srgbClr val="990000"/>
              </a:solidFill>
            </a:endParaRPr>
          </a:p>
          <a:p>
            <a:pPr algn="just"/>
            <a:r>
              <a:rPr lang="ru-RU" dirty="0"/>
              <a:t>   </a:t>
            </a:r>
            <a:r>
              <a:rPr lang="ru-RU" dirty="0" smtClean="0"/>
              <a:t>	</a:t>
            </a:r>
            <a:r>
              <a:rPr lang="ru-RU" sz="2000" dirty="0"/>
              <a:t>   </a:t>
            </a:r>
            <a:endParaRPr lang="ru-RU" dirty="0"/>
          </a:p>
        </p:txBody>
      </p:sp>
      <p:pic>
        <p:nvPicPr>
          <p:cNvPr id="6" name="Содержимое 5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531928" cy="4857784"/>
          </a:xfrm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479987" cy="47863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285852" y="2071678"/>
            <a:ext cx="6264275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Спасибо за внимание!</a:t>
            </a:r>
            <a:endParaRPr lang="ru-RU" sz="4000" b="1" dirty="0">
              <a:solidFill>
                <a:srgbClr val="990000"/>
              </a:solidFill>
            </a:endParaRPr>
          </a:p>
          <a:p>
            <a:pPr algn="ctr"/>
            <a:endParaRPr lang="ru-RU" sz="1100" dirty="0">
              <a:solidFill>
                <a:srgbClr val="990000"/>
              </a:solidFill>
            </a:endParaRPr>
          </a:p>
          <a:p>
            <a:pPr algn="just"/>
            <a:r>
              <a:rPr lang="ru-RU" dirty="0"/>
              <a:t>   </a:t>
            </a:r>
            <a:r>
              <a:rPr lang="ru-RU" dirty="0" smtClean="0"/>
              <a:t>	</a:t>
            </a:r>
            <a:r>
              <a:rPr lang="ru-RU" sz="2000" dirty="0"/>
              <a:t>   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4282" y="214290"/>
            <a:ext cx="5227140" cy="22664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664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4" name="Рисунок 3" descr="IMG_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4996264" cy="3747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лако 5"/>
          <p:cNvSpPr/>
          <p:nvPr/>
        </p:nvSpPr>
        <p:spPr>
          <a:xfrm>
            <a:off x="5357786" y="1428736"/>
            <a:ext cx="3786214" cy="357190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Мое кредо:</a:t>
            </a:r>
            <a:endParaRPr lang="ru-RU" sz="2800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 Чтобы учить других, надо учиться самому»</a:t>
            </a:r>
            <a:endParaRPr lang="ru-RU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4" y="285728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2663814"/>
              </p:ext>
            </p:extLst>
          </p:nvPr>
        </p:nvGraphicFramePr>
        <p:xfrm>
          <a:off x="285720" y="1571612"/>
          <a:ext cx="8501122" cy="414417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69834"/>
                <a:gridCol w="1855505"/>
                <a:gridCol w="2100333"/>
                <a:gridCol w="1030835"/>
                <a:gridCol w="1544615"/>
              </a:tblGrid>
              <a:tr h="6700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образовании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03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ГОУ СПО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«Педагогический колледж г. Балей Читинской области»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начальных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классов с дополнительной подготовкой в области психологии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 1371816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8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ФГБОУ ВПО «Забайкальский государственный университет»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Логопедия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Учитель-логопед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 31283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eg"/>
          <p:cNvPicPr>
            <a:picLocks noChangeAspect="1"/>
          </p:cNvPicPr>
          <p:nvPr/>
        </p:nvPicPr>
        <p:blipFill>
          <a:blip r:embed="rId2" cstate="print"/>
          <a:srcRect l="12750" t="3125" r="12749" b="21875"/>
          <a:stretch>
            <a:fillRect/>
          </a:stretch>
        </p:blipFill>
        <p:spPr>
          <a:xfrm rot="4832072">
            <a:off x="899065" y="-215499"/>
            <a:ext cx="3391313" cy="4695664"/>
          </a:xfrm>
          <a:prstGeom prst="rect">
            <a:avLst/>
          </a:prstGeom>
        </p:spPr>
      </p:pic>
      <p:pic>
        <p:nvPicPr>
          <p:cNvPr id="3" name="Рисунок 2" descr="10.jpeg"/>
          <p:cNvPicPr>
            <a:picLocks noChangeAspect="1"/>
          </p:cNvPicPr>
          <p:nvPr/>
        </p:nvPicPr>
        <p:blipFill>
          <a:blip r:embed="rId3" cstate="print"/>
          <a:srcRect l="4153" t="3125" r="1288"/>
          <a:stretch>
            <a:fillRect/>
          </a:stretch>
        </p:blipFill>
        <p:spPr>
          <a:xfrm rot="4687201">
            <a:off x="4637625" y="2362558"/>
            <a:ext cx="3357633" cy="47311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571604" y="285728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85852" y="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Достижения, награды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0714767"/>
              </p:ext>
            </p:extLst>
          </p:nvPr>
        </p:nvGraphicFramePr>
        <p:xfrm>
          <a:off x="285720" y="714356"/>
          <a:ext cx="8643999" cy="5046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781"/>
                <a:gridCol w="1424667"/>
                <a:gridCol w="3920469"/>
                <a:gridCol w="1966392"/>
                <a:gridCol w="819690"/>
              </a:tblGrid>
              <a:tr h="5310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п/п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Название документа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Кем выдан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Когда выдан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59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Похвальная грамота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активное участие в конкурсе Профессионального мастерства по МДОУ ЦРР детскому саду № 12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г. Нерчинска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Администрация МДОУ ЦРР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2009 г.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10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Сертификат участника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Фотоконкурс «Кукла в работе логопеда» в группе «ЛОГО пособия»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Администратор группы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79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Сертификат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активное участие, настойчивость стремление к победе в фотоконкурсе авторских пособий «Необычное пособие из старых вещей»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Администратор группы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55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Благодарность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участие в благоустройстве детского сада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к новому учебному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Администрация МБДОУ п. Приисковый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9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Благодарствен-ное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письмо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оформление развивающей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среды в группе к РМО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Администрация МБДОУ п. Приисковый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1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Диплом, сертификат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участие во Вторых Педагогических чтениях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Ректор ГУ ДПО «ИРО Забайкальского края» Б. Б.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Дамбаева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9" y="571500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14414" y="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Достижения, награды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785794"/>
          <a:ext cx="8358245" cy="5880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6"/>
                <a:gridCol w="1500198"/>
                <a:gridCol w="3571900"/>
                <a:gridCol w="1928826"/>
                <a:gridCol w="857255"/>
              </a:tblGrid>
              <a:tr h="514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Название документа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Кем выдан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Когда выдан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75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Грамота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многолетний, добросовестный труд и в честь празднования Дня дошкольного работника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Начальник УО Сахаров Н. Г.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5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Диплом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За победу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</a:rPr>
                        <a:t> во Всероссийском конкурсе «Я и моя профессия»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Администратор группы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7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Сертификат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прохождение педагогического тестирования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по теме «Теория и методика развития речи детей»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Руководитель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интернет-проекта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5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Диплом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победу в конкурсе «Наш уголок ПДД»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Администратор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группы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Диплом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участие во Всероссийском конкурсе «Требования ФГОС к системе дошкольного образования»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Главный редактор В. В. Богданов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4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Диплом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первое место в Международном конкурсе «Зимний карнавал»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Руководитель проекта Толмачева М. А.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13.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Свидетельство о публикации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За публикацию учебно-методического материала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Главный редактор В. В. Богданов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214578" cy="3131740"/>
          </a:xfrm>
        </p:spPr>
      </p:pic>
      <p:pic>
        <p:nvPicPr>
          <p:cNvPr id="7" name="Содержимое 6" descr="Иваново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14290"/>
            <a:ext cx="2232060" cy="3143272"/>
          </a:xfrm>
        </p:spPr>
      </p:pic>
      <p:pic>
        <p:nvPicPr>
          <p:cNvPr id="39941" name="Picture 5" descr="http://a2b2.ru/storage/files/person/141672/awards/4444/1441_svidetels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214578" cy="3143272"/>
          </a:xfrm>
          <a:prstGeom prst="rect">
            <a:avLst/>
          </a:prstGeom>
          <a:noFill/>
        </p:spPr>
      </p:pic>
      <p:pic>
        <p:nvPicPr>
          <p:cNvPr id="5" name="Рисунок 4" descr="3.jpeg"/>
          <p:cNvPicPr>
            <a:picLocks noChangeAspect="1"/>
          </p:cNvPicPr>
          <p:nvPr/>
        </p:nvPicPr>
        <p:blipFill>
          <a:blip r:embed="rId5" cstate="print"/>
          <a:srcRect l="1288" r="8452" b="3125"/>
          <a:stretch>
            <a:fillRect/>
          </a:stretch>
        </p:blipFill>
        <p:spPr>
          <a:xfrm>
            <a:off x="6000760" y="214290"/>
            <a:ext cx="2214578" cy="3269127"/>
          </a:xfrm>
          <a:prstGeom prst="rect">
            <a:avLst/>
          </a:prstGeom>
        </p:spPr>
      </p:pic>
      <p:pic>
        <p:nvPicPr>
          <p:cNvPr id="8" name="Рисунок 7" descr="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571876"/>
            <a:ext cx="2174913" cy="2991358"/>
          </a:xfrm>
          <a:prstGeom prst="rect">
            <a:avLst/>
          </a:prstGeom>
        </p:spPr>
      </p:pic>
      <p:pic>
        <p:nvPicPr>
          <p:cNvPr id="9" name="Рисунок 8" descr="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643314"/>
            <a:ext cx="2077604" cy="2857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2545066" cy="3500462"/>
          </a:xfrm>
        </p:spPr>
      </p:pic>
      <p:pic>
        <p:nvPicPr>
          <p:cNvPr id="8" name="Содержимое 7" descr="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3257" b="3843"/>
          <a:stretch>
            <a:fillRect/>
          </a:stretch>
        </p:blipFill>
        <p:spPr>
          <a:xfrm>
            <a:off x="3286115" y="857232"/>
            <a:ext cx="2560569" cy="3500462"/>
          </a:xfrm>
        </p:spPr>
      </p:pic>
      <p:sp>
        <p:nvSpPr>
          <p:cNvPr id="1026" name="AutoShape 2" descr="https://e.mail.ru/cgi-bin/getattach?file=%d0%bf%d0%b5%d0%b4%d0%b0%d0%b3%d0%be%d0%b3%20%d0%b4%d0%b8%d0%bf%d0%bb%d0%be%d0%bc%20%d0%bc%d0%be%d1%8f%20%d0%bf%d1%80%d0%be%d1%84%d0%b5%d1%81%d1%81%d0%b8%d1%8f%20%2d%20%d0%ba%d0%be%d0%bf%d0%b8%d1%8f%20%289%29%20%2d%20%d0%ba%d0%be%d0%bf%d0%b8%d1%8f%20%2d%20%d0%ba%d0%be%d0%bf%d0%b8%d1%8f.png&amp;id=14289486260000000767;0;1&amp;mode=attachment&amp;&amp;x-email=irishka_gaga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.mail.ru/cgi-bin/getattach?file=%d0%bf%d0%b5%d0%b4%d0%b0%d0%b3%d0%be%d0%b3%20%d0%b4%d0%b8%d0%bf%d0%bb%d0%be%d0%bc%20%d0%bc%d0%be%d1%8f%20%d0%bf%d1%80%d0%be%d1%84%d0%b5%d1%81%d1%81%d0%b8%d1%8f%20%2d%20%d0%ba%d0%be%d0%bf%d0%b8%d1%8f%20%289%29%20%2d%20%d0%ba%d0%be%d0%bf%d0%b8%d1%8f%20%2d%20%d0%ba%d0%be%d0%bf%d0%b8%d1%8f.png&amp;id=14289486260000000767;0;1&amp;mode=attachment&amp;&amp;x-email=irishka_gaga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педагог диплом моя профессия - копия (9) - копия - коп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857232"/>
            <a:ext cx="2604654" cy="3500462"/>
          </a:xfrm>
          <a:prstGeom prst="rect">
            <a:avLst/>
          </a:prstGeom>
        </p:spPr>
      </p:pic>
      <p:sp>
        <p:nvSpPr>
          <p:cNvPr id="1030" name="AutoShape 6" descr="https://e.mail.ru/cgi-bin/getattach?file=%d0%98%d0%b2%d0%b0%d0%bd%d0%be%d0%b2%d0%b0.jpg&amp;id=14526908720000000133;0;1&amp;mode=attachment&amp;&amp;x-email=irishka_gaga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860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Мастер – класс с педагогами</vt:lpstr>
      <vt:lpstr>Открытое занятие по обучению грамоте в подготовительной группе «Путешествие за сокровищами»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</cp:lastModifiedBy>
  <cp:revision>109</cp:revision>
  <dcterms:created xsi:type="dcterms:W3CDTF">2011-07-28T08:26:20Z</dcterms:created>
  <dcterms:modified xsi:type="dcterms:W3CDTF">2016-02-03T09:12:48Z</dcterms:modified>
</cp:coreProperties>
</file>