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6" r:id="rId2"/>
    <p:sldId id="269" r:id="rId3"/>
    <p:sldId id="267" r:id="rId4"/>
    <p:sldId id="271" r:id="rId5"/>
    <p:sldId id="272" r:id="rId6"/>
    <p:sldId id="275" r:id="rId7"/>
    <p:sldId id="273" r:id="rId8"/>
    <p:sldId id="282" r:id="rId9"/>
    <p:sldId id="274" r:id="rId10"/>
    <p:sldId id="277" r:id="rId11"/>
    <p:sldId id="278" r:id="rId12"/>
    <p:sldId id="268" r:id="rId13"/>
    <p:sldId id="276" r:id="rId14"/>
    <p:sldId id="256" r:id="rId15"/>
    <p:sldId id="265" r:id="rId16"/>
    <p:sldId id="260" r:id="rId17"/>
    <p:sldId id="279" r:id="rId18"/>
    <p:sldId id="281" r:id="rId19"/>
    <p:sldId id="280" r:id="rId2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7" d="100"/>
          <a:sy n="87" d="100"/>
        </p:scale>
        <p:origin x="66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918EA-AC9F-4094-BF49-618A7AB80FC2}" type="datetimeFigureOut">
              <a:rPr lang="ru-RU" smtClean="0"/>
              <a:t>22.04.2015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64386-8631-457E-859C-9114BA0DC3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96603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918EA-AC9F-4094-BF49-618A7AB80FC2}" type="datetimeFigureOut">
              <a:rPr lang="ru-RU" smtClean="0"/>
              <a:t>22.04.2015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64386-8631-457E-859C-9114BA0DC3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8862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918EA-AC9F-4094-BF49-618A7AB80FC2}" type="datetimeFigureOut">
              <a:rPr lang="ru-RU" smtClean="0"/>
              <a:t>22.04.2015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64386-8631-457E-859C-9114BA0DC3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33107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918EA-AC9F-4094-BF49-618A7AB80FC2}" type="datetimeFigureOut">
              <a:rPr lang="ru-RU" smtClean="0"/>
              <a:t>22.04.2015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64386-8631-457E-859C-9114BA0DC3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15868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918EA-AC9F-4094-BF49-618A7AB80FC2}" type="datetimeFigureOut">
              <a:rPr lang="ru-RU" smtClean="0"/>
              <a:t>22.04.2015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64386-8631-457E-859C-9114BA0DC3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17032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918EA-AC9F-4094-BF49-618A7AB80FC2}" type="datetimeFigureOut">
              <a:rPr lang="ru-RU" smtClean="0"/>
              <a:t>22.04.2015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64386-8631-457E-859C-9114BA0DC3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9361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918EA-AC9F-4094-BF49-618A7AB80FC2}" type="datetimeFigureOut">
              <a:rPr lang="ru-RU" smtClean="0"/>
              <a:t>22.04.2015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64386-8631-457E-859C-9114BA0DC3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99836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918EA-AC9F-4094-BF49-618A7AB80FC2}" type="datetimeFigureOut">
              <a:rPr lang="ru-RU" smtClean="0"/>
              <a:t>22.04.2015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64386-8631-457E-859C-9114BA0DC3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88620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918EA-AC9F-4094-BF49-618A7AB80FC2}" type="datetimeFigureOut">
              <a:rPr lang="ru-RU" smtClean="0"/>
              <a:t>22.04.2015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64386-8631-457E-859C-9114BA0DC3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65654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918EA-AC9F-4094-BF49-618A7AB80FC2}" type="datetimeFigureOut">
              <a:rPr lang="ru-RU" smtClean="0"/>
              <a:t>22.04.2015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64386-8631-457E-859C-9114BA0DC3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96768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918EA-AC9F-4094-BF49-618A7AB80FC2}" type="datetimeFigureOut">
              <a:rPr lang="ru-RU" smtClean="0"/>
              <a:t>22.04.2015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64386-8631-457E-859C-9114BA0DC3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90498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sphere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7918EA-AC9F-4094-BF49-618A7AB80FC2}" type="datetimeFigureOut">
              <a:rPr lang="ru-RU" smtClean="0"/>
              <a:t>22.04.2015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664386-8631-457E-859C-9114BA0DC3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1208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667265" y="518984"/>
            <a:ext cx="10972800" cy="5857101"/>
          </a:xfrm>
          <a:prstGeom prst="roundRect">
            <a:avLst/>
          </a:prstGeom>
          <a:ln w="762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5400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334531" y="864973"/>
            <a:ext cx="10305534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Мастер-класс:</a:t>
            </a:r>
          </a:p>
          <a:p>
            <a:pPr algn="ctr"/>
            <a:r>
              <a:rPr lang="ru-RU" sz="54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Познание в действии, или как провести эксперимент.</a:t>
            </a:r>
            <a:r>
              <a:rPr lang="ru-RU" sz="5400" b="1" cap="none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endParaRPr lang="ru-RU" sz="54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9455" y="3640010"/>
            <a:ext cx="3360845" cy="231755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30303021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048000" y="2745736"/>
            <a:ext cx="6096000" cy="80021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553995" y="395416"/>
            <a:ext cx="11084009" cy="5918886"/>
          </a:xfrm>
          <a:prstGeom prst="roundRect">
            <a:avLst/>
          </a:prstGeom>
          <a:ln w="762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4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Мысленные </a:t>
            </a:r>
            <a:r>
              <a:rPr lang="ru-RU" sz="48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эксперименты</a:t>
            </a:r>
          </a:p>
          <a:p>
            <a:r>
              <a:rPr lang="ru-RU" sz="36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«Что можно сделать из песка? (глины, дерева, бетона)»</a:t>
            </a:r>
          </a:p>
          <a:p>
            <a:r>
              <a:rPr lang="ru-RU" sz="36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«Что будет, если люди научатся читать мысли других?»</a:t>
            </a:r>
          </a:p>
          <a:p>
            <a:r>
              <a:rPr lang="ru-RU" sz="36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«Что нужно сделать, чтобы прекратились войны?»</a:t>
            </a:r>
          </a:p>
          <a:p>
            <a:pPr>
              <a:lnSpc>
                <a:spcPct val="115000"/>
              </a:lnSpc>
            </a:pPr>
            <a:endParaRPr lang="ru-RU" sz="3600" b="1" dirty="0" smtClean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87105" y="3545956"/>
            <a:ext cx="1669491" cy="2326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3785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048000" y="2745736"/>
            <a:ext cx="6096000" cy="80021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553995" y="395416"/>
            <a:ext cx="11084009" cy="5918886"/>
          </a:xfrm>
          <a:prstGeom prst="roundRect">
            <a:avLst/>
          </a:prstGeom>
          <a:ln w="762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Эксперименты </a:t>
            </a:r>
            <a:endParaRPr lang="ru-RU" sz="4400" b="1" u="sng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44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sz="4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реальными объектами.</a:t>
            </a:r>
          </a:p>
          <a:p>
            <a:pPr algn="ctr"/>
            <a:r>
              <a:rPr lang="ru-RU" sz="4800" b="1" dirty="0"/>
              <a:t> </a:t>
            </a:r>
            <a:endParaRPr lang="ru-RU" sz="48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6637742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605481" y="407773"/>
            <a:ext cx="11009869" cy="6017741"/>
          </a:xfrm>
          <a:prstGeom prst="roundRect">
            <a:avLst/>
          </a:prstGeom>
          <a:ln w="762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1674565" y="1643447"/>
            <a:ext cx="936433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dirty="0" smtClean="0">
                <a:solidFill>
                  <a:schemeClr val="bg1"/>
                </a:solidFill>
              </a:rPr>
              <a:t> </a:t>
            </a:r>
            <a:r>
              <a:rPr lang="ru-RU" sz="6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Имитационная игра</a:t>
            </a:r>
          </a:p>
          <a:p>
            <a:pPr algn="ctr"/>
            <a:r>
              <a:rPr lang="ru-RU" sz="6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60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</a:t>
            </a:r>
            <a:r>
              <a:rPr lang="ru-RU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ru-RU" sz="6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ru-RU" sz="60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</a:t>
            </a:r>
            <a:r>
              <a:rPr lang="ru-RU" sz="60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ru-RU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ю</a:t>
            </a:r>
            <a:r>
              <a:rPr lang="ru-RU" sz="6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</a:t>
            </a:r>
            <a:r>
              <a:rPr lang="ru-RU" sz="60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sz="60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</a:t>
            </a:r>
            <a:r>
              <a:rPr lang="ru-RU" sz="6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ru-RU" sz="6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60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ru-RU" sz="60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ru-RU" sz="6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algn="ctr"/>
            <a:endParaRPr lang="ru-RU" sz="6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75847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1794" y="142918"/>
            <a:ext cx="9205784" cy="6523606"/>
          </a:xfrm>
          <a:prstGeom prst="roundRect">
            <a:avLst>
              <a:gd name="adj" fmla="val 11111"/>
            </a:avLst>
          </a:prstGeom>
          <a:ln w="190500" cap="rnd">
            <a:solidFill>
              <a:schemeClr val="accent5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23798730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895" y="445705"/>
            <a:ext cx="4924539" cy="274081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7575" y="445705"/>
            <a:ext cx="5166911" cy="274081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3895" y="3436731"/>
            <a:ext cx="4924539" cy="276577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77574" y="3436731"/>
            <a:ext cx="5166911" cy="2852663"/>
          </a:xfrm>
          <a:prstGeom prst="rect">
            <a:avLst/>
          </a:prstGeom>
        </p:spPr>
      </p:pic>
      <p:sp>
        <p:nvSpPr>
          <p:cNvPr id="10" name="Блок-схема: узел 9"/>
          <p:cNvSpPr/>
          <p:nvPr/>
        </p:nvSpPr>
        <p:spPr>
          <a:xfrm>
            <a:off x="583894" y="445705"/>
            <a:ext cx="572875" cy="534796"/>
          </a:xfrm>
          <a:prstGeom prst="flowChartConnecto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accent5">
                    <a:lumMod val="75000"/>
                  </a:schemeClr>
                </a:solidFill>
              </a:rPr>
              <a:t>1</a:t>
            </a:r>
          </a:p>
        </p:txBody>
      </p:sp>
      <p:sp>
        <p:nvSpPr>
          <p:cNvPr id="12" name="Блок-схема: узел 11"/>
          <p:cNvSpPr/>
          <p:nvPr/>
        </p:nvSpPr>
        <p:spPr>
          <a:xfrm>
            <a:off x="6377574" y="479186"/>
            <a:ext cx="561860" cy="534796"/>
          </a:xfrm>
          <a:prstGeom prst="flowChartConnecto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accent5">
                    <a:lumMod val="75000"/>
                  </a:schemeClr>
                </a:solidFill>
              </a:rPr>
              <a:t>2</a:t>
            </a:r>
          </a:p>
        </p:txBody>
      </p:sp>
      <p:sp>
        <p:nvSpPr>
          <p:cNvPr id="13" name="Блок-схема: узел 12"/>
          <p:cNvSpPr/>
          <p:nvPr/>
        </p:nvSpPr>
        <p:spPr>
          <a:xfrm>
            <a:off x="6377574" y="3453017"/>
            <a:ext cx="561860" cy="529820"/>
          </a:xfrm>
          <a:prstGeom prst="flowChartConnecto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2400" b="1" dirty="0" smtClean="0">
                <a:solidFill>
                  <a:srgbClr val="4472C4">
                    <a:lumMod val="75000"/>
                  </a:srgbClr>
                </a:solidFill>
              </a:rPr>
              <a:t>4</a:t>
            </a:r>
            <a:endParaRPr lang="ru-RU" sz="2400" b="1" dirty="0">
              <a:solidFill>
                <a:srgbClr val="4472C4">
                  <a:lumMod val="75000"/>
                </a:srgbClr>
              </a:solidFill>
            </a:endParaRPr>
          </a:p>
        </p:txBody>
      </p:sp>
      <p:sp>
        <p:nvSpPr>
          <p:cNvPr id="14" name="Блок-схема: узел 13"/>
          <p:cNvSpPr/>
          <p:nvPr/>
        </p:nvSpPr>
        <p:spPr>
          <a:xfrm>
            <a:off x="558189" y="3436731"/>
            <a:ext cx="598581" cy="562392"/>
          </a:xfrm>
          <a:prstGeom prst="flowChartConnecto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2400" b="1" dirty="0" smtClean="0">
                <a:solidFill>
                  <a:srgbClr val="4472C4">
                    <a:lumMod val="75000"/>
                  </a:srgbClr>
                </a:solidFill>
              </a:rPr>
              <a:t>3</a:t>
            </a:r>
            <a:endParaRPr lang="ru-RU" sz="2400" b="1" dirty="0">
              <a:solidFill>
                <a:srgbClr val="4472C4">
                  <a:lumMod val="75000"/>
                </a:srgbClr>
              </a:solidFill>
            </a:endParaRPr>
          </a:p>
        </p:txBody>
      </p:sp>
      <p:sp>
        <p:nvSpPr>
          <p:cNvPr id="19" name="Блок-схема: узел 18"/>
          <p:cNvSpPr/>
          <p:nvPr/>
        </p:nvSpPr>
        <p:spPr>
          <a:xfrm>
            <a:off x="558188" y="3436731"/>
            <a:ext cx="598581" cy="562392"/>
          </a:xfrm>
          <a:prstGeom prst="flowChartConnecto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2400" b="1" dirty="0" smtClean="0">
                <a:solidFill>
                  <a:srgbClr val="4472C4">
                    <a:lumMod val="75000"/>
                  </a:srgbClr>
                </a:solidFill>
              </a:rPr>
              <a:t>3</a:t>
            </a:r>
            <a:endParaRPr lang="ru-RU" sz="2400" b="1" dirty="0">
              <a:solidFill>
                <a:srgbClr val="4472C4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68607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8319" y="301854"/>
            <a:ext cx="5019416" cy="288202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9951" y="301854"/>
            <a:ext cx="4990641" cy="288202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0588" y="3576738"/>
            <a:ext cx="5019416" cy="292633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99951" y="3576738"/>
            <a:ext cx="4990641" cy="2908044"/>
          </a:xfrm>
          <a:prstGeom prst="rect">
            <a:avLst/>
          </a:prstGeom>
        </p:spPr>
      </p:pic>
      <p:sp>
        <p:nvSpPr>
          <p:cNvPr id="6" name="Блок-схема: узел 5"/>
          <p:cNvSpPr/>
          <p:nvPr/>
        </p:nvSpPr>
        <p:spPr>
          <a:xfrm>
            <a:off x="710588" y="3589131"/>
            <a:ext cx="598581" cy="562392"/>
          </a:xfrm>
          <a:prstGeom prst="flowChartConnecto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2400" b="1" dirty="0" smtClean="0">
                <a:solidFill>
                  <a:srgbClr val="4472C4">
                    <a:lumMod val="75000"/>
                  </a:srgbClr>
                </a:solidFill>
              </a:rPr>
              <a:t>3</a:t>
            </a:r>
            <a:endParaRPr lang="ru-RU" sz="2400" b="1" dirty="0">
              <a:solidFill>
                <a:srgbClr val="4472C4">
                  <a:lumMod val="75000"/>
                </a:srgbClr>
              </a:solidFill>
            </a:endParaRPr>
          </a:p>
        </p:txBody>
      </p:sp>
      <p:sp>
        <p:nvSpPr>
          <p:cNvPr id="7" name="Блок-схема: узел 6"/>
          <p:cNvSpPr/>
          <p:nvPr/>
        </p:nvSpPr>
        <p:spPr>
          <a:xfrm>
            <a:off x="710588" y="3576738"/>
            <a:ext cx="598581" cy="562392"/>
          </a:xfrm>
          <a:prstGeom prst="flowChartConnecto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2400" b="1" dirty="0">
                <a:solidFill>
                  <a:srgbClr val="4472C4">
                    <a:lumMod val="75000"/>
                  </a:srgbClr>
                </a:solidFill>
              </a:rPr>
              <a:t>7</a:t>
            </a:r>
          </a:p>
        </p:txBody>
      </p:sp>
      <p:sp>
        <p:nvSpPr>
          <p:cNvPr id="8" name="Блок-схема: узел 7"/>
          <p:cNvSpPr/>
          <p:nvPr/>
        </p:nvSpPr>
        <p:spPr>
          <a:xfrm>
            <a:off x="788319" y="301854"/>
            <a:ext cx="598581" cy="562392"/>
          </a:xfrm>
          <a:prstGeom prst="flowChartConnecto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2400" b="1" dirty="0">
                <a:solidFill>
                  <a:srgbClr val="4472C4">
                    <a:lumMod val="75000"/>
                  </a:srgbClr>
                </a:solidFill>
              </a:rPr>
              <a:t>5</a:t>
            </a:r>
          </a:p>
        </p:txBody>
      </p:sp>
      <p:sp>
        <p:nvSpPr>
          <p:cNvPr id="9" name="Блок-схема: узел 8"/>
          <p:cNvSpPr/>
          <p:nvPr/>
        </p:nvSpPr>
        <p:spPr>
          <a:xfrm>
            <a:off x="6499951" y="3589131"/>
            <a:ext cx="598581" cy="562392"/>
          </a:xfrm>
          <a:prstGeom prst="flowChartConnecto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2400" b="1" dirty="0">
                <a:solidFill>
                  <a:srgbClr val="4472C4">
                    <a:lumMod val="75000"/>
                  </a:srgbClr>
                </a:solidFill>
              </a:rPr>
              <a:t>8</a:t>
            </a:r>
          </a:p>
        </p:txBody>
      </p:sp>
      <p:sp>
        <p:nvSpPr>
          <p:cNvPr id="10" name="Блок-схема: узел 9"/>
          <p:cNvSpPr/>
          <p:nvPr/>
        </p:nvSpPr>
        <p:spPr>
          <a:xfrm>
            <a:off x="6499951" y="301854"/>
            <a:ext cx="598581" cy="562392"/>
          </a:xfrm>
          <a:prstGeom prst="flowChartConnecto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2400" b="1" dirty="0">
                <a:solidFill>
                  <a:srgbClr val="4472C4">
                    <a:lumMod val="75000"/>
                  </a:srgbClr>
                </a:solidFill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24724137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407" y="362027"/>
            <a:ext cx="4992146" cy="290998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9311" y="412737"/>
            <a:ext cx="5027384" cy="294740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3408" y="3706979"/>
            <a:ext cx="4992146" cy="285927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29311" y="3706979"/>
            <a:ext cx="5027384" cy="2926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2203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605481" y="407773"/>
            <a:ext cx="11009869" cy="6017741"/>
          </a:xfrm>
          <a:prstGeom prst="roundRect">
            <a:avLst/>
          </a:prstGeom>
          <a:ln w="762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чем ценность эксперимента</a:t>
            </a:r>
            <a:r>
              <a:rPr lang="ru-RU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???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36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наглядно </a:t>
            </a:r>
            <a:r>
              <a:rPr lang="ru-RU" sz="3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обнаруживаются скрытые от непосредственного наблюдения стороны объекта или явления действительности; </a:t>
            </a:r>
            <a:endParaRPr lang="ru-RU" sz="3600" b="1" dirty="0" smtClean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36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развиваются </a:t>
            </a:r>
            <a:r>
              <a:rPr lang="ru-RU" sz="3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способности ребёнка к определению проблемы и самостоятельному выбору путей её решения; </a:t>
            </a:r>
            <a:endParaRPr lang="ru-RU" sz="3600" b="1" dirty="0" smtClean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36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создаётся </a:t>
            </a:r>
            <a:r>
              <a:rPr lang="ru-RU" sz="3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субъективно – новый продукт. </a:t>
            </a:r>
          </a:p>
          <a:p>
            <a:pPr algn="ctr"/>
            <a:endParaRPr lang="ru-RU" sz="4400" b="1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76260" y="1277957"/>
            <a:ext cx="956264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dirty="0" smtClean="0">
                <a:solidFill>
                  <a:schemeClr val="bg1"/>
                </a:solidFill>
              </a:rPr>
              <a:t> </a:t>
            </a:r>
            <a:endParaRPr lang="ru-RU" sz="6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39272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605481" y="407773"/>
            <a:ext cx="11009869" cy="6017741"/>
          </a:xfrm>
          <a:prstGeom prst="roundRect">
            <a:avLst/>
          </a:prstGeom>
          <a:ln w="762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Усваивается  все крепко и надолго, когда ребенок слышит</a:t>
            </a:r>
            <a:r>
              <a:rPr lang="ru-RU" sz="4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видит и делает сам</a:t>
            </a:r>
            <a:r>
              <a:rPr lang="ru-RU" sz="44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4400" dirty="0">
              <a:solidFill>
                <a:schemeClr val="accent5">
                  <a:lumMod val="5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76260" y="1277957"/>
            <a:ext cx="956264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dirty="0" smtClean="0">
                <a:solidFill>
                  <a:schemeClr val="bg1"/>
                </a:solidFill>
              </a:rPr>
              <a:t> </a:t>
            </a:r>
            <a:r>
              <a:rPr lang="ru-RU" sz="6000" b="1" dirty="0" smtClean="0">
                <a:solidFill>
                  <a:srgbClr val="C00000"/>
                </a:solidFill>
              </a:rPr>
              <a:t>!!!</a:t>
            </a:r>
            <a:endParaRPr lang="ru-RU" sz="6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83372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605481" y="407773"/>
            <a:ext cx="11009869" cy="6017741"/>
          </a:xfrm>
          <a:prstGeom prst="roundRect">
            <a:avLst/>
          </a:prstGeom>
          <a:ln w="762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400" b="1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43210" y="1344059"/>
            <a:ext cx="9562641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dirty="0" smtClean="0">
                <a:solidFill>
                  <a:schemeClr val="bg1"/>
                </a:solidFill>
              </a:rPr>
              <a:t> </a:t>
            </a:r>
            <a:r>
              <a:rPr lang="ru-RU" sz="6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Рефлексия: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ходе экспериментов дошкольник </a:t>
            </a:r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учится…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ru-RU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процессе экспериментирования у детей </a:t>
            </a:r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развиваются…</a:t>
            </a:r>
            <a:endParaRPr lang="ru-RU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49595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048000" y="2745736"/>
            <a:ext cx="6096000" cy="80021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553995" y="395416"/>
            <a:ext cx="11084009" cy="5918886"/>
          </a:xfrm>
          <a:prstGeom prst="roundRect">
            <a:avLst/>
          </a:prstGeom>
          <a:ln w="762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Детское экспериментирование - </a:t>
            </a:r>
            <a:r>
              <a:rPr lang="ru-RU" sz="48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  активизации исследовательской деятельности дошкольников</a:t>
            </a:r>
          </a:p>
        </p:txBody>
      </p:sp>
    </p:spTree>
    <p:extLst>
      <p:ext uri="{BB962C8B-B14F-4D97-AF65-F5344CB8AC3E}">
        <p14:creationId xmlns:p14="http://schemas.microsoft.com/office/powerpoint/2010/main" val="21877421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048000" y="2745736"/>
            <a:ext cx="6096000" cy="80021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553995" y="395416"/>
            <a:ext cx="11084009" cy="5918886"/>
          </a:xfrm>
          <a:prstGeom prst="roundRect">
            <a:avLst/>
          </a:prstGeom>
          <a:ln w="762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44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Слово «эксперимент» происходит от латинского </a:t>
            </a:r>
            <a:r>
              <a:rPr lang="ru-RU" sz="44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experimentum</a:t>
            </a:r>
            <a:r>
              <a:rPr lang="ru-RU" sz="44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переводится на русский как «проба, опыт». </a:t>
            </a:r>
            <a:endParaRPr lang="ru-RU" sz="44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4555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048000" y="2745736"/>
            <a:ext cx="6096000" cy="80021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553995" y="395416"/>
            <a:ext cx="11084009" cy="5918886"/>
          </a:xfrm>
          <a:prstGeom prst="roundRect">
            <a:avLst/>
          </a:prstGeom>
          <a:ln w="762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Цель экспериментальной </a:t>
            </a:r>
            <a:r>
              <a:rPr lang="ru-RU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 </a:t>
            </a:r>
            <a:r>
              <a:rPr lang="ru-RU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дошкольников -</a:t>
            </a:r>
            <a:r>
              <a:rPr lang="ru-RU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</a:t>
            </a:r>
            <a:r>
              <a:rPr lang="ru-RU" sz="4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познавательной  активности и развитие свободной творческой личности ребенка. </a:t>
            </a:r>
          </a:p>
        </p:txBody>
      </p:sp>
    </p:spTree>
    <p:extLst>
      <p:ext uri="{BB962C8B-B14F-4D97-AF65-F5344CB8AC3E}">
        <p14:creationId xmlns:p14="http://schemas.microsoft.com/office/powerpoint/2010/main" val="28223491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048000" y="2745736"/>
            <a:ext cx="6096000" cy="80021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553995" y="395416"/>
            <a:ext cx="11084009" cy="591888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4400" b="1" dirty="0" smtClean="0"/>
          </a:p>
          <a:p>
            <a:endParaRPr lang="ru-RU" sz="3200" b="1" dirty="0" smtClean="0"/>
          </a:p>
          <a:p>
            <a:pPr algn="ctr"/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 детского экспериментирования:</a:t>
            </a: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Поддерживать </a:t>
            </a:r>
            <a:r>
              <a:rPr lang="ru-RU" sz="2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интерес дошкольников к окружающей среде, удовлетворять детскую любознательность.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Развивать </a:t>
            </a:r>
            <a:r>
              <a:rPr lang="ru-RU" sz="2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детей познавательные способности (анализ, синтез, классификация, сравнение, обобщение);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Развивать </a:t>
            </a:r>
            <a:r>
              <a:rPr lang="ru-RU" sz="2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мышление, речь – суждение в процессе познавательно – исследовательской деятельности: в выдвижении предположений, отборе способов проверки, достижении результата, их интерпретации и применении в деятельности.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Продолжать </a:t>
            </a:r>
            <a:r>
              <a:rPr lang="ru-RU" sz="2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воспитывать стремление сохранять и оберегать природный мир, видеть его красоту, следовать доступным экологическим правилам в деятельности и поведении.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Формировать </a:t>
            </a:r>
            <a:r>
              <a:rPr lang="ru-RU" sz="2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опыт выполнения правил техники безопасности при проведении опытов и экспериментов.</a:t>
            </a:r>
          </a:p>
          <a:p>
            <a:pPr algn="just"/>
            <a:r>
              <a:rPr lang="ru-RU" sz="28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r>
              <a:rPr lang="ru-RU" sz="4400" dirty="0"/>
              <a:t>-</a:t>
            </a:r>
          </a:p>
        </p:txBody>
      </p:sp>
    </p:spTree>
    <p:extLst>
      <p:ext uri="{BB962C8B-B14F-4D97-AF65-F5344CB8AC3E}">
        <p14:creationId xmlns:p14="http://schemas.microsoft.com/office/powerpoint/2010/main" val="26999132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048000" y="2745736"/>
            <a:ext cx="6096000" cy="80021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553995" y="395416"/>
            <a:ext cx="11084009" cy="5918886"/>
          </a:xfrm>
          <a:prstGeom prst="roundRect">
            <a:avLst/>
          </a:prstGeom>
          <a:ln w="762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Формы работы  по экспериментальной </a:t>
            </a:r>
            <a:r>
              <a:rPr lang="ru-RU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деятельности:</a:t>
            </a:r>
            <a:endParaRPr lang="ru-RU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6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36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специально организованные занятия по познавательной деятельности с включенными экспериментами по заданной теме;</a:t>
            </a:r>
          </a:p>
          <a:p>
            <a:r>
              <a:rPr lang="ru-RU" sz="36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совместная деятельность педагога с детьми;</a:t>
            </a:r>
          </a:p>
          <a:p>
            <a:r>
              <a:rPr lang="ru-RU" sz="36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свободная самостоятельная деятельность детей.</a:t>
            </a:r>
          </a:p>
        </p:txBody>
      </p:sp>
    </p:spTree>
    <p:extLst>
      <p:ext uri="{BB962C8B-B14F-4D97-AF65-F5344CB8AC3E}">
        <p14:creationId xmlns:p14="http://schemas.microsoft.com/office/powerpoint/2010/main" val="37457728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048000" y="2745736"/>
            <a:ext cx="6096000" cy="80021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506776" y="395415"/>
            <a:ext cx="11380424" cy="5972333"/>
          </a:xfrm>
          <a:prstGeom prst="roundRect">
            <a:avLst/>
          </a:prstGeom>
          <a:ln w="762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</a:t>
            </a:r>
            <a:r>
              <a:rPr lang="ru-RU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детского </a:t>
            </a:r>
            <a:r>
              <a:rPr lang="ru-RU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экспериментирования:</a:t>
            </a:r>
            <a:endParaRPr lang="ru-RU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постановка проблемы, которую необходимо разрешить;</a:t>
            </a:r>
          </a:p>
          <a:p>
            <a:r>
              <a:rPr lang="ru-RU" sz="28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целеполагание (что нужно сделать для решения проблемы);</a:t>
            </a:r>
          </a:p>
          <a:p>
            <a:r>
              <a:rPr lang="ru-RU" sz="28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выдвижение гипотез (поиск возможных путей решения);</a:t>
            </a:r>
          </a:p>
          <a:p>
            <a:r>
              <a:rPr lang="ru-RU" sz="28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проверка гипотез </a:t>
            </a:r>
            <a:r>
              <a:rPr lang="ru-RU" sz="28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(реализация </a:t>
            </a:r>
            <a:r>
              <a:rPr lang="ru-RU" sz="28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действиях);</a:t>
            </a:r>
          </a:p>
          <a:p>
            <a:r>
              <a:rPr lang="ru-RU" sz="28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анализ полученного результата (подтвердилось - не подтвердилось);</a:t>
            </a:r>
          </a:p>
          <a:p>
            <a:r>
              <a:rPr lang="ru-RU" sz="28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формулирование выводов.</a:t>
            </a:r>
          </a:p>
          <a:p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21100603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048000" y="2745736"/>
            <a:ext cx="6096000" cy="80021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509928" y="406433"/>
            <a:ext cx="11084009" cy="5918886"/>
          </a:xfrm>
          <a:prstGeom prst="roundRect">
            <a:avLst/>
          </a:prstGeom>
          <a:ln w="762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440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2124310" y="2967335"/>
            <a:ext cx="794339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Ожидаемый результат!!!</a:t>
            </a:r>
            <a:endParaRPr lang="ru-RU" sz="5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28408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048000" y="2745736"/>
            <a:ext cx="6096000" cy="80021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509928" y="406433"/>
            <a:ext cx="11084009" cy="5918886"/>
          </a:xfrm>
          <a:prstGeom prst="roundRect">
            <a:avLst/>
          </a:prstGeom>
          <a:ln w="762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440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182745" y="2967335"/>
            <a:ext cx="982653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Какие бывают эксперименты?</a:t>
            </a:r>
            <a:endParaRPr lang="ru-RU" sz="5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238243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431</TotalTime>
  <Words>364</Words>
  <Application>Microsoft Office PowerPoint</Application>
  <PresentationFormat>Широкоэкранный</PresentationFormat>
  <Paragraphs>68</Paragraphs>
  <Slides>19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4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Sergey</dc:creator>
  <cp:lastModifiedBy>Sergey</cp:lastModifiedBy>
  <cp:revision>33</cp:revision>
  <dcterms:created xsi:type="dcterms:W3CDTF">2015-04-18T10:52:06Z</dcterms:created>
  <dcterms:modified xsi:type="dcterms:W3CDTF">2015-04-22T12:04:17Z</dcterms:modified>
</cp:coreProperties>
</file>