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84" r:id="rId1"/>
  </p:sldMasterIdLst>
  <p:notesMasterIdLst>
    <p:notesMasterId r:id="rId45"/>
  </p:notesMasterIdLst>
  <p:sldIdLst>
    <p:sldId id="256" r:id="rId2"/>
    <p:sldId id="321" r:id="rId3"/>
    <p:sldId id="387" r:id="rId4"/>
    <p:sldId id="335" r:id="rId5"/>
    <p:sldId id="260" r:id="rId6"/>
    <p:sldId id="263" r:id="rId7"/>
    <p:sldId id="287" r:id="rId8"/>
    <p:sldId id="328" r:id="rId9"/>
    <p:sldId id="286" r:id="rId10"/>
    <p:sldId id="385" r:id="rId11"/>
    <p:sldId id="338" r:id="rId12"/>
    <p:sldId id="339" r:id="rId13"/>
    <p:sldId id="337" r:id="rId14"/>
    <p:sldId id="340" r:id="rId15"/>
    <p:sldId id="386" r:id="rId16"/>
    <p:sldId id="342" r:id="rId17"/>
    <p:sldId id="376" r:id="rId18"/>
    <p:sldId id="377" r:id="rId19"/>
    <p:sldId id="314" r:id="rId20"/>
    <p:sldId id="390" r:id="rId21"/>
    <p:sldId id="291" r:id="rId22"/>
    <p:sldId id="280" r:id="rId23"/>
    <p:sldId id="301" r:id="rId24"/>
    <p:sldId id="315" r:id="rId25"/>
    <p:sldId id="300" r:id="rId26"/>
    <p:sldId id="302" r:id="rId27"/>
    <p:sldId id="303" r:id="rId28"/>
    <p:sldId id="304" r:id="rId29"/>
    <p:sldId id="279" r:id="rId30"/>
    <p:sldId id="389" r:id="rId31"/>
    <p:sldId id="281" r:id="rId32"/>
    <p:sldId id="359" r:id="rId33"/>
    <p:sldId id="265" r:id="rId34"/>
    <p:sldId id="290" r:id="rId35"/>
    <p:sldId id="295" r:id="rId36"/>
    <p:sldId id="310" r:id="rId37"/>
    <p:sldId id="278" r:id="rId38"/>
    <p:sldId id="264" r:id="rId39"/>
    <p:sldId id="329" r:id="rId40"/>
    <p:sldId id="330" r:id="rId41"/>
    <p:sldId id="297" r:id="rId42"/>
    <p:sldId id="296" r:id="rId43"/>
    <p:sldId id="393"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Пользователь" initials="П"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24" autoAdjust="0"/>
    <p:restoredTop sz="94982" autoAdjust="0"/>
  </p:normalViewPr>
  <p:slideViewPr>
    <p:cSldViewPr>
      <p:cViewPr>
        <p:scale>
          <a:sx n="94" d="100"/>
          <a:sy n="94" d="100"/>
        </p:scale>
        <p:origin x="-1254" y="-66"/>
      </p:cViewPr>
      <p:guideLst>
        <p:guide orient="horz" pos="2160"/>
        <p:guide pos="2880"/>
      </p:guideLst>
    </p:cSldViewPr>
  </p:slideViewPr>
  <p:outlineViewPr>
    <p:cViewPr>
      <p:scale>
        <a:sx n="33" d="100"/>
        <a:sy n="33" d="100"/>
      </p:scale>
      <p:origin x="0" y="237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A2EFE0-3B88-478A-83D8-3D9C96F62E98}" type="datetimeFigureOut">
              <a:rPr lang="ru-RU" smtClean="0"/>
              <a:pPr/>
              <a:t>17.11.2016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95F521-6707-48EE-A3AE-159C20349145}" type="slidenum">
              <a:rPr lang="ru-RU" smtClean="0"/>
              <a:pPr/>
              <a:t>‹#›</a:t>
            </a:fld>
            <a:endParaRPr lang="ru-RU"/>
          </a:p>
        </p:txBody>
      </p:sp>
    </p:spTree>
    <p:extLst>
      <p:ext uri="{BB962C8B-B14F-4D97-AF65-F5344CB8AC3E}">
        <p14:creationId xmlns:p14="http://schemas.microsoft.com/office/powerpoint/2010/main" val="3329494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195F521-6707-48EE-A3AE-159C20349145}" type="slidenum">
              <a:rPr lang="ru-RU" smtClean="0"/>
              <a:pPr/>
              <a:t>1</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195F521-6707-48EE-A3AE-159C20349145}" type="slidenum">
              <a:rPr lang="ru-RU" smtClean="0"/>
              <a:pPr/>
              <a:t>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195F521-6707-48EE-A3AE-159C20349145}" type="slidenum">
              <a:rPr lang="ru-RU" smtClean="0"/>
              <a:pPr/>
              <a:t>31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1F2A7970-2608-41F9-B3E6-66D7DA28A72C}" type="datetimeFigureOut">
              <a:rPr lang="ru-RU" smtClean="0"/>
              <a:pPr/>
              <a:t>17.11.2016</a:t>
            </a:fld>
            <a:endParaRPr lang="ru-RU" dirty="0"/>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dirty="0"/>
          </a:p>
        </p:txBody>
      </p:sp>
      <p:sp>
        <p:nvSpPr>
          <p:cNvPr id="29" name="Номер слайда 28"/>
          <p:cNvSpPr>
            <a:spLocks noGrp="1"/>
          </p:cNvSpPr>
          <p:nvPr>
            <p:ph type="sldNum" sz="quarter" idx="12"/>
          </p:nvPr>
        </p:nvSpPr>
        <p:spPr>
          <a:xfrm>
            <a:off x="1216152" y="6355080"/>
            <a:ext cx="1219200" cy="365760"/>
          </a:xfrm>
        </p:spPr>
        <p:txBody>
          <a:bodyPr/>
          <a:lstStyle/>
          <a:p>
            <a:fld id="{633532EE-B773-4156-AE2E-BAC683501038}" type="slidenum">
              <a:rPr lang="ru-RU" smtClean="0"/>
              <a:pPr/>
              <a:t>‹#›</a:t>
            </a:fld>
            <a:endParaRPr lang="ru-RU" dirty="0"/>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F2A7970-2608-41F9-B3E6-66D7DA28A72C}" type="datetimeFigureOut">
              <a:rPr lang="ru-RU" smtClean="0"/>
              <a:pPr/>
              <a:t>17.11.2016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33532EE-B773-4156-AE2E-BAC683501038}" type="slidenum">
              <a:rPr lang="ru-RU" smtClean="0"/>
              <a:pPr/>
              <a:t>‹#›</a:t>
            </a:fld>
            <a:endParaRPr lang="ru-RU" dirty="0"/>
          </a:p>
        </p:txBody>
      </p:sp>
    </p:spTree>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F2A7970-2608-41F9-B3E6-66D7DA28A72C}" type="datetimeFigureOut">
              <a:rPr lang="ru-RU" smtClean="0"/>
              <a:pPr/>
              <a:t>17.11.2016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33532EE-B773-4156-AE2E-BAC683501038}" type="slidenum">
              <a:rPr lang="ru-RU" smtClean="0"/>
              <a:pPr/>
              <a:t>‹#›</a:t>
            </a:fld>
            <a:endParaRPr lang="ru-RU" dirty="0"/>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1F2A7970-2608-41F9-B3E6-66D7DA28A72C}" type="datetimeFigureOut">
              <a:rPr lang="ru-RU" smtClean="0"/>
              <a:pPr/>
              <a:t>17.11.2016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33532EE-B773-4156-AE2E-BAC683501038}" type="slidenum">
              <a:rPr lang="ru-RU" smtClean="0"/>
              <a:pPr/>
              <a:t>‹#›</a:t>
            </a:fld>
            <a:endParaRPr lang="ru-RU" dirty="0"/>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1F2A7970-2608-41F9-B3E6-66D7DA28A72C}" type="datetimeFigureOut">
              <a:rPr lang="ru-RU" smtClean="0"/>
              <a:pPr/>
              <a:t>17.11.2016</a:t>
            </a:fld>
            <a:endParaRPr lang="ru-RU" dirty="0"/>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dirty="0"/>
          </a:p>
        </p:txBody>
      </p:sp>
      <p:sp>
        <p:nvSpPr>
          <p:cNvPr id="6" name="Номер слайда 5"/>
          <p:cNvSpPr>
            <a:spLocks noGrp="1"/>
          </p:cNvSpPr>
          <p:nvPr>
            <p:ph type="sldNum" sz="quarter" idx="12"/>
          </p:nvPr>
        </p:nvSpPr>
        <p:spPr>
          <a:xfrm>
            <a:off x="1069848" y="6355080"/>
            <a:ext cx="1520952" cy="365760"/>
          </a:xfrm>
        </p:spPr>
        <p:txBody>
          <a:bodyPr/>
          <a:lstStyle/>
          <a:p>
            <a:fld id="{633532EE-B773-4156-AE2E-BAC683501038}" type="slidenum">
              <a:rPr lang="ru-RU" smtClean="0"/>
              <a:pPr/>
              <a:t>‹#›</a:t>
            </a:fld>
            <a:endParaRPr lang="ru-RU" dirty="0"/>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1F2A7970-2608-41F9-B3E6-66D7DA28A72C}" type="datetimeFigureOut">
              <a:rPr lang="ru-RU" smtClean="0"/>
              <a:pPr/>
              <a:t>17.11.2016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33532EE-B773-4156-AE2E-BAC683501038}" type="slidenum">
              <a:rPr lang="ru-RU" smtClean="0"/>
              <a:pPr/>
              <a:t>‹#›</a:t>
            </a:fld>
            <a:endParaRPr lang="ru-RU" dirty="0"/>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1F2A7970-2608-41F9-B3E6-66D7DA28A72C}" type="datetimeFigureOut">
              <a:rPr lang="ru-RU" smtClean="0"/>
              <a:pPr/>
              <a:t>17.11.2016</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633532EE-B773-4156-AE2E-BAC683501038}" type="slidenum">
              <a:rPr lang="ru-RU" smtClean="0"/>
              <a:pPr/>
              <a:t>‹#›</a:t>
            </a:fld>
            <a:endParaRPr lang="ru-RU" dirty="0"/>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F2A7970-2608-41F9-B3E6-66D7DA28A72C}" type="datetimeFigureOut">
              <a:rPr lang="ru-RU" smtClean="0"/>
              <a:pPr/>
              <a:t>17.11.2016</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633532EE-B773-4156-AE2E-BAC683501038}" type="slidenum">
              <a:rPr lang="ru-RU" smtClean="0"/>
              <a:pPr/>
              <a:t>‹#›</a:t>
            </a:fld>
            <a:endParaRPr lang="ru-RU" dirty="0"/>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F2A7970-2608-41F9-B3E6-66D7DA28A72C}" type="datetimeFigureOut">
              <a:rPr lang="ru-RU" smtClean="0"/>
              <a:pPr/>
              <a:t>17.11.2016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633532EE-B773-4156-AE2E-BAC683501038}" type="slidenum">
              <a:rPr lang="ru-RU" smtClean="0"/>
              <a:pPr/>
              <a:t>‹#›</a:t>
            </a:fld>
            <a:endParaRPr lang="ru-RU" dirty="0"/>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F2A7970-2608-41F9-B3E6-66D7DA28A72C}" type="datetimeFigureOut">
              <a:rPr lang="ru-RU" smtClean="0"/>
              <a:pPr/>
              <a:t>17.11.2016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33532EE-B773-4156-AE2E-BAC683501038}" type="slidenum">
              <a:rPr lang="ru-RU" smtClean="0"/>
              <a:pPr/>
              <a:t>‹#›</a:t>
            </a:fld>
            <a:endParaRPr lang="ru-RU" dirty="0"/>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F2A7970-2608-41F9-B3E6-66D7DA28A72C}" type="datetimeFigureOut">
              <a:rPr lang="ru-RU" smtClean="0"/>
              <a:pPr/>
              <a:t>17.11.2016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33532EE-B773-4156-AE2E-BAC683501038}" type="slidenum">
              <a:rPr lang="ru-RU" smtClean="0"/>
              <a:pPr/>
              <a:t>‹#›</a:t>
            </a:fld>
            <a:endParaRPr lang="ru-RU" dirty="0"/>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F2A7970-2608-41F9-B3E6-66D7DA28A72C}" type="datetimeFigureOut">
              <a:rPr lang="ru-RU" smtClean="0"/>
              <a:pPr/>
              <a:t>17.11.2016</a:t>
            </a:fld>
            <a:endParaRPr lang="ru-RU" dirty="0"/>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dirty="0"/>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33532EE-B773-4156-AE2E-BAC683501038}" type="slidenum">
              <a:rPr lang="ru-RU" smtClean="0"/>
              <a:pPr/>
              <a:t>‹#›</a:t>
            </a:fld>
            <a:endParaRPr lang="ru-RU" dirty="0"/>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ipe dir="d"/>
  </p:transition>
  <p:timing>
    <p:tnLst>
      <p:par>
        <p:cTn id="1" dur="indefinite" restart="never" nodeType="tmRoot"/>
      </p:par>
    </p:tnLst>
  </p:timing>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8000"/>
          </a:xfrm>
          <a:solidFill>
            <a:srgbClr val="00B0F0"/>
          </a:solidFill>
          <a:ln w="57150">
            <a:solidFill>
              <a:schemeClr val="tx1"/>
            </a:solidFill>
          </a:ln>
        </p:spPr>
        <p:txBody>
          <a:bodyPr>
            <a:noAutofit/>
          </a:bodyPr>
          <a:lstStyle/>
          <a:p>
            <a:r>
              <a:rPr lang="ru-RU" sz="7200" dirty="0" smtClean="0">
                <a:solidFill>
                  <a:srgbClr val="002060"/>
                </a:solidFill>
              </a:rPr>
              <a:t>Нравственно- патриотическое воспитание дошкольников</a:t>
            </a:r>
            <a:endParaRPr lang="ru-RU" sz="7200" dirty="0">
              <a:solidFill>
                <a:srgbClr val="002060"/>
              </a:solidFill>
            </a:endParaRPr>
          </a:p>
        </p:txBody>
      </p:sp>
      <p:sp>
        <p:nvSpPr>
          <p:cNvPr id="3" name="Подзаголовок 2"/>
          <p:cNvSpPr>
            <a:spLocks noGrp="1"/>
          </p:cNvSpPr>
          <p:nvPr>
            <p:ph type="subTitle" idx="1"/>
          </p:nvPr>
        </p:nvSpPr>
        <p:spPr/>
        <p:txBody>
          <a:bodyPr/>
          <a:lstStyle/>
          <a:p>
            <a:endParaRPr lang="ru-RU" dirty="0"/>
          </a:p>
        </p:txBody>
      </p:sp>
      <p:pic>
        <p:nvPicPr>
          <p:cNvPr id="12290" name="Picture 2" descr="http://natural-medicine.ru/uploads/posts/2010-05/1274436853_24437313_963723319.jpg"/>
          <p:cNvPicPr>
            <a:picLocks noChangeAspect="1" noChangeArrowheads="1"/>
          </p:cNvPicPr>
          <p:nvPr/>
        </p:nvPicPr>
        <p:blipFill>
          <a:blip r:embed="rId3" cstate="email"/>
          <a:srcRect/>
          <a:stretch>
            <a:fillRect/>
          </a:stretch>
        </p:blipFill>
        <p:spPr bwMode="auto">
          <a:xfrm>
            <a:off x="0" y="-531440"/>
            <a:ext cx="9144000" cy="7978631"/>
          </a:xfrm>
          <a:prstGeom prst="rect">
            <a:avLst/>
          </a:prstGeom>
          <a:noFill/>
        </p:spPr>
      </p:pic>
      <p:sp>
        <p:nvSpPr>
          <p:cNvPr id="8" name="TextBox 7"/>
          <p:cNvSpPr txBox="1"/>
          <p:nvPr/>
        </p:nvSpPr>
        <p:spPr>
          <a:xfrm>
            <a:off x="827584" y="1052736"/>
            <a:ext cx="7488832" cy="5016758"/>
          </a:xfrm>
          <a:prstGeom prst="rect">
            <a:avLst/>
          </a:prstGeom>
          <a:noFill/>
        </p:spPr>
        <p:txBody>
          <a:bodyPr wrap="square" rtlCol="0">
            <a:spAutoFit/>
          </a:bodyPr>
          <a:lstStyle/>
          <a:p>
            <a:r>
              <a:rPr lang="ru-RU" sz="8000" dirty="0" smtClean="0">
                <a:solidFill>
                  <a:srgbClr val="FFFF00"/>
                </a:solidFill>
              </a:rPr>
              <a:t>Нравственно-патриотическое воспитание дошкольников</a:t>
            </a:r>
            <a:endParaRPr lang="ru-RU" sz="8000" dirty="0">
              <a:solidFill>
                <a:srgbClr val="FFFF00"/>
              </a:solidFill>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476672"/>
            <a:ext cx="7272808" cy="1569660"/>
          </a:xfrm>
          <a:prstGeom prst="rect">
            <a:avLst/>
          </a:prstGeom>
          <a:noFill/>
        </p:spPr>
        <p:txBody>
          <a:bodyPr wrap="square" rtlCol="0">
            <a:spAutoFit/>
          </a:bodyPr>
          <a:lstStyle/>
          <a:p>
            <a:pPr algn="ctr"/>
            <a:r>
              <a:rPr lang="ru-RU" sz="2400" dirty="0" smtClean="0">
                <a:solidFill>
                  <a:srgbClr val="00B050"/>
                </a:solidFill>
              </a:rPr>
              <a:t>Учитывая индивидуальные возможности каждой семьи, знакомим детей с жизнью и бытом их предков. Предлагаем составить родословное древо семьи</a:t>
            </a:r>
            <a:endParaRPr lang="ru-RU" sz="2400" dirty="0">
              <a:solidFill>
                <a:srgbClr val="00B050"/>
              </a:solidFill>
            </a:endParaRPr>
          </a:p>
        </p:txBody>
      </p:sp>
      <p:pic>
        <p:nvPicPr>
          <p:cNvPr id="124930" name="Picture 2" descr="http://www.nash-klacc.ru/images/stories/54.jpg"/>
          <p:cNvPicPr>
            <a:picLocks noChangeAspect="1" noChangeArrowheads="1"/>
          </p:cNvPicPr>
          <p:nvPr/>
        </p:nvPicPr>
        <p:blipFill>
          <a:blip r:embed="rId2" cstate="email"/>
          <a:srcRect/>
          <a:stretch>
            <a:fillRect/>
          </a:stretch>
        </p:blipFill>
        <p:spPr bwMode="auto">
          <a:xfrm>
            <a:off x="2267744" y="2060848"/>
            <a:ext cx="4572000" cy="4591051"/>
          </a:xfrm>
          <a:prstGeom prst="rect">
            <a:avLst/>
          </a:prstGeom>
          <a:noFill/>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im2-tub-ru.yandex.net/i?id=94487368-30-72&amp;n=21"/>
          <p:cNvPicPr>
            <a:picLocks noChangeAspect="1" noChangeArrowheads="1"/>
          </p:cNvPicPr>
          <p:nvPr/>
        </p:nvPicPr>
        <p:blipFill>
          <a:blip r:embed="rId2" cstate="email"/>
          <a:srcRect/>
          <a:stretch>
            <a:fillRect/>
          </a:stretch>
        </p:blipFill>
        <p:spPr bwMode="auto">
          <a:xfrm>
            <a:off x="0" y="-854972"/>
            <a:ext cx="9144000" cy="8676466"/>
          </a:xfrm>
          <a:prstGeom prst="rect">
            <a:avLst/>
          </a:prstGeom>
          <a:noFill/>
        </p:spPr>
      </p:pic>
      <p:sp>
        <p:nvSpPr>
          <p:cNvPr id="3" name="TextBox 2"/>
          <p:cNvSpPr txBox="1"/>
          <p:nvPr/>
        </p:nvSpPr>
        <p:spPr>
          <a:xfrm>
            <a:off x="1187624" y="332656"/>
            <a:ext cx="6984776" cy="5509200"/>
          </a:xfrm>
          <a:prstGeom prst="rect">
            <a:avLst/>
          </a:prstGeom>
          <a:noFill/>
        </p:spPr>
        <p:txBody>
          <a:bodyPr wrap="square" rtlCol="0">
            <a:spAutoFit/>
          </a:bodyPr>
          <a:lstStyle/>
          <a:p>
            <a:pPr algn="ctr"/>
            <a:r>
              <a:rPr lang="ru-RU" sz="3200" dirty="0" smtClean="0">
                <a:solidFill>
                  <a:srgbClr val="0070C0"/>
                </a:solidFill>
              </a:rPr>
              <a:t>Семья- это общность людей, объединенная системой взаимоотношений супружества,, родства, совместной хозяйственно-бытовой деятельностью, взаимной моральной ответственностью и взаимопомощью, осуществляющая физическое и духовное воспроизводство населения, которое предполагает преемственность семейных поколений</a:t>
            </a:r>
            <a:r>
              <a:rPr lang="ru-RU" sz="2800" dirty="0" smtClean="0">
                <a:solidFill>
                  <a:srgbClr val="0070C0"/>
                </a:solidFill>
              </a:rPr>
              <a:t>.</a:t>
            </a:r>
            <a:endParaRPr lang="ru-RU" sz="2800" dirty="0">
              <a:solidFill>
                <a:srgbClr val="0070C0"/>
              </a:solidFill>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www.daysbythefalls.com/wp-content/uploads/clouds.jpg"/>
          <p:cNvPicPr>
            <a:picLocks noChangeAspect="1" noChangeArrowheads="1"/>
          </p:cNvPicPr>
          <p:nvPr/>
        </p:nvPicPr>
        <p:blipFill>
          <a:blip r:embed="rId2" cstate="email"/>
          <a:srcRect/>
          <a:stretch>
            <a:fillRect/>
          </a:stretch>
        </p:blipFill>
        <p:spPr bwMode="auto">
          <a:xfrm>
            <a:off x="0" y="-762000"/>
            <a:ext cx="9144000" cy="7620000"/>
          </a:xfrm>
          <a:prstGeom prst="rect">
            <a:avLst/>
          </a:prstGeom>
          <a:noFill/>
        </p:spPr>
      </p:pic>
      <p:sp>
        <p:nvSpPr>
          <p:cNvPr id="6" name="TextBox 5"/>
          <p:cNvSpPr txBox="1"/>
          <p:nvPr/>
        </p:nvSpPr>
        <p:spPr>
          <a:xfrm>
            <a:off x="971600" y="0"/>
            <a:ext cx="7200801" cy="3416320"/>
          </a:xfrm>
          <a:prstGeom prst="rect">
            <a:avLst/>
          </a:prstGeom>
          <a:noFill/>
        </p:spPr>
        <p:txBody>
          <a:bodyPr wrap="square" rtlCol="0">
            <a:spAutoFit/>
          </a:bodyPr>
          <a:lstStyle/>
          <a:p>
            <a:pPr algn="ctr"/>
            <a:r>
              <a:rPr lang="ru-RU" sz="2400" dirty="0" smtClean="0">
                <a:solidFill>
                  <a:srgbClr val="002060"/>
                </a:solidFill>
              </a:rPr>
              <a:t>Чувство Родины связано с восхищением того, что видит перед собой малыш, чему он изумляется и что вызывает отклик в его душе… Это играет огромную роль в становлении личности патриота.</a:t>
            </a:r>
          </a:p>
          <a:p>
            <a:pPr algn="ctr"/>
            <a:r>
              <a:rPr lang="ru-RU" sz="2400" dirty="0" smtClean="0">
                <a:solidFill>
                  <a:srgbClr val="002060"/>
                </a:solidFill>
              </a:rPr>
              <a:t>С младенчества ребенок слышит родную речь. У каждого народа свои сказки, и все они передают из поколения в поколение основные патриотические ценности: добро, дружбу, взаимопомощь, трудолюбие</a:t>
            </a:r>
            <a:endParaRPr lang="ru-RU" sz="2400" dirty="0">
              <a:solidFill>
                <a:srgbClr val="002060"/>
              </a:solidFill>
            </a:endParaRPr>
          </a:p>
        </p:txBody>
      </p:sp>
      <p:pic>
        <p:nvPicPr>
          <p:cNvPr id="37894" name="Picture 6" descr="http://www.gou449.ru/assets/images/5/6df901b16372d215be0.jpg"/>
          <p:cNvPicPr>
            <a:picLocks noChangeAspect="1" noChangeArrowheads="1"/>
          </p:cNvPicPr>
          <p:nvPr/>
        </p:nvPicPr>
        <p:blipFill>
          <a:blip r:embed="rId3" cstate="email"/>
          <a:srcRect/>
          <a:stretch>
            <a:fillRect/>
          </a:stretch>
        </p:blipFill>
        <p:spPr bwMode="auto">
          <a:xfrm>
            <a:off x="683568" y="3645024"/>
            <a:ext cx="3528392" cy="2740145"/>
          </a:xfrm>
          <a:prstGeom prst="rect">
            <a:avLst/>
          </a:prstGeom>
          <a:noFill/>
        </p:spPr>
      </p:pic>
      <p:pic>
        <p:nvPicPr>
          <p:cNvPr id="37896" name="Picture 8" descr="http://img01.chitalnya.ru/upload/531/67685538949444.jpg"/>
          <p:cNvPicPr>
            <a:picLocks noChangeAspect="1" noChangeArrowheads="1"/>
          </p:cNvPicPr>
          <p:nvPr/>
        </p:nvPicPr>
        <p:blipFill>
          <a:blip r:embed="rId4" cstate="email"/>
          <a:srcRect/>
          <a:stretch>
            <a:fillRect/>
          </a:stretch>
        </p:blipFill>
        <p:spPr bwMode="auto">
          <a:xfrm>
            <a:off x="5220072" y="3645024"/>
            <a:ext cx="3240360" cy="2736304"/>
          </a:xfrm>
          <a:prstGeom prst="rect">
            <a:avLst/>
          </a:prstGeom>
          <a:noFill/>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www.dvd-ppt-slideshow.com/images/ppt-background/background-16.jpg"/>
          <p:cNvPicPr>
            <a:picLocks noChangeAspect="1" noChangeArrowheads="1"/>
          </p:cNvPicPr>
          <p:nvPr/>
        </p:nvPicPr>
        <p:blipFill>
          <a:blip r:embed="rId2" cstate="email"/>
          <a:srcRect/>
          <a:stretch>
            <a:fillRect/>
          </a:stretch>
        </p:blipFill>
        <p:spPr bwMode="auto">
          <a:xfrm>
            <a:off x="-609600" y="0"/>
            <a:ext cx="9753600" cy="7315200"/>
          </a:xfrm>
          <a:prstGeom prst="rect">
            <a:avLst/>
          </a:prstGeom>
          <a:noFill/>
        </p:spPr>
      </p:pic>
      <p:sp>
        <p:nvSpPr>
          <p:cNvPr id="4" name="TextBox 3"/>
          <p:cNvSpPr txBox="1"/>
          <p:nvPr/>
        </p:nvSpPr>
        <p:spPr>
          <a:xfrm>
            <a:off x="323528" y="908720"/>
            <a:ext cx="3536546" cy="7571303"/>
          </a:xfrm>
          <a:prstGeom prst="rect">
            <a:avLst/>
          </a:prstGeom>
          <a:noFill/>
        </p:spPr>
        <p:txBody>
          <a:bodyPr wrap="none" rtlCol="0">
            <a:spAutoFit/>
          </a:bodyPr>
          <a:lstStyle/>
          <a:p>
            <a:pPr algn="ctr"/>
            <a:r>
              <a:rPr lang="ru-RU" sz="5400" dirty="0" smtClean="0">
                <a:solidFill>
                  <a:srgbClr val="C00000"/>
                </a:solidFill>
              </a:rPr>
              <a:t>Сказки</a:t>
            </a:r>
          </a:p>
          <a:p>
            <a:pPr algn="ctr"/>
            <a:endParaRPr lang="ru-RU" sz="5400" dirty="0" smtClean="0">
              <a:solidFill>
                <a:srgbClr val="C00000"/>
              </a:solidFill>
            </a:endParaRPr>
          </a:p>
          <a:p>
            <a:pPr algn="ctr"/>
            <a:r>
              <a:rPr lang="ru-RU" sz="5400" dirty="0" smtClean="0">
                <a:solidFill>
                  <a:srgbClr val="C00000"/>
                </a:solidFill>
              </a:rPr>
              <a:t>Загадки</a:t>
            </a:r>
          </a:p>
          <a:p>
            <a:pPr algn="ctr"/>
            <a:endParaRPr lang="ru-RU" sz="5400" dirty="0" smtClean="0">
              <a:solidFill>
                <a:srgbClr val="C00000"/>
              </a:solidFill>
            </a:endParaRPr>
          </a:p>
          <a:p>
            <a:pPr algn="ctr"/>
            <a:r>
              <a:rPr lang="ru-RU" sz="5400" dirty="0" smtClean="0">
                <a:solidFill>
                  <a:srgbClr val="C00000"/>
                </a:solidFill>
              </a:rPr>
              <a:t>Пословицы</a:t>
            </a:r>
          </a:p>
          <a:p>
            <a:pPr algn="ctr"/>
            <a:endParaRPr lang="ru-RU" sz="5400" dirty="0" smtClean="0">
              <a:solidFill>
                <a:srgbClr val="C00000"/>
              </a:solidFill>
            </a:endParaRPr>
          </a:p>
          <a:p>
            <a:pPr algn="ctr"/>
            <a:r>
              <a:rPr lang="ru-RU" sz="5400" dirty="0" smtClean="0">
                <a:solidFill>
                  <a:srgbClr val="C00000"/>
                </a:solidFill>
              </a:rPr>
              <a:t>Поговорки</a:t>
            </a:r>
          </a:p>
          <a:p>
            <a:endParaRPr lang="ru-RU" sz="5400" dirty="0" smtClean="0"/>
          </a:p>
          <a:p>
            <a:endParaRPr lang="ru-RU" sz="5400" dirty="0"/>
          </a:p>
        </p:txBody>
      </p:sp>
      <p:sp>
        <p:nvSpPr>
          <p:cNvPr id="9" name="TextBox 8"/>
          <p:cNvSpPr txBox="1"/>
          <p:nvPr/>
        </p:nvSpPr>
        <p:spPr>
          <a:xfrm>
            <a:off x="5076056" y="2636912"/>
            <a:ext cx="3528392" cy="2308324"/>
          </a:xfrm>
          <a:prstGeom prst="rect">
            <a:avLst/>
          </a:prstGeom>
          <a:noFill/>
        </p:spPr>
        <p:txBody>
          <a:bodyPr wrap="square" rtlCol="0">
            <a:spAutoFit/>
          </a:bodyPr>
          <a:lstStyle/>
          <a:p>
            <a:r>
              <a:rPr lang="ru-RU" sz="3600" dirty="0" smtClean="0">
                <a:solidFill>
                  <a:srgbClr val="7030A0"/>
                </a:solidFill>
              </a:rPr>
              <a:t>закладывают основы любви к своему народу , к своей Родине</a:t>
            </a:r>
            <a:endParaRPr lang="ru-RU" sz="3600" dirty="0">
              <a:solidFill>
                <a:srgbClr val="7030A0"/>
              </a:solidFill>
            </a:endParaRPr>
          </a:p>
        </p:txBody>
      </p:sp>
      <p:sp>
        <p:nvSpPr>
          <p:cNvPr id="11" name="Правая фигурная скобка 10"/>
          <p:cNvSpPr/>
          <p:nvPr/>
        </p:nvSpPr>
        <p:spPr>
          <a:xfrm>
            <a:off x="2915816" y="1052736"/>
            <a:ext cx="2016224" cy="5805264"/>
          </a:xfrm>
          <a:prstGeom prst="rightBrace">
            <a:avLst>
              <a:gd name="adj1" fmla="val 8333"/>
              <a:gd name="adj2" fmla="val 5023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library.tup.km.ua/inf_res/shev.files/master03_background.jpg"/>
          <p:cNvPicPr>
            <a:picLocks noChangeAspect="1" noChangeArrowheads="1"/>
          </p:cNvPicPr>
          <p:nvPr/>
        </p:nvPicPr>
        <p:blipFill>
          <a:blip r:embed="rId2" cstate="email"/>
          <a:srcRect/>
          <a:stretch>
            <a:fillRect/>
          </a:stretch>
        </p:blipFill>
        <p:spPr bwMode="auto">
          <a:xfrm>
            <a:off x="0" y="10643"/>
            <a:ext cx="9144000" cy="6847357"/>
          </a:xfrm>
          <a:prstGeom prst="rect">
            <a:avLst/>
          </a:prstGeom>
          <a:noFill/>
        </p:spPr>
      </p:pic>
      <p:sp>
        <p:nvSpPr>
          <p:cNvPr id="3" name="TextBox 2"/>
          <p:cNvSpPr txBox="1"/>
          <p:nvPr/>
        </p:nvSpPr>
        <p:spPr>
          <a:xfrm>
            <a:off x="467544" y="0"/>
            <a:ext cx="8064896" cy="6740307"/>
          </a:xfrm>
          <a:prstGeom prst="rect">
            <a:avLst/>
          </a:prstGeom>
          <a:noFill/>
        </p:spPr>
        <p:txBody>
          <a:bodyPr wrap="square" rtlCol="0">
            <a:spAutoFit/>
          </a:bodyPr>
          <a:lstStyle/>
          <a:p>
            <a:r>
              <a:rPr lang="ru-RU" sz="2400" dirty="0" smtClean="0">
                <a:solidFill>
                  <a:srgbClr val="002060"/>
                </a:solidFill>
              </a:rPr>
              <a:t>Огромное значение для воспитания у детей интереса и любви к родному краю имеет его ближайшее окружение.</a:t>
            </a:r>
          </a:p>
          <a:p>
            <a:r>
              <a:rPr lang="ru-RU" sz="2400" dirty="0" smtClean="0">
                <a:solidFill>
                  <a:srgbClr val="002060"/>
                </a:solidFill>
              </a:rPr>
              <a:t>Какие сведения и понятия о родном городе способны усвоить дети? Четырехлетний ребенок должен знать название своей улицы и той на которой находится детский сад. Внимание детей постарше надо привлечь к тем объектам, которые расположены на ближайших улицах: школе, аптеке, магазинах и т.д., рассказать об их назначении, подчеркнуть, что все это создано для удобства людей.</a:t>
            </a:r>
          </a:p>
          <a:p>
            <a:r>
              <a:rPr lang="ru-RU" sz="2400" dirty="0" smtClean="0">
                <a:solidFill>
                  <a:srgbClr val="002060"/>
                </a:solidFill>
              </a:rPr>
              <a:t>Диапазон объектов, с которыми знакомят старших дошкольников, расширяется: это район и город в целом, его достопримечательности, исторические места и памятники. Объяснить детям, в честь кого они воздвигнуты. Старший дошкольник должен знать название своего города, своей улицы, прилегающих к ней улиц, в честь кого они названы. Так же объяснить, что у каждого человека есть родной дом и город, где он родился и живет.</a:t>
            </a:r>
            <a:endParaRPr lang="ru-RU" sz="2400" dirty="0">
              <a:solidFill>
                <a:srgbClr val="002060"/>
              </a:solidFill>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2060848"/>
            <a:ext cx="7488832" cy="1569660"/>
          </a:xfrm>
          <a:prstGeom prst="rect">
            <a:avLst/>
          </a:prstGeom>
          <a:noFill/>
        </p:spPr>
        <p:txBody>
          <a:bodyPr wrap="square" rtlCol="0">
            <a:spAutoFit/>
          </a:bodyPr>
          <a:lstStyle/>
          <a:p>
            <a:pPr algn="ctr"/>
            <a:r>
              <a:rPr lang="ru-RU" sz="4800" dirty="0" smtClean="0">
                <a:solidFill>
                  <a:srgbClr val="C00000"/>
                </a:solidFill>
              </a:rPr>
              <a:t>Родной город… чем он славен и знаменит?</a:t>
            </a:r>
            <a:endParaRPr lang="ru-RU" sz="4800" dirty="0">
              <a:solidFill>
                <a:srgbClr val="C00000"/>
              </a:solidFill>
            </a:endParaRPr>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http://900igr.net/datas/istorija/Blokada-Leningrada.files/0083-083-Sankt-Peterburg.jpg"/>
          <p:cNvPicPr>
            <a:picLocks noChangeAspect="1" noChangeArrowheads="1"/>
          </p:cNvPicPr>
          <p:nvPr/>
        </p:nvPicPr>
        <p:blipFill>
          <a:blip r:embed="rId2" cstate="email"/>
          <a:srcRect/>
          <a:stretch>
            <a:fillRect/>
          </a:stretch>
        </p:blipFill>
        <p:spPr bwMode="auto">
          <a:xfrm>
            <a:off x="0" y="-36004"/>
            <a:ext cx="9144000" cy="6894004"/>
          </a:xfrm>
          <a:prstGeom prst="rect">
            <a:avLst/>
          </a:prstGeom>
          <a:noFill/>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http://cs410831.userapi.com/v410831919/834/bRp_BbLwrvI.jpg"/>
          <p:cNvPicPr>
            <a:picLocks noChangeAspect="1" noChangeArrowheads="1"/>
          </p:cNvPicPr>
          <p:nvPr/>
        </p:nvPicPr>
        <p:blipFill>
          <a:blip r:embed="rId2" cstate="email"/>
          <a:srcRect/>
          <a:stretch>
            <a:fillRect/>
          </a:stretch>
        </p:blipFill>
        <p:spPr bwMode="auto">
          <a:xfrm>
            <a:off x="1" y="0"/>
            <a:ext cx="9144000" cy="6858000"/>
          </a:xfrm>
          <a:prstGeom prst="rect">
            <a:avLst/>
          </a:prstGeom>
          <a:noFill/>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http://blog.nic.ru/wp-content/uploads/2008/10/84564_02.jpg"/>
          <p:cNvPicPr>
            <a:picLocks noChangeAspect="1" noChangeArrowheads="1"/>
          </p:cNvPicPr>
          <p:nvPr/>
        </p:nvPicPr>
        <p:blipFill>
          <a:blip r:embed="rId2" cstate="email"/>
          <a:srcRect/>
          <a:stretch>
            <a:fillRect/>
          </a:stretch>
        </p:blipFill>
        <p:spPr bwMode="auto">
          <a:xfrm>
            <a:off x="0" y="0"/>
            <a:ext cx="9687931" cy="6922384"/>
          </a:xfrm>
          <a:prstGeom prst="rect">
            <a:avLst/>
          </a:prstGeom>
          <a:noFill/>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10800000" flipV="1">
            <a:off x="1115616" y="908720"/>
            <a:ext cx="7272808" cy="1815882"/>
          </a:xfrm>
          <a:prstGeom prst="rect">
            <a:avLst/>
          </a:prstGeom>
        </p:spPr>
        <p:txBody>
          <a:bodyPr wrap="square">
            <a:spAutoFit/>
          </a:bodyPr>
          <a:lstStyle/>
          <a:p>
            <a:r>
              <a:rPr lang="ru-RU" sz="2800" dirty="0" smtClean="0">
                <a:solidFill>
                  <a:srgbClr val="C00000"/>
                </a:solidFill>
              </a:rPr>
              <a:t>Одной из важных и актуальных социальных проблем сегодня является обеспечение и защита прав человека и, в частности, защита прав детей</a:t>
            </a:r>
            <a:endParaRPr lang="ru-RU" sz="2800" dirty="0">
              <a:solidFill>
                <a:srgbClr val="C00000"/>
              </a:solidFill>
            </a:endParaRPr>
          </a:p>
        </p:txBody>
      </p:sp>
      <p:pic>
        <p:nvPicPr>
          <p:cNvPr id="1026" name="Picture 2" descr="http://cs11235.userapi.com/u12737042/-14/x_b1bb87ce.jpg"/>
          <p:cNvPicPr>
            <a:picLocks noChangeAspect="1" noChangeArrowheads="1"/>
          </p:cNvPicPr>
          <p:nvPr/>
        </p:nvPicPr>
        <p:blipFill>
          <a:blip r:embed="rId2" cstate="email"/>
          <a:srcRect/>
          <a:stretch>
            <a:fillRect/>
          </a:stretch>
        </p:blipFill>
        <p:spPr bwMode="auto">
          <a:xfrm>
            <a:off x="3203848" y="2636912"/>
            <a:ext cx="2736304" cy="3876431"/>
          </a:xfrm>
          <a:prstGeom prst="rect">
            <a:avLst/>
          </a:prstGeom>
          <a:solidFill>
            <a:schemeClr val="accent2">
              <a:lumMod val="20000"/>
              <a:lumOff val="80000"/>
            </a:schemeClr>
          </a:solidFill>
          <a:ln>
            <a:noFill/>
          </a:ln>
        </p:spPr>
      </p:pic>
      <p:pic>
        <p:nvPicPr>
          <p:cNvPr id="4" name="Picture 2" descr="http://cs11235.userapi.com/u12737042/-14/x_b1bb87ce.jpg"/>
          <p:cNvPicPr>
            <a:picLocks noChangeAspect="1" noChangeArrowheads="1"/>
          </p:cNvPicPr>
          <p:nvPr/>
        </p:nvPicPr>
        <p:blipFill>
          <a:blip r:embed="rId2" cstate="email"/>
          <a:srcRect/>
          <a:stretch>
            <a:fillRect/>
          </a:stretch>
        </p:blipFill>
        <p:spPr bwMode="auto">
          <a:xfrm>
            <a:off x="3356248" y="2789312"/>
            <a:ext cx="2736304" cy="3876431"/>
          </a:xfrm>
          <a:prstGeom prst="rect">
            <a:avLst/>
          </a:prstGeom>
          <a:solidFill>
            <a:schemeClr val="accent2">
              <a:lumMod val="20000"/>
              <a:lumOff val="80000"/>
            </a:schemeClr>
          </a:solidFill>
          <a:ln>
            <a:noFill/>
          </a:ln>
        </p:spPr>
      </p:pic>
      <p:pic>
        <p:nvPicPr>
          <p:cNvPr id="5" name="Picture 2" descr="http://cs11235.userapi.com/u12737042/-14/x_b1bb87ce.jpg"/>
          <p:cNvPicPr>
            <a:picLocks noChangeAspect="1" noChangeArrowheads="1"/>
          </p:cNvPicPr>
          <p:nvPr/>
        </p:nvPicPr>
        <p:blipFill>
          <a:blip r:embed="rId3" cstate="email"/>
          <a:srcRect/>
          <a:stretch>
            <a:fillRect/>
          </a:stretch>
        </p:blipFill>
        <p:spPr bwMode="auto">
          <a:xfrm>
            <a:off x="3042890" y="2462894"/>
            <a:ext cx="3113286" cy="4206466"/>
          </a:xfrm>
          <a:prstGeom prst="rect">
            <a:avLst/>
          </a:prstGeom>
          <a:solidFill>
            <a:schemeClr val="accent2">
              <a:lumMod val="20000"/>
              <a:lumOff val="80000"/>
            </a:schemeClr>
          </a:solidFill>
          <a:ln>
            <a:noFill/>
          </a:ln>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фон Зеленая листва"/>
          <p:cNvPicPr>
            <a:picLocks noChangeAspect="1" noChangeArrowheads="1"/>
          </p:cNvPicPr>
          <p:nvPr/>
        </p:nvPicPr>
        <p:blipFill>
          <a:blip r:embed="rId2"/>
          <a:srcRect/>
          <a:stretch>
            <a:fillRect/>
          </a:stretch>
        </p:blipFill>
        <p:spPr bwMode="auto">
          <a:xfrm>
            <a:off x="155575" y="-136525"/>
            <a:ext cx="9525" cy="9525"/>
          </a:xfrm>
          <a:prstGeom prst="rect">
            <a:avLst/>
          </a:prstGeom>
          <a:noFill/>
        </p:spPr>
      </p:pic>
      <p:pic>
        <p:nvPicPr>
          <p:cNvPr id="71684" name="Picture 4" descr="фон Зеленая листва"/>
          <p:cNvPicPr>
            <a:picLocks noChangeAspect="1" noChangeArrowheads="1"/>
          </p:cNvPicPr>
          <p:nvPr/>
        </p:nvPicPr>
        <p:blipFill>
          <a:blip r:embed="rId2"/>
          <a:srcRect/>
          <a:stretch>
            <a:fillRect/>
          </a:stretch>
        </p:blipFill>
        <p:spPr bwMode="auto">
          <a:xfrm>
            <a:off x="155575" y="-136525"/>
            <a:ext cx="9525" cy="9525"/>
          </a:xfrm>
          <a:prstGeom prst="rect">
            <a:avLst/>
          </a:prstGeom>
          <a:noFill/>
        </p:spPr>
      </p:pic>
      <p:pic>
        <p:nvPicPr>
          <p:cNvPr id="71686" name="Picture 6" descr="фон Зеленая листва"/>
          <p:cNvPicPr>
            <a:picLocks noChangeAspect="1" noChangeArrowheads="1"/>
          </p:cNvPicPr>
          <p:nvPr/>
        </p:nvPicPr>
        <p:blipFill>
          <a:blip r:embed="rId2"/>
          <a:srcRect/>
          <a:stretch>
            <a:fillRect/>
          </a:stretch>
        </p:blipFill>
        <p:spPr bwMode="auto">
          <a:xfrm>
            <a:off x="155575" y="-136525"/>
            <a:ext cx="9525" cy="9525"/>
          </a:xfrm>
          <a:prstGeom prst="rect">
            <a:avLst/>
          </a:prstGeom>
          <a:noFill/>
        </p:spPr>
      </p:pic>
      <p:pic>
        <p:nvPicPr>
          <p:cNvPr id="71688" name="Picture 8" descr="http://www.hotdw.com/wp-content/uploads/2008/06/blue-sky-nature-1440x900.jpg"/>
          <p:cNvPicPr>
            <a:picLocks noChangeAspect="1" noChangeArrowheads="1"/>
          </p:cNvPicPr>
          <p:nvPr/>
        </p:nvPicPr>
        <p:blipFill>
          <a:blip r:embed="rId3" cstate="email"/>
          <a:srcRect/>
          <a:stretch>
            <a:fillRect/>
          </a:stretch>
        </p:blipFill>
        <p:spPr bwMode="auto">
          <a:xfrm>
            <a:off x="-274141" y="0"/>
            <a:ext cx="9418141" cy="8401100"/>
          </a:xfrm>
          <a:prstGeom prst="rect">
            <a:avLst/>
          </a:prstGeom>
          <a:noFill/>
        </p:spPr>
      </p:pic>
      <p:sp>
        <p:nvSpPr>
          <p:cNvPr id="6" name="Прямоугольник 5"/>
          <p:cNvSpPr/>
          <p:nvPr/>
        </p:nvSpPr>
        <p:spPr>
          <a:xfrm>
            <a:off x="2123728" y="1844824"/>
            <a:ext cx="4860032" cy="5013176"/>
          </a:xfrm>
          <a:prstGeom prst="rect">
            <a:avLst/>
          </a:prstGeom>
        </p:spPr>
        <p:txBody>
          <a:bodyPr wrap="square">
            <a:spAutoFit/>
          </a:bodyPr>
          <a:lstStyle/>
          <a:p>
            <a:r>
              <a:rPr lang="ru-RU" sz="2800" dirty="0" smtClean="0">
                <a:solidFill>
                  <a:schemeClr val="tx2">
                    <a:lumMod val="50000"/>
                  </a:schemeClr>
                </a:solidFill>
              </a:rPr>
              <a:t>Поэт Симонов в стихотворении «Родина» пишет:</a:t>
            </a:r>
            <a:r>
              <a:rPr lang="ru-RU" sz="2800" dirty="0" smtClean="0">
                <a:solidFill>
                  <a:srgbClr val="FF0000"/>
                </a:solidFill>
              </a:rPr>
              <a:t/>
            </a:r>
            <a:br>
              <a:rPr lang="ru-RU" sz="2800" dirty="0" smtClean="0">
                <a:solidFill>
                  <a:srgbClr val="FF0000"/>
                </a:solidFill>
              </a:rPr>
            </a:br>
            <a:r>
              <a:rPr lang="ru-RU" sz="2800" dirty="0" smtClean="0">
                <a:solidFill>
                  <a:srgbClr val="FF0000"/>
                </a:solidFill>
              </a:rPr>
              <a:t/>
            </a:r>
            <a:br>
              <a:rPr lang="ru-RU" sz="2800" dirty="0" smtClean="0">
                <a:solidFill>
                  <a:srgbClr val="FF0000"/>
                </a:solidFill>
              </a:rPr>
            </a:br>
            <a:r>
              <a:rPr lang="ru-RU" sz="2800" dirty="0" smtClean="0">
                <a:solidFill>
                  <a:srgbClr val="FF0000"/>
                </a:solidFill>
              </a:rPr>
              <a:t>«Ты вспоминаешь не страну большую, которую изъездил и узнал</a:t>
            </a:r>
            <a:br>
              <a:rPr lang="ru-RU" sz="2800" dirty="0" smtClean="0">
                <a:solidFill>
                  <a:srgbClr val="FF0000"/>
                </a:solidFill>
              </a:rPr>
            </a:br>
            <a:r>
              <a:rPr lang="ru-RU" sz="2800" dirty="0" smtClean="0">
                <a:solidFill>
                  <a:srgbClr val="FF0000"/>
                </a:solidFill>
              </a:rPr>
              <a:t/>
            </a:r>
            <a:br>
              <a:rPr lang="ru-RU" sz="2800" dirty="0" smtClean="0">
                <a:solidFill>
                  <a:srgbClr val="FF0000"/>
                </a:solidFill>
              </a:rPr>
            </a:br>
            <a:r>
              <a:rPr lang="ru-RU" sz="2800" dirty="0" smtClean="0">
                <a:solidFill>
                  <a:srgbClr val="FF0000"/>
                </a:solidFill>
              </a:rPr>
              <a:t>Ты вспоминаешь Родину, такую, какой ее ты с детства увидал».</a:t>
            </a:r>
            <a:endParaRPr lang="ru-RU" sz="2800"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56792"/>
            <a:ext cx="5868144" cy="2308324"/>
          </a:xfrm>
          <a:prstGeom prst="rect">
            <a:avLst/>
          </a:prstGeom>
          <a:noFill/>
        </p:spPr>
        <p:txBody>
          <a:bodyPr wrap="square" rtlCol="0">
            <a:spAutoFit/>
          </a:bodyPr>
          <a:lstStyle/>
          <a:p>
            <a:pPr algn="ctr"/>
            <a:r>
              <a:rPr lang="ru-RU" sz="4800" dirty="0" smtClean="0">
                <a:solidFill>
                  <a:srgbClr val="C00000"/>
                </a:solidFill>
              </a:rPr>
              <a:t>Система работы по ознакомлению  с Родиной</a:t>
            </a:r>
          </a:p>
        </p:txBody>
      </p:sp>
      <p:pic>
        <p:nvPicPr>
          <p:cNvPr id="1026" name="Picture 2" descr="http://www.stihi.ru/pics/2011/11/30/8527.jpg"/>
          <p:cNvPicPr>
            <a:picLocks noChangeAspect="1" noChangeArrowheads="1"/>
          </p:cNvPicPr>
          <p:nvPr/>
        </p:nvPicPr>
        <p:blipFill>
          <a:blip r:embed="rId2" cstate="email"/>
          <a:srcRect/>
          <a:stretch>
            <a:fillRect/>
          </a:stretch>
        </p:blipFill>
        <p:spPr bwMode="auto">
          <a:xfrm>
            <a:off x="5868144" y="260648"/>
            <a:ext cx="3040607" cy="6336704"/>
          </a:xfrm>
          <a:prstGeom prst="rect">
            <a:avLst/>
          </a:prstGeom>
          <a:noFill/>
        </p:spPr>
      </p:pic>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92080" y="1124744"/>
            <a:ext cx="3672408" cy="4524315"/>
          </a:xfrm>
          <a:prstGeom prst="rect">
            <a:avLst/>
          </a:prstGeom>
        </p:spPr>
        <p:txBody>
          <a:bodyPr wrap="square">
            <a:spAutoFit/>
          </a:bodyPr>
          <a:lstStyle/>
          <a:p>
            <a:pPr lvl="0" eaLnBrk="0" fontAlgn="base" hangingPunct="0">
              <a:spcBef>
                <a:spcPct val="0"/>
              </a:spcBef>
              <a:spcAft>
                <a:spcPct val="0"/>
              </a:spcAft>
            </a:pPr>
            <a:r>
              <a:rPr lang="ru-RU" sz="2400" b="1" dirty="0" smtClean="0">
                <a:solidFill>
                  <a:srgbClr val="C00000"/>
                </a:solidFill>
                <a:latin typeface="Tahoma" pitchFamily="34" charset="0"/>
                <a:cs typeface="Tahoma" pitchFamily="34" charset="0"/>
              </a:rPr>
              <a:t>Символом </a:t>
            </a:r>
            <a:r>
              <a:rPr lang="ru-RU" sz="2400" dirty="0" smtClean="0">
                <a:solidFill>
                  <a:srgbClr val="C00000"/>
                </a:solidFill>
                <a:latin typeface="Tahoma" pitchFamily="34" charset="0"/>
                <a:cs typeface="Tahoma" pitchFamily="34" charset="0"/>
              </a:rPr>
              <a:t>нашей Родины является и </a:t>
            </a:r>
            <a:r>
              <a:rPr lang="ru-RU" sz="2400" b="1" dirty="0" smtClean="0">
                <a:solidFill>
                  <a:srgbClr val="C00000"/>
                </a:solidFill>
                <a:latin typeface="Tahoma" pitchFamily="34" charset="0"/>
                <a:cs typeface="Tahoma" pitchFamily="34" charset="0"/>
              </a:rPr>
              <a:t>столица</a:t>
            </a:r>
            <a:r>
              <a:rPr lang="ru-RU" sz="2400" dirty="0" smtClean="0">
                <a:solidFill>
                  <a:srgbClr val="C00000"/>
                </a:solidFill>
                <a:latin typeface="Tahoma" pitchFamily="34" charset="0"/>
                <a:cs typeface="Tahoma" pitchFamily="34" charset="0"/>
              </a:rPr>
              <a:t> – город </a:t>
            </a:r>
            <a:r>
              <a:rPr lang="ru-RU" sz="2400" b="1" dirty="0" smtClean="0">
                <a:solidFill>
                  <a:srgbClr val="FF0000"/>
                </a:solidFill>
                <a:latin typeface="Tahoma" pitchFamily="34" charset="0"/>
                <a:cs typeface="Tahoma" pitchFamily="34" charset="0"/>
              </a:rPr>
              <a:t>Москва</a:t>
            </a:r>
            <a:r>
              <a:rPr lang="ru-RU" sz="2400" dirty="0" smtClean="0">
                <a:solidFill>
                  <a:srgbClr val="C00000"/>
                </a:solidFill>
                <a:latin typeface="Tahoma" pitchFamily="34" charset="0"/>
                <a:cs typeface="Tahoma" pitchFamily="34" charset="0"/>
              </a:rPr>
              <a:t>. Здесь развивается государственный флаг России, здесь, в Кремле, работает президент и наше правительство. А вот и один из </a:t>
            </a:r>
            <a:r>
              <a:rPr lang="ru-RU" sz="2400" b="1" dirty="0" smtClean="0">
                <a:solidFill>
                  <a:srgbClr val="C00000"/>
                </a:solidFill>
                <a:latin typeface="Tahoma" pitchFamily="34" charset="0"/>
                <a:cs typeface="Tahoma" pitchFamily="34" charset="0"/>
              </a:rPr>
              <a:t>главных символов страны </a:t>
            </a:r>
            <a:r>
              <a:rPr lang="ru-RU" sz="2400" dirty="0" smtClean="0">
                <a:solidFill>
                  <a:srgbClr val="C00000"/>
                </a:solidFill>
                <a:latin typeface="Tahoma" pitchFamily="34" charset="0"/>
                <a:cs typeface="Tahoma" pitchFamily="34" charset="0"/>
              </a:rPr>
              <a:t>– </a:t>
            </a:r>
            <a:r>
              <a:rPr lang="ru-RU" sz="2400" b="1" dirty="0" smtClean="0">
                <a:solidFill>
                  <a:srgbClr val="C00000"/>
                </a:solidFill>
                <a:latin typeface="Tahoma" pitchFamily="34" charset="0"/>
                <a:cs typeface="Tahoma" pitchFamily="34" charset="0"/>
              </a:rPr>
              <a:t>Красная площадь</a:t>
            </a:r>
            <a:r>
              <a:rPr lang="ru-RU" sz="2400" dirty="0" smtClean="0">
                <a:solidFill>
                  <a:srgbClr val="C00000"/>
                </a:solidFill>
                <a:latin typeface="Tahoma" pitchFamily="34" charset="0"/>
                <a:cs typeface="Tahoma" pitchFamily="34" charset="0"/>
              </a:rPr>
              <a:t>.</a:t>
            </a:r>
            <a:endParaRPr lang="ru-RU" sz="2400" dirty="0" smtClean="0">
              <a:solidFill>
                <a:srgbClr val="C00000"/>
              </a:solidFill>
              <a:latin typeface="Arial" pitchFamily="34" charset="0"/>
              <a:cs typeface="Arial" pitchFamily="34" charset="0"/>
            </a:endParaRPr>
          </a:p>
        </p:txBody>
      </p:sp>
      <p:pic>
        <p:nvPicPr>
          <p:cNvPr id="13314" name="Picture 2" descr="http://savepic.net/36460.jpg"/>
          <p:cNvPicPr>
            <a:picLocks noChangeAspect="1" noChangeArrowheads="1"/>
          </p:cNvPicPr>
          <p:nvPr/>
        </p:nvPicPr>
        <p:blipFill>
          <a:blip r:embed="rId2" cstate="email"/>
          <a:srcRect/>
          <a:stretch>
            <a:fillRect/>
          </a:stretch>
        </p:blipFill>
        <p:spPr bwMode="auto">
          <a:xfrm>
            <a:off x="0" y="0"/>
            <a:ext cx="5076056" cy="6858000"/>
          </a:xfrm>
          <a:prstGeom prst="rect">
            <a:avLst/>
          </a:prstGeom>
          <a:noFill/>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http://www.neizvestniy-geniy.ru/images/works/photo/2012/03/577121_1.gif"/>
          <p:cNvPicPr>
            <a:picLocks noChangeAspect="1" noChangeArrowheads="1"/>
          </p:cNvPicPr>
          <p:nvPr/>
        </p:nvPicPr>
        <p:blipFill>
          <a:blip r:embed="rId2" cstate="email"/>
          <a:srcRect/>
          <a:stretch>
            <a:fillRect/>
          </a:stretch>
        </p:blipFill>
        <p:spPr bwMode="auto">
          <a:xfrm>
            <a:off x="0" y="2819399"/>
            <a:ext cx="4410075" cy="4038601"/>
          </a:xfrm>
          <a:prstGeom prst="rect">
            <a:avLst/>
          </a:prstGeom>
          <a:noFill/>
        </p:spPr>
      </p:pic>
      <p:sp>
        <p:nvSpPr>
          <p:cNvPr id="4" name="TextBox 3"/>
          <p:cNvSpPr txBox="1"/>
          <p:nvPr/>
        </p:nvSpPr>
        <p:spPr>
          <a:xfrm>
            <a:off x="323528" y="476672"/>
            <a:ext cx="8424936" cy="1323439"/>
          </a:xfrm>
          <a:prstGeom prst="rect">
            <a:avLst/>
          </a:prstGeom>
          <a:noFill/>
        </p:spPr>
        <p:txBody>
          <a:bodyPr wrap="square" rtlCol="0">
            <a:spAutoFit/>
          </a:bodyPr>
          <a:lstStyle/>
          <a:p>
            <a:r>
              <a:rPr lang="ru-RU" sz="4000" b="1" dirty="0" smtClean="0">
                <a:solidFill>
                  <a:srgbClr val="FF0000"/>
                </a:solidFill>
              </a:rPr>
              <a:t>Знакомство детей с символами государства</a:t>
            </a:r>
            <a:r>
              <a:rPr lang="ru-RU" sz="4000" dirty="0" smtClean="0">
                <a:solidFill>
                  <a:srgbClr val="FF0000"/>
                </a:solidFill>
              </a:rPr>
              <a:t>.</a:t>
            </a:r>
            <a:endParaRPr lang="ru-RU" sz="4000"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russedina.ru/images/images/images_343/b95720ee4419a4f70ef06157c549dbcbbig.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755576" y="769796"/>
            <a:ext cx="72008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30238"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Белая полоса </a:t>
            </a:r>
            <a:r>
              <a:rPr kumimoji="0" lang="ru-RU"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символ чистоты намерений и благородства – означает, что у нашего государства нет злых намерений, оно честно и открыто относится ко всем странам. </a:t>
            </a:r>
            <a:endParaRPr lang="ru-RU" sz="2400" dirty="0" smtClean="0">
              <a:latin typeface="Arial" pitchFamily="34" charset="0"/>
              <a:cs typeface="Arial" pitchFamily="34" charset="0"/>
            </a:endParaRPr>
          </a:p>
          <a:p>
            <a:pPr marL="0" marR="0" lvl="0" indent="630238"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Синяя полоса </a:t>
            </a:r>
            <a:r>
              <a:rPr kumimoji="0" lang="ru-RU"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в середине – символ миролюбия – говорит о том, что Россия против войны.</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630238"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Красная полоса </a:t>
            </a:r>
            <a:r>
              <a:rPr kumimoji="0" lang="ru-RU"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символ отваги – означает, что каждый гражданин России готов защищать свободу и честь  Родины</a:t>
            </a:r>
            <a:endPar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630238"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День Государственного флага Российской Федерации – национальный праздник России- отмечается ежегодно 22 августа.  от врагов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upload.wikimedia.org/wikipedia/commons/thumb/f/f2/Coat_of_Arms_of_the_Russian_Federation.svg/479px-Coat_of_Arms_of_the_Russian_Federation.svg.png"/>
          <p:cNvPicPr>
            <a:picLocks noChangeAspect="1" noChangeArrowheads="1"/>
          </p:cNvPicPr>
          <p:nvPr/>
        </p:nvPicPr>
        <p:blipFill>
          <a:blip r:embed="rId2" cstate="email"/>
          <a:srcRect/>
          <a:stretch>
            <a:fillRect/>
          </a:stretch>
        </p:blipFill>
        <p:spPr bwMode="auto">
          <a:xfrm>
            <a:off x="2123728" y="836712"/>
            <a:ext cx="4562475" cy="5410200"/>
          </a:xfrm>
          <a:prstGeom prst="rect">
            <a:avLst/>
          </a:prstGeom>
          <a:noFill/>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76672"/>
            <a:ext cx="8136904" cy="6033001"/>
          </a:xfrm>
          <a:prstGeom prst="rect">
            <a:avLst/>
          </a:prstGeom>
        </p:spPr>
        <p:txBody>
          <a:bodyPr wrap="square">
            <a:spAutoFit/>
          </a:bodyPr>
          <a:lstStyle/>
          <a:p>
            <a:pPr algn="ctr"/>
            <a:r>
              <a:rPr lang="ru-RU" sz="3200" dirty="0" smtClean="0">
                <a:solidFill>
                  <a:srgbClr val="FF0000"/>
                </a:solidFill>
              </a:rPr>
              <a:t>Государственный герб Российской Федерации представляет </a:t>
            </a:r>
            <a:r>
              <a:rPr lang="ru-RU" sz="2800" dirty="0" smtClean="0">
                <a:solidFill>
                  <a:srgbClr val="FF0000"/>
                </a:solidFill>
              </a:rPr>
              <a:t>собой четырехугольный, с закругленными нижними углами, заостренный в оконечности красный геральдический щит с золотым двуглавым орлом, поднявшим верх распущенные крылья. Орел увенчан двумя малыми коронами и - над ними - одной большой короной, соединенными лентой. В правой лапе орла - скипетр, в левой - держава. На груди орла, в красном щите, - серебряный всадник в синем плаще на серебряном коне, поражающий серебряным копьем черного опрокинутого навзничь и попранного дракона.</a:t>
            </a:r>
            <a:endParaRPr lang="ru-RU" sz="2800" dirty="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692696"/>
            <a:ext cx="7704856" cy="5262979"/>
          </a:xfrm>
          <a:prstGeom prst="rect">
            <a:avLst/>
          </a:prstGeom>
        </p:spPr>
        <p:txBody>
          <a:bodyPr wrap="square">
            <a:spAutoFit/>
          </a:bodyPr>
          <a:lstStyle/>
          <a:p>
            <a:pPr algn="ctr"/>
            <a:r>
              <a:rPr lang="ru-RU" sz="2800" dirty="0" smtClean="0">
                <a:solidFill>
                  <a:schemeClr val="accent2">
                    <a:lumMod val="50000"/>
                  </a:schemeClr>
                </a:solidFill>
                <a:latin typeface="Arial" pitchFamily="34" charset="0"/>
                <a:ea typeface="Times New Roman" pitchFamily="18" charset="0"/>
                <a:cs typeface="Arial" pitchFamily="34" charset="0"/>
              </a:rPr>
              <a:t>Гербы появились давным-давно. Это был отличительный знак рыцарей. Служил он для того, чтобы можно было отличить друг от друга закованных в железные доспехи воинов. Такой символ появился на рыцарских щитах. Шло время, не стало рыцарей, но остались гербы. Герб является знаком отличия, эмблемой государства. Его изображение помещается на флагах, печатях, монетах, на паспорте гражданина России, на пограничных столбах, на зданиях, где работает правительство.</a:t>
            </a:r>
            <a:endParaRPr lang="ru-RU" sz="2800" dirty="0">
              <a:solidFill>
                <a:schemeClr val="accent2">
                  <a:lumMod val="50000"/>
                </a:schemeClr>
              </a:solidFill>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908720"/>
            <a:ext cx="6552728" cy="2062103"/>
          </a:xfrm>
          <a:prstGeom prst="rect">
            <a:avLst/>
          </a:prstGeom>
        </p:spPr>
        <p:txBody>
          <a:bodyPr wrap="square">
            <a:spAutoFit/>
          </a:bodyPr>
          <a:lstStyle/>
          <a:p>
            <a:pPr lvl="0" algn="just" fontAlgn="base">
              <a:spcBef>
                <a:spcPct val="0"/>
              </a:spcBef>
              <a:spcAft>
                <a:spcPct val="0"/>
              </a:spcAft>
            </a:pPr>
            <a:r>
              <a:rPr lang="ru-RU" sz="3200" dirty="0" smtClean="0">
                <a:solidFill>
                  <a:srgbClr val="FF0000"/>
                </a:solidFill>
                <a:latin typeface="Arial" pitchFamily="34" charset="0"/>
                <a:ea typeface="Times New Roman" pitchFamily="18" charset="0"/>
                <a:cs typeface="Arial" pitchFamily="34" charset="0"/>
              </a:rPr>
              <a:t>Гимн – это торжественная песня страны.     Ее граждане встают, когда звучит гимн, и слушают его стоя.</a:t>
            </a:r>
            <a:endParaRPr lang="ru-RU" sz="3200" dirty="0" smtClean="0">
              <a:solidFill>
                <a:srgbClr val="FF0000"/>
              </a:solidFill>
              <a:latin typeface="Arial" pitchFamily="34" charset="0"/>
              <a:cs typeface="Arial" pitchFamily="34" charset="0"/>
            </a:endParaRPr>
          </a:p>
        </p:txBody>
      </p:sp>
      <p:pic>
        <p:nvPicPr>
          <p:cNvPr id="57346" name="Picture 2" descr="http://img-fotki.yandex.ru/get/5301/nafanko-livejournal-com.71/0_4da50_9d2312bb_orig.jpg"/>
          <p:cNvPicPr>
            <a:picLocks noChangeAspect="1" noChangeArrowheads="1"/>
          </p:cNvPicPr>
          <p:nvPr/>
        </p:nvPicPr>
        <p:blipFill>
          <a:blip r:embed="rId2" cstate="email"/>
          <a:srcRect/>
          <a:stretch>
            <a:fillRect/>
          </a:stretch>
        </p:blipFill>
        <p:spPr bwMode="auto">
          <a:xfrm rot="9775785" flipV="1">
            <a:off x="3326139" y="2847558"/>
            <a:ext cx="4833661" cy="3030459"/>
          </a:xfrm>
          <a:prstGeom prst="rect">
            <a:avLst/>
          </a:prstGeom>
          <a:noFill/>
        </p:spPr>
      </p:pic>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cs10951.userapi.com/u122424355/151861414/x_25faee8a.jpg"/>
          <p:cNvPicPr>
            <a:picLocks noChangeAspect="1" noChangeArrowheads="1"/>
          </p:cNvPicPr>
          <p:nvPr/>
        </p:nvPicPr>
        <p:blipFill>
          <a:blip r:embed="rId2" cstate="email"/>
          <a:srcRect/>
          <a:stretch>
            <a:fillRect/>
          </a:stretch>
        </p:blipFill>
        <p:spPr bwMode="auto">
          <a:xfrm>
            <a:off x="0" y="0"/>
            <a:ext cx="9143998" cy="6858000"/>
          </a:xfrm>
          <a:prstGeom prst="rect">
            <a:avLst/>
          </a:prstGeom>
          <a:noFill/>
        </p:spPr>
      </p:pic>
      <p:sp>
        <p:nvSpPr>
          <p:cNvPr id="3" name="TextBox 2"/>
          <p:cNvSpPr txBox="1"/>
          <p:nvPr/>
        </p:nvSpPr>
        <p:spPr>
          <a:xfrm>
            <a:off x="0" y="404664"/>
            <a:ext cx="9144000" cy="1323439"/>
          </a:xfrm>
          <a:prstGeom prst="rect">
            <a:avLst/>
          </a:prstGeom>
          <a:noFill/>
        </p:spPr>
        <p:txBody>
          <a:bodyPr wrap="square" rtlCol="0">
            <a:spAutoFit/>
          </a:bodyPr>
          <a:lstStyle/>
          <a:p>
            <a:r>
              <a:rPr lang="ru-RU" sz="4000" b="1" dirty="0" smtClean="0">
                <a:solidFill>
                  <a:srgbClr val="FF0000"/>
                </a:solidFill>
              </a:rPr>
              <a:t>Расширение представлений о городах России.</a:t>
            </a:r>
            <a:endParaRPr lang="ru-RU" sz="4000" b="1"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196752"/>
            <a:ext cx="7992888" cy="3785652"/>
          </a:xfrm>
          <a:prstGeom prst="rect">
            <a:avLst/>
          </a:prstGeom>
        </p:spPr>
        <p:txBody>
          <a:bodyPr wrap="square">
            <a:spAutoFit/>
          </a:bodyPr>
          <a:lstStyle/>
          <a:p>
            <a:pPr lvl="0" indent="423863" algn="just" fontAlgn="base">
              <a:spcBef>
                <a:spcPct val="0"/>
              </a:spcBef>
              <a:spcAft>
                <a:spcPct val="0"/>
              </a:spcAft>
            </a:pPr>
            <a:r>
              <a:rPr lang="ru-RU" sz="2400" dirty="0" smtClean="0">
                <a:solidFill>
                  <a:srgbClr val="002060"/>
                </a:solidFill>
                <a:latin typeface="Arial" pitchFamily="34" charset="0"/>
                <a:ea typeface="Times New Roman" pitchFamily="18" charset="0"/>
                <a:cs typeface="Arial" pitchFamily="34" charset="0"/>
              </a:rPr>
              <a:t>. В старшем дошкольном возрасте у детей стремительно развиваются общечеловеческие ценности: любовь к родителям и семье, близким людям, родному месту, где он вырос, и, безусловно, к Родине. </a:t>
            </a:r>
            <a:r>
              <a:rPr lang="ru-RU" sz="2400" dirty="0" smtClean="0">
                <a:solidFill>
                  <a:srgbClr val="C00000"/>
                </a:solidFill>
                <a:latin typeface="Arial" pitchFamily="34" charset="0"/>
                <a:ea typeface="Times New Roman" pitchFamily="18" charset="0"/>
                <a:cs typeface="Arial" pitchFamily="34" charset="0"/>
              </a:rPr>
              <a:t>При этом важно не забывать, что сами по себе знания являются пищей для ума, а патриотизма «от ума» не бывает, он бывает только от «сердца». </a:t>
            </a:r>
            <a:r>
              <a:rPr lang="ru-RU" sz="2400" dirty="0" smtClean="0">
                <a:solidFill>
                  <a:srgbClr val="002060"/>
                </a:solidFill>
                <a:latin typeface="Arial" pitchFamily="34" charset="0"/>
                <a:ea typeface="Times New Roman" pitchFamily="18" charset="0"/>
                <a:cs typeface="Arial" pitchFamily="34" charset="0"/>
              </a:rPr>
              <a:t>Ум как бы способствует духовно- нравственной работе души, а любящее сердце создает патри­отическое мировоззрение.</a:t>
            </a:r>
            <a:endParaRPr lang="ru-RU" sz="2400" dirty="0" smtClean="0">
              <a:solidFill>
                <a:srgbClr val="002060"/>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webpark.ru/uploads54/101224/siberias_13.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zema.su/sites/default/files/imagecache/thumb-512x312/photo/45/1314702830weapon10.jpg"/>
          <p:cNvPicPr>
            <a:picLocks noChangeAspect="1" noChangeArrowheads="1"/>
          </p:cNvPicPr>
          <p:nvPr/>
        </p:nvPicPr>
        <p:blipFill>
          <a:blip r:embed="rId3" cstate="email"/>
          <a:srcRect/>
          <a:stretch>
            <a:fillRect/>
          </a:stretch>
        </p:blipFill>
        <p:spPr bwMode="auto">
          <a:xfrm>
            <a:off x="0" y="0"/>
            <a:ext cx="9144000" cy="8550208"/>
          </a:xfrm>
          <a:prstGeom prst="rect">
            <a:avLst/>
          </a:prstGeom>
          <a:noFill/>
        </p:spPr>
      </p:pic>
      <p:sp>
        <p:nvSpPr>
          <p:cNvPr id="6" name="TextBox 5"/>
          <p:cNvSpPr txBox="1"/>
          <p:nvPr/>
        </p:nvSpPr>
        <p:spPr>
          <a:xfrm>
            <a:off x="755576" y="1412776"/>
            <a:ext cx="7344816" cy="1938992"/>
          </a:xfrm>
          <a:prstGeom prst="rect">
            <a:avLst/>
          </a:prstGeom>
          <a:noFill/>
        </p:spPr>
        <p:txBody>
          <a:bodyPr wrap="square" rtlCol="0">
            <a:spAutoFit/>
          </a:bodyPr>
          <a:lstStyle/>
          <a:p>
            <a:r>
              <a:rPr lang="ru-RU" sz="4000" b="1" dirty="0" smtClean="0">
                <a:solidFill>
                  <a:srgbClr val="C00000"/>
                </a:solidFill>
              </a:rPr>
              <a:t>Развитие чувства ответственности и гордости за достижение страны.</a:t>
            </a:r>
            <a:endParaRPr lang="ru-RU" sz="4000" b="1" dirty="0">
              <a:solidFill>
                <a:srgbClr val="C00000"/>
              </a:solidFill>
            </a:endParaRPr>
          </a:p>
        </p:txBody>
      </p:sp>
      <p:sp>
        <p:nvSpPr>
          <p:cNvPr id="4" name="Прямоугольник 3"/>
          <p:cNvSpPr/>
          <p:nvPr/>
        </p:nvSpPr>
        <p:spPr>
          <a:xfrm>
            <a:off x="15923138" y="1628800"/>
            <a:ext cx="184730"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ru-RU" sz="5400" b="1" cap="none" spc="0" dirty="0">
              <a:ln/>
              <a:solidFill>
                <a:schemeClr val="accent3"/>
              </a:solidFill>
              <a:effectLst/>
            </a:endParaRPr>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340768"/>
            <a:ext cx="7488832" cy="3785652"/>
          </a:xfrm>
          <a:prstGeom prst="rect">
            <a:avLst/>
          </a:prstGeom>
          <a:noFill/>
        </p:spPr>
        <p:txBody>
          <a:bodyPr wrap="square" rtlCol="0">
            <a:spAutoFit/>
          </a:bodyPr>
          <a:lstStyle/>
          <a:p>
            <a:pPr algn="ctr"/>
            <a:r>
              <a:rPr lang="ru-RU" sz="4000" dirty="0" smtClean="0">
                <a:solidFill>
                  <a:srgbClr val="0070C0"/>
                </a:solidFill>
              </a:rPr>
              <a:t>Одной из поставленных задач является развитие у детей ответственности и гордости за достижения своей страны в области науки и техники, искусства и спорта.</a:t>
            </a:r>
            <a:endParaRPr lang="ru-RU" sz="4000" dirty="0">
              <a:solidFill>
                <a:srgbClr val="0070C0"/>
              </a:solidFill>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img-fotki.yandex.ru/get/37/102699435.59e/0_7cf85_3c42290e_orig.jpg"/>
          <p:cNvPicPr>
            <a:picLocks noChangeAspect="1" noChangeArrowheads="1" noCrop="1"/>
          </p:cNvPicPr>
          <p:nvPr/>
        </p:nvPicPr>
        <p:blipFill>
          <a:blip r:embed="rId2" cstate="email"/>
          <a:srcRect/>
          <a:stretch>
            <a:fillRect/>
          </a:stretch>
        </p:blipFill>
        <p:spPr bwMode="auto">
          <a:xfrm>
            <a:off x="-252536" y="0"/>
            <a:ext cx="10116616" cy="7263426"/>
          </a:xfrm>
          <a:prstGeom prst="rect">
            <a:avLst/>
          </a:prstGeom>
          <a:noFill/>
        </p:spPr>
      </p:pic>
      <p:sp>
        <p:nvSpPr>
          <p:cNvPr id="5" name="TextBox 4"/>
          <p:cNvSpPr txBox="1"/>
          <p:nvPr/>
        </p:nvSpPr>
        <p:spPr>
          <a:xfrm>
            <a:off x="611560" y="3573016"/>
            <a:ext cx="7848872" cy="3170099"/>
          </a:xfrm>
          <a:prstGeom prst="rect">
            <a:avLst/>
          </a:prstGeom>
          <a:noFill/>
        </p:spPr>
        <p:txBody>
          <a:bodyPr wrap="square" rtlCol="0">
            <a:spAutoFit/>
          </a:bodyPr>
          <a:lstStyle/>
          <a:p>
            <a:r>
              <a:rPr lang="ru-RU" sz="4000" b="1" dirty="0" smtClean="0">
                <a:solidFill>
                  <a:srgbClr val="002060"/>
                </a:solidFill>
              </a:rPr>
              <a:t>Формирование бережного и заботливого отношения к природе и ко всему живому, к предметам и явлениям окружающей среды.</a:t>
            </a:r>
            <a:endParaRPr lang="ru-RU" sz="4000" b="1" dirty="0">
              <a:solidFill>
                <a:srgbClr val="002060"/>
              </a:solidFill>
            </a:endParaRPr>
          </a:p>
        </p:txBody>
      </p:sp>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5576" y="1340768"/>
            <a:ext cx="7632848" cy="4031873"/>
          </a:xfrm>
          <a:prstGeom prst="rect">
            <a:avLst/>
          </a:prstGeom>
        </p:spPr>
        <p:txBody>
          <a:bodyPr wrap="square">
            <a:spAutoFit/>
          </a:bodyPr>
          <a:lstStyle/>
          <a:p>
            <a:pPr algn="ctr"/>
            <a:r>
              <a:rPr lang="ru-RU" sz="3200" dirty="0" smtClean="0">
                <a:solidFill>
                  <a:srgbClr val="C00000"/>
                </a:solidFill>
              </a:rPr>
              <a:t>Воспитание любви к природе, умение чувствовать ее красоту и восхищаться ею имеет огромное значение не только для эстетического развития детей, но и для нравственного воспитания, в частности, для пробуждения у дошкольников патриотических чувств, чуткости к окружающему. </a:t>
            </a:r>
            <a:endParaRPr lang="ru-RU" sz="3200" dirty="0">
              <a:solidFill>
                <a:srgbClr val="C00000"/>
              </a:solidFill>
            </a:endParaRP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Прямоугольник 4"/>
          <p:cNvSpPr/>
          <p:nvPr/>
        </p:nvSpPr>
        <p:spPr>
          <a:xfrm>
            <a:off x="251520" y="4797152"/>
            <a:ext cx="8496944" cy="1384995"/>
          </a:xfrm>
          <a:prstGeom prst="rect">
            <a:avLst/>
          </a:prstGeom>
        </p:spPr>
        <p:txBody>
          <a:bodyPr wrap="square">
            <a:spAutoFit/>
          </a:bodyPr>
          <a:lstStyle/>
          <a:p>
            <a:r>
              <a:rPr lang="ru-RU" sz="2800" dirty="0" smtClean="0">
                <a:solidFill>
                  <a:srgbClr val="C00000"/>
                </a:solidFill>
              </a:rPr>
              <a:t>Умение видеть природу - первое условие воспитания мироощущения единства с ней, первое условие воспитания через природу. </a:t>
            </a:r>
            <a:endParaRPr lang="ru-RU" sz="2800" dirty="0">
              <a:solidFill>
                <a:srgbClr val="C00000"/>
              </a:solidFill>
            </a:endParaRPr>
          </a:p>
        </p:txBody>
      </p:sp>
      <p:sp>
        <p:nvSpPr>
          <p:cNvPr id="7" name="Прямоугольник 6"/>
          <p:cNvSpPr/>
          <p:nvPr/>
        </p:nvSpPr>
        <p:spPr>
          <a:xfrm>
            <a:off x="2411760" y="3861048"/>
            <a:ext cx="4590256" cy="369332"/>
          </a:xfrm>
          <a:prstGeom prst="rect">
            <a:avLst/>
          </a:prstGeom>
        </p:spPr>
        <p:txBody>
          <a:bodyPr wrap="square">
            <a:spAutoFit/>
          </a:bodyPr>
          <a:lstStyle/>
          <a:p>
            <a:endParaRPr lang="ru-RU" dirty="0"/>
          </a:p>
        </p:txBody>
      </p:sp>
      <p:pic>
        <p:nvPicPr>
          <p:cNvPr id="17414" name="Picture 6" descr="http://www.rebenok.com/file/88312/Child_with_flowers_405862.jpg"/>
          <p:cNvPicPr>
            <a:picLocks noChangeAspect="1" noChangeArrowheads="1"/>
          </p:cNvPicPr>
          <p:nvPr/>
        </p:nvPicPr>
        <p:blipFill>
          <a:blip r:embed="rId2" cstate="email"/>
          <a:srcRect/>
          <a:stretch>
            <a:fillRect/>
          </a:stretch>
        </p:blipFill>
        <p:spPr bwMode="auto">
          <a:xfrm>
            <a:off x="251520" y="404664"/>
            <a:ext cx="2520280" cy="4032448"/>
          </a:xfrm>
          <a:prstGeom prst="rect">
            <a:avLst/>
          </a:prstGeom>
          <a:noFill/>
        </p:spPr>
      </p:pic>
      <p:sp>
        <p:nvSpPr>
          <p:cNvPr id="8" name="Прямоугольник 7"/>
          <p:cNvSpPr/>
          <p:nvPr/>
        </p:nvSpPr>
        <p:spPr>
          <a:xfrm>
            <a:off x="2915816" y="260648"/>
            <a:ext cx="5904656" cy="4401205"/>
          </a:xfrm>
          <a:prstGeom prst="rect">
            <a:avLst/>
          </a:prstGeom>
        </p:spPr>
        <p:txBody>
          <a:bodyPr wrap="square">
            <a:spAutoFit/>
          </a:bodyPr>
          <a:lstStyle/>
          <a:p>
            <a:r>
              <a:rPr lang="ru-RU" sz="2800" dirty="0" smtClean="0">
                <a:solidFill>
                  <a:schemeClr val="accent3">
                    <a:lumMod val="50000"/>
                  </a:schemeClr>
                </a:solidFill>
              </a:rPr>
              <a:t>Природа – неисчерпаемый источник, из которого ребенок черпает многие свои первые знания и впечатления. Дети рано начинают замечать и интересоваться окружающими их объектами неживой и живой природы. Ребенок замечает все: трудолюбивого муравья на лесной тропинке, подвижного жучка, крохотного паучка в густой траве.. </a:t>
            </a:r>
            <a:endParaRPr lang="ru-RU" sz="2800" dirty="0">
              <a:solidFill>
                <a:schemeClr val="accent3">
                  <a:lumMod val="50000"/>
                </a:schemeClr>
              </a:solidFill>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548680"/>
            <a:ext cx="7920880" cy="5262979"/>
          </a:xfrm>
          <a:prstGeom prst="rect">
            <a:avLst/>
          </a:prstGeom>
        </p:spPr>
        <p:txBody>
          <a:bodyPr wrap="square">
            <a:spAutoFit/>
          </a:bodyPr>
          <a:lstStyle/>
          <a:p>
            <a:r>
              <a:rPr lang="ru-RU" sz="2800" dirty="0" smtClean="0">
                <a:solidFill>
                  <a:srgbClr val="C00000"/>
                </a:solidFill>
              </a:rPr>
              <a:t>Дошкольное детство — это время достижений и проблем не только одного маленького человечка, но и всего общества в целом</a:t>
            </a:r>
            <a:r>
              <a:rPr lang="ru-RU" sz="2800" dirty="0" smtClean="0">
                <a:solidFill>
                  <a:srgbClr val="7030A0"/>
                </a:solidFill>
              </a:rPr>
              <a:t>. В этом возрасте происходит формирование у детей навыков уважительного и доброжелательного поведения во время взаимоотношений с представителями разных культур, умение воспринимать окружающее как результат сотрудничества людей разных национальностей, разного этнического происхождения. Они положительно влияют на человека, преображают его, возвышают, возвращают в более гармоничное состояние.</a:t>
            </a:r>
            <a:endParaRPr lang="ru-RU" sz="2800" dirty="0">
              <a:solidFill>
                <a:srgbClr val="7030A0"/>
              </a:solidFill>
            </a:endParaRP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2400 800x532 Сценки из жизни народов мира"/>
          <p:cNvPicPr>
            <a:picLocks noChangeAspect="1" noChangeArrowheads="1"/>
          </p:cNvPicPr>
          <p:nvPr/>
        </p:nvPicPr>
        <p:blipFill>
          <a:blip r:embed="rId2" cstate="email"/>
          <a:srcRect/>
          <a:stretch>
            <a:fillRect/>
          </a:stretch>
        </p:blipFill>
        <p:spPr bwMode="auto">
          <a:xfrm>
            <a:off x="0" y="0"/>
            <a:ext cx="9144000" cy="6823323"/>
          </a:xfrm>
          <a:prstGeom prst="rect">
            <a:avLst/>
          </a:prstGeom>
          <a:noFill/>
        </p:spPr>
      </p:pic>
      <p:sp>
        <p:nvSpPr>
          <p:cNvPr id="5" name="TextBox 4"/>
          <p:cNvSpPr txBox="1"/>
          <p:nvPr/>
        </p:nvSpPr>
        <p:spPr>
          <a:xfrm>
            <a:off x="2195736" y="4265712"/>
            <a:ext cx="6732240" cy="2554545"/>
          </a:xfrm>
          <a:prstGeom prst="rect">
            <a:avLst/>
          </a:prstGeom>
          <a:noFill/>
        </p:spPr>
        <p:txBody>
          <a:bodyPr wrap="square" rtlCol="0">
            <a:spAutoFit/>
          </a:bodyPr>
          <a:lstStyle/>
          <a:p>
            <a:r>
              <a:rPr lang="ru-RU" sz="4000" b="1" dirty="0" smtClean="0">
                <a:solidFill>
                  <a:srgbClr val="FF0000"/>
                </a:solidFill>
              </a:rPr>
              <a:t>Формирование толерантности, чувства уважения к другим народам, их традициям.</a:t>
            </a:r>
            <a:endParaRPr lang="ru-RU" sz="4000" b="1"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rtyx.ru/books/item/f00/s00/z0000041/pic/000083.jpg"/>
          <p:cNvPicPr>
            <a:picLocks noChangeAspect="1" noChangeArrowheads="1"/>
          </p:cNvPicPr>
          <p:nvPr/>
        </p:nvPicPr>
        <p:blipFill>
          <a:blip r:embed="rId2" cstate="email"/>
          <a:srcRect/>
          <a:stretch>
            <a:fillRect/>
          </a:stretch>
        </p:blipFill>
        <p:spPr bwMode="auto">
          <a:xfrm>
            <a:off x="0" y="0"/>
            <a:ext cx="9144001" cy="7006241"/>
          </a:xfrm>
          <a:prstGeom prst="rect">
            <a:avLst/>
          </a:prstGeom>
          <a:noFill/>
        </p:spPr>
      </p:pic>
      <p:sp>
        <p:nvSpPr>
          <p:cNvPr id="4" name="TextBox 3"/>
          <p:cNvSpPr txBox="1"/>
          <p:nvPr/>
        </p:nvSpPr>
        <p:spPr>
          <a:xfrm>
            <a:off x="1259632" y="188640"/>
            <a:ext cx="5400600" cy="830997"/>
          </a:xfrm>
          <a:prstGeom prst="rect">
            <a:avLst/>
          </a:prstGeom>
          <a:noFill/>
        </p:spPr>
        <p:txBody>
          <a:bodyPr wrap="square" rtlCol="0">
            <a:spAutoFit/>
          </a:bodyPr>
          <a:lstStyle/>
          <a:p>
            <a:endParaRPr lang="ru-RU" sz="4800" dirty="0">
              <a:solidFill>
                <a:srgbClr val="FF0000"/>
              </a:solidFill>
            </a:endParaRPr>
          </a:p>
        </p:txBody>
      </p:sp>
      <p:sp>
        <p:nvSpPr>
          <p:cNvPr id="5" name="TextBox 4"/>
          <p:cNvSpPr txBox="1"/>
          <p:nvPr/>
        </p:nvSpPr>
        <p:spPr>
          <a:xfrm>
            <a:off x="323528" y="332656"/>
            <a:ext cx="8388424" cy="1323439"/>
          </a:xfrm>
          <a:prstGeom prst="rect">
            <a:avLst/>
          </a:prstGeom>
          <a:noFill/>
        </p:spPr>
        <p:txBody>
          <a:bodyPr wrap="square" rtlCol="0">
            <a:spAutoFit/>
          </a:bodyPr>
          <a:lstStyle/>
          <a:p>
            <a:r>
              <a:rPr lang="ru-RU" sz="4000" b="1" dirty="0" smtClean="0">
                <a:solidFill>
                  <a:srgbClr val="FF0000"/>
                </a:solidFill>
              </a:rPr>
              <a:t>Развитие интереса к русским традициям </a:t>
            </a:r>
            <a:r>
              <a:rPr lang="ru-RU" sz="4000" dirty="0" smtClean="0">
                <a:solidFill>
                  <a:srgbClr val="FF0000"/>
                </a:solidFill>
              </a:rPr>
              <a:t>и </a:t>
            </a:r>
            <a:r>
              <a:rPr lang="ru-RU" sz="4000" b="1" dirty="0" smtClean="0">
                <a:solidFill>
                  <a:srgbClr val="FF0000"/>
                </a:solidFill>
              </a:rPr>
              <a:t>промыслам</a:t>
            </a:r>
            <a:endParaRPr lang="ru-RU" sz="4000" b="1"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im0-tub-ru.yandex.net/i?id=152022640-39-72&amp;n=21"/>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3" name="Прямоугольник 2"/>
          <p:cNvSpPr/>
          <p:nvPr/>
        </p:nvSpPr>
        <p:spPr>
          <a:xfrm>
            <a:off x="611560" y="404664"/>
            <a:ext cx="7848872" cy="5693866"/>
          </a:xfrm>
          <a:prstGeom prst="rect">
            <a:avLst/>
          </a:prstGeom>
        </p:spPr>
        <p:txBody>
          <a:bodyPr wrap="square">
            <a:spAutoFit/>
          </a:bodyPr>
          <a:lstStyle/>
          <a:p>
            <a:r>
              <a:rPr lang="ru-RU" sz="2800" dirty="0" smtClean="0">
                <a:solidFill>
                  <a:schemeClr val="tx1">
                    <a:lumMod val="85000"/>
                    <a:lumOff val="15000"/>
                  </a:schemeClr>
                </a:solidFill>
              </a:rPr>
              <a:t>Одной из важнейших задач, стоящих перед нашим обществом в настоящее время является его </a:t>
            </a:r>
            <a:r>
              <a:rPr lang="ru-RU" sz="2800" dirty="0" smtClean="0">
                <a:solidFill>
                  <a:srgbClr val="FF0000"/>
                </a:solidFill>
              </a:rPr>
              <a:t>духовное нравственно-патриотическое возрождение</a:t>
            </a:r>
            <a:r>
              <a:rPr lang="ru-RU" sz="2800" dirty="0" smtClean="0">
                <a:solidFill>
                  <a:schemeClr val="tx1">
                    <a:lumMod val="85000"/>
                    <a:lumOff val="15000"/>
                  </a:schemeClr>
                </a:solidFill>
              </a:rPr>
              <a:t>, которое невозможно осуществить, не усваивая культурно-исторический опыт народа. Ни что так не способствует формированию и развитию личности, её творческой активности, как обращение к народным традициям, обрядам, народному творчеству, устному и песенному, поскольку, находясь в естественной речевой обстановке, которой является для ребенка его родной язык .</a:t>
            </a:r>
            <a:br>
              <a:rPr lang="ru-RU" sz="2800" dirty="0" smtClean="0">
                <a:solidFill>
                  <a:schemeClr val="tx1">
                    <a:lumMod val="85000"/>
                    <a:lumOff val="15000"/>
                  </a:schemeClr>
                </a:solidFill>
              </a:rPr>
            </a:br>
            <a:r>
              <a:rPr lang="ru-RU" sz="2800" dirty="0" smtClean="0">
                <a:solidFill>
                  <a:schemeClr val="tx1">
                    <a:lumMod val="85000"/>
                    <a:lumOff val="15000"/>
                  </a:schemeClr>
                </a:solidFill>
              </a:rPr>
              <a:t> </a:t>
            </a:r>
            <a:endParaRPr lang="ru-RU" sz="2800"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zhizn-beznarkotikov.narod.ru/master130_background.gif"/>
          <p:cNvPicPr>
            <a:picLocks noChangeAspect="1" noChangeArrowheads="1"/>
          </p:cNvPicPr>
          <p:nvPr/>
        </p:nvPicPr>
        <p:blipFill>
          <a:blip r:embed="rId2" cstate="email"/>
          <a:srcRect/>
          <a:stretch>
            <a:fillRect/>
          </a:stretch>
        </p:blipFill>
        <p:spPr bwMode="auto">
          <a:xfrm>
            <a:off x="0" y="-171400"/>
            <a:ext cx="9384248" cy="7029400"/>
          </a:xfrm>
          <a:prstGeom prst="rect">
            <a:avLst/>
          </a:prstGeom>
          <a:noFill/>
        </p:spPr>
      </p:pic>
      <p:sp>
        <p:nvSpPr>
          <p:cNvPr id="8" name="TextBox 7"/>
          <p:cNvSpPr txBox="1"/>
          <p:nvPr/>
        </p:nvSpPr>
        <p:spPr>
          <a:xfrm>
            <a:off x="611560" y="620688"/>
            <a:ext cx="8136904" cy="4647426"/>
          </a:xfrm>
          <a:prstGeom prst="rect">
            <a:avLst/>
          </a:prstGeom>
          <a:noFill/>
        </p:spPr>
        <p:txBody>
          <a:bodyPr wrap="square" rtlCol="0">
            <a:spAutoFit/>
          </a:bodyPr>
          <a:lstStyle/>
          <a:p>
            <a:r>
              <a:rPr lang="ru-RU" sz="3200" dirty="0" smtClean="0">
                <a:solidFill>
                  <a:srgbClr val="C00000"/>
                </a:solidFill>
              </a:rPr>
              <a:t>   Задачи: </a:t>
            </a:r>
          </a:p>
          <a:p>
            <a:r>
              <a:rPr lang="ru-RU" sz="2400" dirty="0" smtClean="0">
                <a:solidFill>
                  <a:srgbClr val="002060"/>
                </a:solidFill>
              </a:rPr>
              <a:t>*  Воспитание у ребенка любви и привязанности к своей семье, дому, детскому саду, улице, городу;</a:t>
            </a:r>
          </a:p>
          <a:p>
            <a:r>
              <a:rPr lang="ru-RU" sz="2400" dirty="0" smtClean="0">
                <a:solidFill>
                  <a:srgbClr val="002060"/>
                </a:solidFill>
              </a:rPr>
              <a:t>* Формирование бережного отношения к природе и всему живому;</a:t>
            </a:r>
          </a:p>
          <a:p>
            <a:r>
              <a:rPr lang="ru-RU" sz="2400" dirty="0" smtClean="0">
                <a:solidFill>
                  <a:srgbClr val="002060"/>
                </a:solidFill>
              </a:rPr>
              <a:t>* Расширение представлений о городах России;</a:t>
            </a:r>
          </a:p>
          <a:p>
            <a:r>
              <a:rPr lang="ru-RU" sz="2400" dirty="0" smtClean="0">
                <a:solidFill>
                  <a:srgbClr val="002060"/>
                </a:solidFill>
              </a:rPr>
              <a:t>*Знакомство детей с символами государства (герб, флаг, гимн) со столицей города Москва</a:t>
            </a:r>
          </a:p>
          <a:p>
            <a:r>
              <a:rPr lang="ru-RU" sz="2400" dirty="0" smtClean="0">
                <a:solidFill>
                  <a:srgbClr val="002060"/>
                </a:solidFill>
              </a:rPr>
              <a:t>*Формирование элементарных знаний о правах человека;</a:t>
            </a:r>
          </a:p>
          <a:p>
            <a:r>
              <a:rPr lang="ru-RU" sz="2400" dirty="0" smtClean="0">
                <a:solidFill>
                  <a:srgbClr val="002060"/>
                </a:solidFill>
              </a:rPr>
              <a:t>*Развитие интереса к русским традициям и промыслам;</a:t>
            </a:r>
          </a:p>
          <a:p>
            <a:r>
              <a:rPr lang="ru-RU" sz="2400" dirty="0" smtClean="0">
                <a:solidFill>
                  <a:srgbClr val="002060"/>
                </a:solidFill>
              </a:rPr>
              <a:t>*Формирование толерантности, чувства уважения к другим народам, их традициям.</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etc.usf.edu/presentations/backgrounds/abstract/abstract_30/32939m.jpg"/>
          <p:cNvPicPr>
            <a:picLocks noChangeAspect="1" noChangeArrowheads="1"/>
          </p:cNvPicPr>
          <p:nvPr/>
        </p:nvPicPr>
        <p:blipFill>
          <a:blip r:embed="rId2" cstate="email"/>
          <a:srcRect/>
          <a:stretch>
            <a:fillRect/>
          </a:stretch>
        </p:blipFill>
        <p:spPr bwMode="auto">
          <a:xfrm>
            <a:off x="-609600" y="-457200"/>
            <a:ext cx="9753600" cy="7315200"/>
          </a:xfrm>
          <a:prstGeom prst="rect">
            <a:avLst/>
          </a:prstGeom>
          <a:noFill/>
        </p:spPr>
      </p:pic>
      <p:sp>
        <p:nvSpPr>
          <p:cNvPr id="4" name="Прямоугольник 3"/>
          <p:cNvSpPr/>
          <p:nvPr/>
        </p:nvSpPr>
        <p:spPr>
          <a:xfrm>
            <a:off x="395536" y="188640"/>
            <a:ext cx="7920880" cy="5909310"/>
          </a:xfrm>
          <a:prstGeom prst="rect">
            <a:avLst/>
          </a:prstGeom>
        </p:spPr>
        <p:txBody>
          <a:bodyPr wrap="square">
            <a:spAutoFit/>
          </a:bodyPr>
          <a:lstStyle/>
          <a:p>
            <a:pPr>
              <a:lnSpc>
                <a:spcPct val="150000"/>
              </a:lnSpc>
            </a:pPr>
            <a:r>
              <a:rPr lang="ru-RU" sz="2800" dirty="0" smtClean="0"/>
              <a:t>Работая над формированием нравственно  - патриотических чувств, предлагаем </a:t>
            </a:r>
          </a:p>
          <a:p>
            <a:pPr>
              <a:lnSpc>
                <a:spcPct val="150000"/>
              </a:lnSpc>
            </a:pPr>
            <a:r>
              <a:rPr lang="ru-RU" sz="2800" dirty="0" smtClean="0"/>
              <a:t>использовать занятия  следующих циклов: </a:t>
            </a:r>
          </a:p>
          <a:p>
            <a:pPr>
              <a:lnSpc>
                <a:spcPct val="150000"/>
              </a:lnSpc>
            </a:pPr>
            <a:r>
              <a:rPr lang="ru-RU" sz="2800" dirty="0" smtClean="0"/>
              <a:t>                    «Мир вокруг нас»,</a:t>
            </a:r>
          </a:p>
          <a:p>
            <a:pPr>
              <a:lnSpc>
                <a:spcPct val="150000"/>
              </a:lnSpc>
            </a:pPr>
            <a:r>
              <a:rPr lang="ru-RU" sz="2800" dirty="0" smtClean="0"/>
              <a:t>                    «Дерево добра»,</a:t>
            </a:r>
          </a:p>
          <a:p>
            <a:pPr>
              <a:lnSpc>
                <a:spcPct val="150000"/>
              </a:lnSpc>
            </a:pPr>
            <a:r>
              <a:rPr lang="ru-RU" sz="2800" dirty="0" smtClean="0"/>
              <a:t>                    «Город, в котором я живу»,</a:t>
            </a:r>
          </a:p>
          <a:p>
            <a:pPr>
              <a:lnSpc>
                <a:spcPct val="150000"/>
              </a:lnSpc>
            </a:pPr>
            <a:r>
              <a:rPr lang="ru-RU" sz="2800" dirty="0" smtClean="0"/>
              <a:t>                    «Наша Родина – Россия»,</a:t>
            </a:r>
          </a:p>
          <a:p>
            <a:pPr>
              <a:lnSpc>
                <a:spcPct val="150000"/>
              </a:lnSpc>
            </a:pPr>
            <a:r>
              <a:rPr lang="ru-RU" sz="2800" dirty="0" smtClean="0"/>
              <a:t>                    «Православная культура», </a:t>
            </a:r>
          </a:p>
          <a:p>
            <a:pPr>
              <a:lnSpc>
                <a:spcPct val="150000"/>
              </a:lnSpc>
            </a:pPr>
            <a:r>
              <a:rPr lang="ru-RU" sz="2800" dirty="0" smtClean="0"/>
              <a:t>                    «Хозяева и хозяюшки»</a:t>
            </a:r>
            <a:endParaRPr lang="ru-RU" sz="2800" dirty="0"/>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404664"/>
            <a:ext cx="8136904" cy="6124754"/>
          </a:xfrm>
          <a:prstGeom prst="rect">
            <a:avLst/>
          </a:prstGeom>
        </p:spPr>
        <p:txBody>
          <a:bodyPr wrap="square">
            <a:spAutoFit/>
          </a:bodyPr>
          <a:lstStyle/>
          <a:p>
            <a:pPr lvl="0" algn="ctr"/>
            <a:r>
              <a:rPr lang="ru-RU" sz="2800" b="1" dirty="0" smtClean="0">
                <a:solidFill>
                  <a:srgbClr val="0070C0"/>
                </a:solidFill>
              </a:rPr>
              <a:t>Задача педагога</a:t>
            </a:r>
            <a:r>
              <a:rPr lang="ru-RU" sz="2800" dirty="0" smtClean="0">
                <a:solidFill>
                  <a:srgbClr val="0070C0"/>
                </a:solidFill>
              </a:rPr>
              <a:t> — отобрать из массы впечатлений, получаемых ребенком, наиболее доступные ему: природа и мир животных, жизнь дома (детского сада, родного края); труд людей, традиции, общественные события и т.д. Причем эпизоды, к которым привлекается внимание детей, должны быть яркими, образными, конкретными, вызывающими интерес. Любой край, область, даже небольшая деревня неповторимы. В каждом месте своя природа, свои традиции и свой быт. Отбор соответствующего материала позволяет формировать у дошкольников представление о том, чем славен родной край.</a:t>
            </a:r>
            <a:br>
              <a:rPr lang="ru-RU" sz="2800" dirty="0" smtClean="0">
                <a:solidFill>
                  <a:srgbClr val="0070C0"/>
                </a:solidFill>
              </a:rPr>
            </a:br>
            <a:endParaRPr lang="ru-RU" sz="2800" dirty="0">
              <a:solidFill>
                <a:srgbClr val="0070C0"/>
              </a:solidFill>
            </a:endParaRP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260648"/>
            <a:ext cx="8604448" cy="6196762"/>
          </a:xfrm>
          <a:prstGeom prst="rect">
            <a:avLst/>
          </a:prstGeom>
        </p:spPr>
        <p:txBody>
          <a:bodyPr wrap="square">
            <a:spAutoFit/>
          </a:bodyPr>
          <a:lstStyle/>
          <a:p>
            <a:r>
              <a:rPr lang="ru-RU" sz="2800" b="1" dirty="0" smtClean="0">
                <a:solidFill>
                  <a:srgbClr val="FF0000"/>
                </a:solidFill>
              </a:rPr>
              <a:t>Преимущества патриотизма</a:t>
            </a:r>
          </a:p>
          <a:p>
            <a:r>
              <a:rPr lang="ru-RU" sz="2800" dirty="0" smtClean="0">
                <a:solidFill>
                  <a:srgbClr val="C00000"/>
                </a:solidFill>
              </a:rPr>
              <a:t>Патриотизм </a:t>
            </a:r>
            <a:r>
              <a:rPr lang="ru-RU" sz="2800" dirty="0" smtClean="0">
                <a:solidFill>
                  <a:srgbClr val="7030A0"/>
                </a:solidFill>
              </a:rPr>
              <a:t>даёт радость – от осознания достоинств и успехов своей страны.</a:t>
            </a:r>
          </a:p>
          <a:p>
            <a:r>
              <a:rPr lang="ru-RU" sz="2800" dirty="0" smtClean="0">
                <a:solidFill>
                  <a:srgbClr val="C00000"/>
                </a:solidFill>
              </a:rPr>
              <a:t>Патриотизм</a:t>
            </a:r>
            <a:r>
              <a:rPr lang="ru-RU" sz="2800" dirty="0" smtClean="0">
                <a:solidFill>
                  <a:srgbClr val="7030A0"/>
                </a:solidFill>
              </a:rPr>
              <a:t> даёт ответственность – за семью, народ и Родину.</a:t>
            </a:r>
          </a:p>
          <a:p>
            <a:r>
              <a:rPr lang="ru-RU" sz="2800" dirty="0" smtClean="0">
                <a:solidFill>
                  <a:srgbClr val="C00000"/>
                </a:solidFill>
              </a:rPr>
              <a:t>Патриотизм</a:t>
            </a:r>
            <a:r>
              <a:rPr lang="ru-RU" sz="2800" dirty="0" smtClean="0">
                <a:solidFill>
                  <a:srgbClr val="7030A0"/>
                </a:solidFill>
              </a:rPr>
              <a:t> даёт уверенность – за счет чувства сопричастности к судьбе страны.</a:t>
            </a:r>
          </a:p>
          <a:p>
            <a:r>
              <a:rPr lang="ru-RU" sz="2800" dirty="0" smtClean="0">
                <a:solidFill>
                  <a:srgbClr val="C00000"/>
                </a:solidFill>
              </a:rPr>
              <a:t>Патриотизм</a:t>
            </a:r>
            <a:r>
              <a:rPr lang="ru-RU" sz="2800" dirty="0" smtClean="0">
                <a:solidFill>
                  <a:srgbClr val="7030A0"/>
                </a:solidFill>
              </a:rPr>
              <a:t> придаёт силы – от осознания того, что за спиной человека незримо стоят сотни поколений его предков.</a:t>
            </a:r>
          </a:p>
          <a:p>
            <a:r>
              <a:rPr lang="ru-RU" sz="2800" dirty="0" smtClean="0">
                <a:solidFill>
                  <a:srgbClr val="C00000"/>
                </a:solidFill>
              </a:rPr>
              <a:t>Патриотизм</a:t>
            </a:r>
            <a:r>
              <a:rPr lang="ru-RU" sz="2800" dirty="0" smtClean="0">
                <a:solidFill>
                  <a:srgbClr val="7030A0"/>
                </a:solidFill>
              </a:rPr>
              <a:t> даёт свободу – действовать во благо своей стране.</a:t>
            </a:r>
          </a:p>
          <a:p>
            <a:r>
              <a:rPr lang="ru-RU" sz="2800" dirty="0" smtClean="0">
                <a:solidFill>
                  <a:srgbClr val="C00000"/>
                </a:solidFill>
              </a:rPr>
              <a:t>Патриотизм </a:t>
            </a:r>
            <a:r>
              <a:rPr lang="ru-RU" sz="2800" dirty="0" smtClean="0">
                <a:solidFill>
                  <a:srgbClr val="7030A0"/>
                </a:solidFill>
              </a:rPr>
              <a:t>даёт уважение – к истории, традициям и культуре страны.</a:t>
            </a:r>
            <a:endParaRPr lang="ru-RU" sz="2800" dirty="0">
              <a:solidFill>
                <a:srgbClr val="7030A0"/>
              </a:solidFill>
            </a:endParaRP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cs9984.userapi.com/u92527258/-14/x_72cb09a5.jpg"/>
          <p:cNvPicPr>
            <a:picLocks noChangeAspect="1" noChangeArrowheads="1"/>
          </p:cNvPicPr>
          <p:nvPr/>
        </p:nvPicPr>
        <p:blipFill>
          <a:blip r:embed="rId2" cstate="email"/>
          <a:srcRect/>
          <a:stretch>
            <a:fillRect/>
          </a:stretch>
        </p:blipFill>
        <p:spPr bwMode="auto">
          <a:xfrm>
            <a:off x="0" y="0"/>
            <a:ext cx="9144000" cy="7312174"/>
          </a:xfrm>
          <a:prstGeom prst="rect">
            <a:avLst/>
          </a:prstGeom>
          <a:noFill/>
        </p:spPr>
      </p:pic>
      <p:sp>
        <p:nvSpPr>
          <p:cNvPr id="3" name="TextBox 2"/>
          <p:cNvSpPr txBox="1"/>
          <p:nvPr/>
        </p:nvSpPr>
        <p:spPr>
          <a:xfrm>
            <a:off x="251520" y="3429000"/>
            <a:ext cx="8892480" cy="2215991"/>
          </a:xfrm>
          <a:prstGeom prst="rect">
            <a:avLst/>
          </a:prstGeom>
          <a:noFill/>
        </p:spPr>
        <p:txBody>
          <a:bodyPr wrap="square" rtlCol="0">
            <a:spAutoFit/>
          </a:bodyPr>
          <a:lstStyle/>
          <a:p>
            <a:pPr algn="ctr"/>
            <a:r>
              <a:rPr lang="ru-RU" sz="6600" b="1" dirty="0" smtClean="0">
                <a:solidFill>
                  <a:srgbClr val="002060"/>
                </a:solidFill>
              </a:rPr>
              <a:t>Спасибо за внимание, коллеги</a:t>
            </a:r>
            <a:r>
              <a:rPr lang="ru-RU" sz="7200" b="1" dirty="0" smtClean="0">
                <a:solidFill>
                  <a:srgbClr val="002060"/>
                </a:solidFill>
              </a:rPr>
              <a:t>!</a:t>
            </a:r>
            <a:endParaRPr lang="ru-RU" sz="7200" b="1" dirty="0">
              <a:solidFill>
                <a:srgbClr val="002060"/>
              </a:solidFill>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8-tub-ru.yandex.net/i?id=445612344-21-72&amp;n=17"/>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3" name="TextBox 2"/>
          <p:cNvSpPr txBox="1"/>
          <p:nvPr/>
        </p:nvSpPr>
        <p:spPr>
          <a:xfrm>
            <a:off x="1" y="1772816"/>
            <a:ext cx="9972600" cy="707886"/>
          </a:xfrm>
          <a:prstGeom prst="rect">
            <a:avLst/>
          </a:prstGeom>
          <a:noFill/>
        </p:spPr>
        <p:txBody>
          <a:bodyPr wrap="square" rtlCol="0">
            <a:spAutoFit/>
          </a:bodyPr>
          <a:lstStyle/>
          <a:p>
            <a:r>
              <a:rPr lang="ru-RU" sz="4000" b="1" dirty="0" smtClean="0">
                <a:solidFill>
                  <a:srgbClr val="FFFF00"/>
                </a:solidFill>
              </a:rPr>
              <a:t>Семья, дом, детский сад, улица, город.</a:t>
            </a:r>
            <a:endParaRPr lang="ru-RU" sz="4000" b="1" dirty="0">
              <a:solidFill>
                <a:srgbClr val="FFFF00"/>
              </a:solidFill>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827584" y="620688"/>
            <a:ext cx="2448272" cy="18002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FF0000"/>
                </a:solidFill>
              </a:rPr>
              <a:t>семья</a:t>
            </a:r>
            <a:endParaRPr lang="ru-RU" sz="2800" b="1" dirty="0">
              <a:solidFill>
                <a:srgbClr val="FF0000"/>
              </a:solidFill>
            </a:endParaRPr>
          </a:p>
        </p:txBody>
      </p:sp>
      <p:sp>
        <p:nvSpPr>
          <p:cNvPr id="5" name="Овал 4"/>
          <p:cNvSpPr/>
          <p:nvPr/>
        </p:nvSpPr>
        <p:spPr>
          <a:xfrm>
            <a:off x="755576" y="2564904"/>
            <a:ext cx="2664296" cy="1656184"/>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0000"/>
                </a:solidFill>
              </a:rPr>
              <a:t>Родная </a:t>
            </a:r>
            <a:r>
              <a:rPr lang="ru-RU" sz="2800" b="1" dirty="0" smtClean="0">
                <a:solidFill>
                  <a:srgbClr val="FF0000"/>
                </a:solidFill>
              </a:rPr>
              <a:t>улица</a:t>
            </a:r>
            <a:r>
              <a:rPr lang="ru-RU" sz="2400" b="1" dirty="0" smtClean="0">
                <a:solidFill>
                  <a:srgbClr val="FF0000"/>
                </a:solidFill>
              </a:rPr>
              <a:t>, район</a:t>
            </a:r>
            <a:endParaRPr lang="ru-RU" sz="2400" b="1" dirty="0">
              <a:solidFill>
                <a:srgbClr val="FF0000"/>
              </a:solidFill>
            </a:endParaRPr>
          </a:p>
        </p:txBody>
      </p:sp>
      <p:sp>
        <p:nvSpPr>
          <p:cNvPr id="6" name="Овал 5"/>
          <p:cNvSpPr/>
          <p:nvPr/>
        </p:nvSpPr>
        <p:spPr>
          <a:xfrm>
            <a:off x="5580112" y="2492896"/>
            <a:ext cx="2592288" cy="18002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0000"/>
                </a:solidFill>
              </a:rPr>
              <a:t>Родной город</a:t>
            </a:r>
            <a:endParaRPr lang="ru-RU" sz="2400" b="1" dirty="0">
              <a:solidFill>
                <a:srgbClr val="FF0000"/>
              </a:solidFill>
            </a:endParaRPr>
          </a:p>
        </p:txBody>
      </p:sp>
      <p:sp>
        <p:nvSpPr>
          <p:cNvPr id="7" name="Овал 6"/>
          <p:cNvSpPr/>
          <p:nvPr/>
        </p:nvSpPr>
        <p:spPr>
          <a:xfrm>
            <a:off x="755576" y="4509120"/>
            <a:ext cx="2592288" cy="1850504"/>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0000"/>
                </a:solidFill>
              </a:rPr>
              <a:t>Страна, её столица, символы</a:t>
            </a:r>
            <a:endParaRPr lang="ru-RU" sz="2400" b="1" dirty="0">
              <a:solidFill>
                <a:srgbClr val="FF0000"/>
              </a:solidFill>
            </a:endParaRPr>
          </a:p>
        </p:txBody>
      </p:sp>
      <p:sp>
        <p:nvSpPr>
          <p:cNvPr id="11" name="Овал 10"/>
          <p:cNvSpPr/>
          <p:nvPr/>
        </p:nvSpPr>
        <p:spPr>
          <a:xfrm>
            <a:off x="5436096" y="692696"/>
            <a:ext cx="2520280" cy="1656184"/>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FF0000"/>
                </a:solidFill>
              </a:rPr>
              <a:t>Детский сад</a:t>
            </a:r>
            <a:endParaRPr lang="ru-RU" sz="2800" b="1" dirty="0">
              <a:solidFill>
                <a:srgbClr val="FF0000"/>
              </a:solidFill>
            </a:endParaRPr>
          </a:p>
        </p:txBody>
      </p:sp>
      <p:sp>
        <p:nvSpPr>
          <p:cNvPr id="12" name="TextBox 11"/>
          <p:cNvSpPr txBox="1"/>
          <p:nvPr/>
        </p:nvSpPr>
        <p:spPr>
          <a:xfrm>
            <a:off x="3347864" y="260648"/>
            <a:ext cx="2304256" cy="1200329"/>
          </a:xfrm>
          <a:prstGeom prst="rect">
            <a:avLst/>
          </a:prstGeom>
          <a:noFill/>
        </p:spPr>
        <p:txBody>
          <a:bodyPr wrap="square" rtlCol="0">
            <a:spAutoFit/>
          </a:bodyPr>
          <a:lstStyle/>
          <a:p>
            <a:r>
              <a:rPr lang="ru-RU" sz="3600" b="1" dirty="0" smtClean="0">
                <a:solidFill>
                  <a:srgbClr val="7030A0"/>
                </a:solidFill>
              </a:rPr>
              <a:t>Система работы</a:t>
            </a:r>
            <a:endParaRPr lang="ru-RU" sz="3600" b="1" dirty="0">
              <a:solidFill>
                <a:srgbClr val="7030A0"/>
              </a:solidFill>
            </a:endParaRPr>
          </a:p>
        </p:txBody>
      </p:sp>
      <p:cxnSp>
        <p:nvCxnSpPr>
          <p:cNvPr id="14" name="Прямая со стрелкой 13"/>
          <p:cNvCxnSpPr/>
          <p:nvPr/>
        </p:nvCxnSpPr>
        <p:spPr>
          <a:xfrm flipV="1">
            <a:off x="3347864" y="1628800"/>
            <a:ext cx="2088232"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3419872" y="1700808"/>
            <a:ext cx="2016224" cy="16201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endCxn id="6" idx="2"/>
          </p:cNvCxnSpPr>
          <p:nvPr/>
        </p:nvCxnSpPr>
        <p:spPr>
          <a:xfrm>
            <a:off x="3707904" y="3356992"/>
            <a:ext cx="1872208"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flipH="1">
            <a:off x="3203848" y="3501008"/>
            <a:ext cx="2232248"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3203848" y="5157192"/>
            <a:ext cx="23762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Овал 12"/>
          <p:cNvSpPr/>
          <p:nvPr/>
        </p:nvSpPr>
        <p:spPr>
          <a:xfrm>
            <a:off x="5724128" y="4437112"/>
            <a:ext cx="2520280" cy="1728192"/>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Права</a:t>
            </a:r>
            <a:endParaRPr lang="ru-RU" sz="2400" dirty="0" smtClean="0">
              <a:solidFill>
                <a:srgbClr val="FF0000"/>
              </a:solidFill>
            </a:endParaRPr>
          </a:p>
        </p:txBody>
      </p:sp>
      <p:sp>
        <p:nvSpPr>
          <p:cNvPr id="17" name="TextBox 16"/>
          <p:cNvSpPr txBox="1"/>
          <p:nvPr/>
        </p:nvSpPr>
        <p:spPr>
          <a:xfrm>
            <a:off x="5940152" y="4797152"/>
            <a:ext cx="1872208" cy="830997"/>
          </a:xfrm>
          <a:prstGeom prst="rect">
            <a:avLst/>
          </a:prstGeom>
          <a:noFill/>
        </p:spPr>
        <p:txBody>
          <a:bodyPr wrap="square" rtlCol="0">
            <a:spAutoFit/>
          </a:bodyPr>
          <a:lstStyle/>
          <a:p>
            <a:r>
              <a:rPr lang="ru-RU" sz="2400" b="1" dirty="0" smtClean="0">
                <a:solidFill>
                  <a:srgbClr val="FF0000"/>
                </a:solidFill>
              </a:rPr>
              <a:t>Права и обязанности</a:t>
            </a:r>
            <a:endParaRPr lang="ru-RU" sz="2400" b="1" dirty="0">
              <a:solidFill>
                <a:srgbClr val="FF0000"/>
              </a:solidFill>
            </a:endParaRPr>
          </a:p>
        </p:txBody>
      </p:sp>
      <p:sp>
        <p:nvSpPr>
          <p:cNvPr id="18" name="TextBox 17"/>
          <p:cNvSpPr txBox="1"/>
          <p:nvPr/>
        </p:nvSpPr>
        <p:spPr>
          <a:xfrm>
            <a:off x="7812360" y="5445224"/>
            <a:ext cx="216024" cy="369332"/>
          </a:xfrm>
          <a:prstGeom prst="rect">
            <a:avLst/>
          </a:prstGeom>
          <a:noFill/>
        </p:spPr>
        <p:txBody>
          <a:bodyPr wrap="square" rtlCol="0">
            <a:spAutoFit/>
          </a:bodyPr>
          <a:lstStyle/>
          <a:p>
            <a:r>
              <a:rPr lang="ru-RU" dirty="0" smtClean="0"/>
              <a:t>-</a:t>
            </a:r>
            <a:endParaRPr lang="ru-RU"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img-fotki.yandex.ru/get/5625/181288834.e/0_1d321b_7a7174c2_XXL"/>
          <p:cNvPicPr>
            <a:picLocks noChangeAspect="1" noChangeArrowheads="1"/>
          </p:cNvPicPr>
          <p:nvPr/>
        </p:nvPicPr>
        <p:blipFill>
          <a:blip r:embed="rId2" cstate="email"/>
          <a:srcRect/>
          <a:stretch>
            <a:fillRect/>
          </a:stretch>
        </p:blipFill>
        <p:spPr bwMode="auto">
          <a:xfrm>
            <a:off x="-468560" y="-171400"/>
            <a:ext cx="10049024" cy="7029400"/>
          </a:xfrm>
          <a:prstGeom prst="rect">
            <a:avLst/>
          </a:prstGeom>
          <a:noFill/>
        </p:spPr>
      </p:pic>
      <p:sp>
        <p:nvSpPr>
          <p:cNvPr id="4" name="TextBox 3"/>
          <p:cNvSpPr txBox="1"/>
          <p:nvPr/>
        </p:nvSpPr>
        <p:spPr>
          <a:xfrm>
            <a:off x="1007096" y="2276872"/>
            <a:ext cx="8136904" cy="4401205"/>
          </a:xfrm>
          <a:prstGeom prst="rect">
            <a:avLst/>
          </a:prstGeom>
          <a:noFill/>
        </p:spPr>
        <p:txBody>
          <a:bodyPr wrap="square" rtlCol="0">
            <a:spAutoFit/>
          </a:bodyPr>
          <a:lstStyle/>
          <a:p>
            <a:r>
              <a:rPr lang="ru-RU" sz="4000" b="1" dirty="0" smtClean="0">
                <a:solidFill>
                  <a:srgbClr val="FF0000"/>
                </a:solidFill>
              </a:rPr>
              <a:t>Чувство Родины</a:t>
            </a:r>
            <a:r>
              <a:rPr lang="ru-RU" sz="4000" b="1" dirty="0" smtClean="0">
                <a:solidFill>
                  <a:srgbClr val="C00000"/>
                </a:solidFill>
              </a:rPr>
              <a:t>…Оно начинается у ребёнка с отношения к семье, к самым близким людям - матери, отцу, бабушке, дедушке. Это, корни связывающие  его с родным домом и ближайшим окружением</a:t>
            </a:r>
            <a:r>
              <a:rPr lang="ru-RU" sz="4000" b="1" dirty="0" smtClean="0">
                <a:solidFill>
                  <a:srgbClr val="FF0000"/>
                </a:solidFill>
              </a:rPr>
              <a:t>.</a:t>
            </a:r>
            <a:endParaRPr lang="ru-RU" sz="4000" b="1" dirty="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900igr.net/datai/geografija/Sibirskaja-ravnina/0018-028-Eto-interesno.jpg"/>
          <p:cNvPicPr>
            <a:picLocks noChangeAspect="1" noChangeArrowheads="1"/>
          </p:cNvPicPr>
          <p:nvPr/>
        </p:nvPicPr>
        <p:blipFill>
          <a:blip r:embed="rId2" cstate="email"/>
          <a:srcRect/>
          <a:stretch>
            <a:fillRect/>
          </a:stretch>
        </p:blipFill>
        <p:spPr bwMode="auto">
          <a:xfrm>
            <a:off x="1" y="-18001"/>
            <a:ext cx="9168002" cy="6876001"/>
          </a:xfrm>
          <a:prstGeom prst="rect">
            <a:avLst/>
          </a:prstGeom>
          <a:noFill/>
        </p:spPr>
      </p:pic>
      <p:sp>
        <p:nvSpPr>
          <p:cNvPr id="5" name="Прямоугольник 4"/>
          <p:cNvSpPr/>
          <p:nvPr/>
        </p:nvSpPr>
        <p:spPr>
          <a:xfrm>
            <a:off x="611560" y="620688"/>
            <a:ext cx="8064896" cy="5112568"/>
          </a:xfrm>
          <a:prstGeom prst="rect">
            <a:avLst/>
          </a:prstGeom>
        </p:spPr>
        <p:txBody>
          <a:bodyPr wrap="square">
            <a:spAutoFit/>
          </a:bodyPr>
          <a:lstStyle/>
          <a:p>
            <a:pPr lvl="0" fontAlgn="base">
              <a:spcBef>
                <a:spcPct val="0"/>
              </a:spcBef>
              <a:spcAft>
                <a:spcPct val="0"/>
              </a:spcAft>
            </a:pPr>
            <a:r>
              <a:rPr lang="ru-RU" sz="3600" dirty="0" smtClean="0">
                <a:solidFill>
                  <a:srgbClr val="FF0000"/>
                </a:solidFill>
                <a:latin typeface="Tahoma" pitchFamily="34" charset="0"/>
                <a:ea typeface="Times New Roman" pitchFamily="18" charset="0"/>
                <a:cs typeface="Tahoma" pitchFamily="34" charset="0"/>
              </a:rPr>
              <a:t>корни каждого </a:t>
            </a:r>
            <a:r>
              <a:rPr lang="ru-RU" sz="3600" dirty="0" smtClean="0">
                <a:solidFill>
                  <a:srgbClr val="0070C0"/>
                </a:solidFill>
                <a:latin typeface="Tahoma" pitchFamily="34" charset="0"/>
                <a:ea typeface="Times New Roman" pitchFamily="18" charset="0"/>
                <a:cs typeface="Tahoma" pitchFamily="34" charset="0"/>
              </a:rPr>
              <a:t>— в истории и традициях семьи, своего народа, прошлом края и страны;</a:t>
            </a:r>
            <a:endParaRPr lang="ru-RU" sz="3600" dirty="0" smtClean="0">
              <a:solidFill>
                <a:srgbClr val="0070C0"/>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ru-RU" sz="3600" dirty="0" smtClean="0">
                <a:solidFill>
                  <a:srgbClr val="FF0000"/>
                </a:solidFill>
                <a:latin typeface="Tahoma" pitchFamily="34" charset="0"/>
                <a:ea typeface="Times New Roman" pitchFamily="18" charset="0"/>
                <a:cs typeface="Tahoma" pitchFamily="34" charset="0"/>
              </a:rPr>
              <a:t>семья</a:t>
            </a:r>
            <a:r>
              <a:rPr lang="ru-RU" sz="3600" dirty="0" smtClean="0">
                <a:solidFill>
                  <a:schemeClr val="tx1">
                    <a:lumMod val="85000"/>
                    <a:lumOff val="15000"/>
                  </a:schemeClr>
                </a:solidFill>
                <a:latin typeface="Tahoma" pitchFamily="34" charset="0"/>
                <a:ea typeface="Times New Roman" pitchFamily="18" charset="0"/>
                <a:cs typeface="Tahoma" pitchFamily="34" charset="0"/>
              </a:rPr>
              <a:t> </a:t>
            </a:r>
            <a:r>
              <a:rPr lang="ru-RU" sz="3600" dirty="0" smtClean="0">
                <a:solidFill>
                  <a:srgbClr val="0070C0"/>
                </a:solidFill>
                <a:latin typeface="Tahoma" pitchFamily="34" charset="0"/>
                <a:ea typeface="Times New Roman" pitchFamily="18" charset="0"/>
                <a:cs typeface="Tahoma" pitchFamily="34" charset="0"/>
              </a:rPr>
              <a:t>— ячейка общества, хранительница национальных традиций;</a:t>
            </a:r>
            <a:endParaRPr lang="ru-RU" sz="3600" dirty="0" smtClean="0">
              <a:solidFill>
                <a:srgbClr val="0070C0"/>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ru-RU" sz="3600" dirty="0" smtClean="0">
                <a:solidFill>
                  <a:srgbClr val="FF0000"/>
                </a:solidFill>
                <a:latin typeface="Tahoma" pitchFamily="34" charset="0"/>
                <a:ea typeface="Times New Roman" pitchFamily="18" charset="0"/>
                <a:cs typeface="Tahoma" pitchFamily="34" charset="0"/>
              </a:rPr>
              <a:t>счастье семьи </a:t>
            </a:r>
            <a:r>
              <a:rPr lang="ru-RU" sz="3600" dirty="0" smtClean="0">
                <a:solidFill>
                  <a:srgbClr val="0070C0"/>
                </a:solidFill>
                <a:latin typeface="Tahoma" pitchFamily="34" charset="0"/>
                <a:ea typeface="Times New Roman" pitchFamily="18" charset="0"/>
                <a:cs typeface="Tahoma" pitchFamily="34" charset="0"/>
              </a:rPr>
              <a:t>— счастье и благополучие народа, общества, государства.</a:t>
            </a:r>
            <a:endParaRPr lang="ru-RU" sz="3600" dirty="0" smtClean="0">
              <a:solidFill>
                <a:srgbClr val="0070C0"/>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3356992"/>
            <a:ext cx="7848872" cy="3662541"/>
          </a:xfrm>
          <a:prstGeom prst="rect">
            <a:avLst/>
          </a:prstGeom>
        </p:spPr>
        <p:txBody>
          <a:bodyPr wrap="square">
            <a:spAutoFit/>
          </a:bodyPr>
          <a:lstStyle/>
          <a:p>
            <a:r>
              <a:rPr lang="ru-RU" sz="2800" dirty="0" smtClean="0">
                <a:solidFill>
                  <a:srgbClr val="FF0000"/>
                </a:solidFill>
              </a:rPr>
              <a:t>Прикосновение к истории своей семьи вызывает у ребёнка сильные эмоции, заставляет сопереживать, внимательно относиться к памяти прошлого, к своим историческим корням. Взаимодействие с родителями по данному вопросу способствует бережному отношению к традициям, сохранению семейных связей.</a:t>
            </a:r>
          </a:p>
          <a:p>
            <a:r>
              <a:rPr lang="ru-RU" b="1" dirty="0" smtClean="0"/>
              <a:t/>
            </a:r>
            <a:br>
              <a:rPr lang="ru-RU" b="1" dirty="0" smtClean="0"/>
            </a:br>
            <a:endParaRPr lang="ru-RU" b="1" dirty="0"/>
          </a:p>
        </p:txBody>
      </p:sp>
      <p:pic>
        <p:nvPicPr>
          <p:cNvPr id="23554" name="Picture 2" descr="user posted image"/>
          <p:cNvPicPr>
            <a:picLocks noChangeAspect="1" noChangeArrowheads="1"/>
          </p:cNvPicPr>
          <p:nvPr/>
        </p:nvPicPr>
        <p:blipFill>
          <a:blip r:embed="rId3" cstate="email"/>
          <a:srcRect/>
          <a:stretch>
            <a:fillRect/>
          </a:stretch>
        </p:blipFill>
        <p:spPr bwMode="auto">
          <a:xfrm>
            <a:off x="3995936" y="188640"/>
            <a:ext cx="4609376" cy="3096344"/>
          </a:xfrm>
          <a:prstGeom prst="rect">
            <a:avLst/>
          </a:prstGeom>
          <a:noFill/>
        </p:spPr>
      </p:pic>
      <p:pic>
        <p:nvPicPr>
          <p:cNvPr id="23556" name="Picture 4" descr="user posted image"/>
          <p:cNvPicPr>
            <a:picLocks noChangeAspect="1" noChangeArrowheads="1"/>
          </p:cNvPicPr>
          <p:nvPr/>
        </p:nvPicPr>
        <p:blipFill>
          <a:blip r:embed="rId4" cstate="email"/>
          <a:srcRect/>
          <a:stretch>
            <a:fillRect/>
          </a:stretch>
        </p:blipFill>
        <p:spPr bwMode="auto">
          <a:xfrm>
            <a:off x="755576" y="188641"/>
            <a:ext cx="2376264" cy="3096344"/>
          </a:xfrm>
          <a:prstGeom prst="rect">
            <a:avLst/>
          </a:prstGeom>
          <a:noFill/>
        </p:spPr>
      </p:pic>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2395</TotalTime>
  <Words>1379</Words>
  <Application>Microsoft Office PowerPoint</Application>
  <PresentationFormat>Экран (4:3)</PresentationFormat>
  <Paragraphs>86</Paragraphs>
  <Slides>43</Slides>
  <Notes>3</Notes>
  <HiddenSlides>1</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Начальная</vt:lpstr>
      <vt:lpstr>Нравственно- патриотическое воспитание дошкольников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Нравственно- патриотическое воспитание дошкольников</dc:title>
  <dc:creator>Пользователь</dc:creator>
  <cp:lastModifiedBy>user</cp:lastModifiedBy>
  <cp:revision>290</cp:revision>
  <dcterms:created xsi:type="dcterms:W3CDTF">2013-01-21T13:56:24Z</dcterms:created>
  <dcterms:modified xsi:type="dcterms:W3CDTF">2016-11-17T05:04:00Z</dcterms:modified>
</cp:coreProperties>
</file>