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8" r:id="rId2"/>
    <p:sldId id="275" r:id="rId3"/>
    <p:sldId id="263" r:id="rId4"/>
    <p:sldId id="276" r:id="rId5"/>
    <p:sldId id="278" r:id="rId6"/>
    <p:sldId id="279" r:id="rId7"/>
    <p:sldId id="264" r:id="rId8"/>
    <p:sldId id="281" r:id="rId9"/>
    <p:sldId id="282" r:id="rId10"/>
    <p:sldId id="269" r:id="rId11"/>
    <p:sldId id="280" r:id="rId12"/>
    <p:sldId id="277" r:id="rId13"/>
    <p:sldId id="283" r:id="rId14"/>
    <p:sldId id="288" r:id="rId15"/>
    <p:sldId id="284" r:id="rId16"/>
    <p:sldId id="285" r:id="rId17"/>
    <p:sldId id="286" r:id="rId18"/>
    <p:sldId id="287" r:id="rId19"/>
    <p:sldId id="289" r:id="rId20"/>
    <p:sldId id="290" r:id="rId21"/>
    <p:sldId id="295" r:id="rId22"/>
    <p:sldId id="294" r:id="rId23"/>
    <p:sldId id="291" r:id="rId24"/>
    <p:sldId id="292" r:id="rId25"/>
    <p:sldId id="293" r:id="rId2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2FA79F8-BE19-4D99-9083-DFBD2722AC3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6377-6819-427B-9B99-7453B73BF2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02E1D-53D6-4C57-B58F-1840BB05AA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2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AE873B-BD43-4264-9061-CBBDB581B4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B8D27B-C307-42EB-B7CE-D63020B7CB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18C465-ED9D-4E2B-BD3B-5DC5705BB4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D71B4-3B01-45E5-AF5C-DDDABCB7E0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60ACC-EBE4-483B-B612-DD59EE4952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6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78C7-1E8A-4DA5-94F0-A7D5E2AB6A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C0D89-D4A1-49C4-97BC-C3496D5BA3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5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CB6B1-3F9A-46B4-B13A-DA25381D6E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95725-DF03-4CA9-9922-D680EFA40C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2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CC3FF-A35D-447B-8265-C3585C9495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A4CAA-6E20-4295-8E9A-CFB1051D66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29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alphaModFix amt="3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EC9B61B-675E-457F-B226-DFA70844FB2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2;&#1080;&#1082;&#1090;&#1086;&#1088;\&#1056;&#1072;&#1073;&#1086;&#1095;&#1080;&#1081;%20&#1089;&#1090;&#1086;&#1083;\&#1086;&#1090;&#1082;&#1088;&#1099;&#1090;&#1099;&#1081;%20&#1091;&#1088;&#1086;&#1082;%2025%20&#1089;&#1077;&#1085;&#1090;&#1103;&#1073;&#1088;&#1103;\Homo_mortalis_firmiter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2;&#1080;&#1082;&#1090;&#1086;&#1088;\&#1056;&#1072;&#1073;&#1086;&#1095;&#1080;&#1081;%20&#1089;&#1090;&#1086;&#1083;\&#1086;&#1090;&#1082;&#1088;&#1099;&#1090;&#1099;&#1081;%20&#1091;&#1088;&#1086;&#1082;%2025%20&#1089;&#1077;&#1085;&#1090;&#1103;&#1073;&#1088;&#1103;\01_A_Border_Guard_Was_Building_A_Cas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686800" cy="1384300"/>
          </a:xfrm>
        </p:spPr>
        <p:txBody>
          <a:bodyPr/>
          <a:lstStyle/>
          <a:p>
            <a:r>
              <a:rPr lang="ru-RU" sz="4800" dirty="0">
                <a:solidFill>
                  <a:schemeClr val="bg1">
                    <a:lumMod val="50000"/>
                  </a:schemeClr>
                </a:solidFill>
                <a:effectLst/>
                <a:latin typeface="Calligrapher" pitchFamily="2" charset="2"/>
              </a:rPr>
              <a:t>  </a:t>
            </a:r>
            <a:r>
              <a:rPr lang="ru-RU" sz="4800" dirty="0">
                <a:solidFill>
                  <a:schemeClr val="bg1">
                    <a:lumMod val="50000"/>
                  </a:schemeClr>
                </a:solidFill>
                <a:effectLst/>
                <a:latin typeface="PaladinPCRus" pitchFamily="18" charset="0"/>
              </a:rPr>
              <a:t>                            </a:t>
            </a:r>
            <a:r>
              <a:rPr lang="ru-RU" sz="4800" dirty="0">
                <a:solidFill>
                  <a:schemeClr val="bg1">
                    <a:lumMod val="50000"/>
                  </a:schemeClr>
                </a:solidFill>
                <a:effectLst/>
                <a:latin typeface="Showcard Gothic" pitchFamily="82" charset="0"/>
              </a:rPr>
              <a:t>                                                                                                     </a:t>
            </a:r>
            <a:r>
              <a:rPr lang="ru-RU" sz="48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Showcard Gothic" pitchFamily="82" charset="0"/>
              </a:rPr>
              <a:t>Тема:</a:t>
            </a:r>
            <a:r>
              <a:rPr lang="ru-RU" sz="4800" dirty="0" err="1">
                <a:solidFill>
                  <a:schemeClr val="bg1">
                    <a:lumMod val="50000"/>
                  </a:schemeClr>
                </a:solidFill>
                <a:effectLst/>
              </a:rPr>
              <a:t>Россия</a:t>
            </a:r>
            <a:r>
              <a:rPr lang="ru-RU" sz="4800" dirty="0">
                <a:solidFill>
                  <a:schemeClr val="bg1">
                    <a:lumMod val="50000"/>
                  </a:schemeClr>
                </a:solidFill>
                <a:effectLst/>
              </a:rPr>
              <a:t> в эпоху Ивана 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effectLst/>
              </a:rPr>
              <a:t>IV </a:t>
            </a:r>
            <a:endParaRPr lang="ru-RU" sz="4800" dirty="0">
              <a:solidFill>
                <a:schemeClr val="bg1">
                  <a:lumMod val="50000"/>
                </a:schemeClr>
              </a:solidFill>
              <a:effectLst/>
              <a:latin typeface="Showcard Gothic" pitchFamily="82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114800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</a:rPr>
              <a:t>План: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 smtClean="0">
              <a:solidFill>
                <a:schemeClr val="bg1">
                  <a:lumMod val="50000"/>
                </a:schemeClr>
              </a:solidFill>
              <a:effectLst/>
              <a:latin typeface="Tahoma" pitchFamily="34" charset="0"/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</a:rPr>
              <a:t>1.Боярское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effectLst/>
              </a:rPr>
              <a:t>правление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</a:rPr>
              <a:t>2.Реформы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effectLst/>
              </a:rPr>
              <a:t>Ивана Грозного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</a:rPr>
              <a:t>3.Внешняя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effectLst/>
              </a:rPr>
              <a:t>политика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</a:rPr>
              <a:t>4.Опричнина</a:t>
            </a:r>
            <a:endParaRPr lang="ru-RU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73732" name="WordArt 4"/>
          <p:cNvSpPr>
            <a:spLocks noChangeArrowheads="1" noChangeShapeType="1" noTextEdit="1"/>
          </p:cNvSpPr>
          <p:nvPr/>
        </p:nvSpPr>
        <p:spPr bwMode="auto">
          <a:xfrm>
            <a:off x="1547813" y="1844675"/>
            <a:ext cx="6840611" cy="30964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pic>
        <p:nvPicPr>
          <p:cNvPr id="73735" name="Homo_mortalis_firmite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44675"/>
            <a:ext cx="2444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18864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Дата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3168352" cy="5082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86" fill="hold"/>
                                        <p:tgtEl>
                                          <p:spTgt spid="73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3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WordArt 4"/>
          <p:cNvSpPr>
            <a:spLocks noChangeArrowheads="1" noChangeShapeType="1" noTextEdit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solidFill>
                <a:schemeClr val="bg1">
                  <a:lumMod val="50000"/>
                </a:scheme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68997" name="01_A_Border_Guard_Was_Building_A_Ca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1628775"/>
            <a:ext cx="2444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12109"/>
            <a:ext cx="8229600" cy="900667"/>
          </a:xfrm>
        </p:spPr>
        <p:txBody>
          <a:bodyPr/>
          <a:lstStyle/>
          <a:p>
            <a:pPr marL="0" lvl="0" indent="0"/>
            <a:r>
              <a:rPr lang="ru-RU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4. Опричнина (1565 – 1572 гг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1203" y="1180809"/>
            <a:ext cx="237626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Земля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778" y="2276872"/>
            <a:ext cx="23762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Земщина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2276409"/>
            <a:ext cx="23762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Опричнина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flipH="1">
            <a:off x="3350042" y="1765584"/>
            <a:ext cx="933926" cy="51082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 bwMode="auto">
          <a:xfrm>
            <a:off x="4283968" y="1751012"/>
            <a:ext cx="720080" cy="525397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6835" y="3206461"/>
            <a:ext cx="295015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земли князей и бояр, управлявшиеся Боярской думой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96571" y="3200527"/>
            <a:ext cx="297533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земли, где царь правит по своему усмотрению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8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428" fill="hold"/>
                                        <p:tgtEl>
                                          <p:spTgt spid="1689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9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899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Снимо1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6" y="0"/>
            <a:ext cx="2664296" cy="3269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35" y="1895557"/>
            <a:ext cx="7486650" cy="4752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9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Итоги царствования Ивана Грозного</a:t>
            </a:r>
            <a:br>
              <a:rPr lang="ru-RU" sz="40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91000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Внимательно прочитайте текст и выпишите в тетрадь основные итоги правления Ивана 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IV</a:t>
            </a:r>
            <a:endParaRPr lang="ru-RU" sz="4400" dirty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525"/>
            <a:ext cx="8229600" cy="13843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Смутное время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  </a:t>
            </a:r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(начало </a:t>
            </a:r>
            <a:r>
              <a:rPr lang="en-US" sz="36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XVII</a:t>
            </a:r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в.)</a:t>
            </a:r>
            <a:endParaRPr lang="ru-RU" sz="3600" i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План:</a:t>
            </a:r>
          </a:p>
          <a:p>
            <a:pPr marL="0" indent="0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0" indent="0">
              <a:buNone/>
            </a:pPr>
            <a:endParaRPr lang="ru-RU" dirty="0" smtClean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Причины смуты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Основные события смутного времени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Итоги и значение</a:t>
            </a:r>
            <a:endParaRPr lang="ru-RU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94" y="800220"/>
            <a:ext cx="3288930" cy="3864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89905" y="400110"/>
            <a:ext cx="3342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14.02.2014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927"/>
            <a:ext cx="7056784" cy="13843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Династия Рюриковичей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3200735"/>
            <a:ext cx="2263897" cy="5539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2">
                    <a:lumMod val="50000"/>
                  </a:schemeClr>
                </a:solidFill>
              </a:rPr>
              <a:t>Иван </a:t>
            </a:r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IV</a:t>
            </a:r>
            <a:endParaRPr lang="ru-RU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30497" y="4400550"/>
            <a:ext cx="2448272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</a:rPr>
              <a:t>Дмитрий (</a:t>
            </a:r>
            <a:r>
              <a:rPr lang="ru-RU" sz="3000" b="1" dirty="0">
                <a:solidFill>
                  <a:schemeClr val="tx1"/>
                </a:solidFill>
              </a:rPr>
              <a:t>м</a:t>
            </a:r>
            <a:r>
              <a:rPr lang="ru-RU" sz="3000" b="1" dirty="0" smtClean="0">
                <a:solidFill>
                  <a:schemeClr val="tx1"/>
                </a:solidFill>
              </a:rPr>
              <a:t>ладший)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695" y="2485603"/>
            <a:ext cx="1944216" cy="5539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</a:rPr>
              <a:t>Федор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055" y="4588679"/>
            <a:ext cx="2425769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000" b="1" dirty="0" smtClean="0"/>
              <a:t>Дмитрий (старший)</a:t>
            </a:r>
            <a:endParaRPr lang="ru-RU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4400550"/>
            <a:ext cx="2484276" cy="10156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000" b="1" dirty="0" smtClean="0"/>
              <a:t>Умер в 1591 г.</a:t>
            </a:r>
            <a:endParaRPr lang="ru-RU" sz="3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592218"/>
            <a:ext cx="2484276" cy="10156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000" b="1" dirty="0" smtClean="0"/>
              <a:t>Умер в 1553 г.</a:t>
            </a:r>
            <a:endParaRPr lang="ru-RU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9274" y="2206356"/>
            <a:ext cx="2484276" cy="10156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000" b="1" dirty="0" smtClean="0"/>
              <a:t>Умер в 1598 г.</a:t>
            </a:r>
            <a:endParaRPr lang="ru-RU" sz="3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46204" y="2345398"/>
            <a:ext cx="1944216" cy="5539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</a:rPr>
              <a:t>Иван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2788" y="1883733"/>
            <a:ext cx="2484276" cy="10156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000" b="1" dirty="0" smtClean="0"/>
              <a:t>Умер в 1581 г.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8137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</a:rPr>
              <a:t>1. Причины смуты</a:t>
            </a:r>
            <a:endParaRPr lang="ru-RU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sz="4000" dirty="0" smtClean="0">
                <a:solidFill>
                  <a:schemeClr val="bg1"/>
                </a:solidFill>
                <a:effectLst/>
              </a:rPr>
              <a:t>династический кризис</a:t>
            </a:r>
          </a:p>
          <a:p>
            <a:pPr marL="514350" indent="-514350">
              <a:buAutoNum type="arabicParenR"/>
            </a:pPr>
            <a:r>
              <a:rPr lang="ru-RU" sz="4000" dirty="0" smtClean="0">
                <a:solidFill>
                  <a:schemeClr val="bg1"/>
                </a:solidFill>
                <a:effectLst/>
              </a:rPr>
              <a:t>сословные противоречия</a:t>
            </a:r>
          </a:p>
          <a:p>
            <a:pPr marL="514350" indent="-514350">
              <a:buAutoNum type="arabicParenR"/>
            </a:pPr>
            <a:r>
              <a:rPr lang="ru-RU" sz="4000" dirty="0">
                <a:solidFill>
                  <a:schemeClr val="bg1"/>
                </a:solidFill>
                <a:effectLst/>
              </a:rPr>
              <a:t>экономическая разруха</a:t>
            </a:r>
            <a:endParaRPr lang="ru-RU" sz="4000" dirty="0" smtClean="0">
              <a:solidFill>
                <a:schemeClr val="bg1"/>
              </a:solidFill>
              <a:effectLst/>
            </a:endParaRPr>
          </a:p>
          <a:p>
            <a:pPr marL="514350" indent="-514350">
              <a:buAutoNum type="arabicParenR"/>
            </a:pP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51358"/>
            <a:ext cx="7906072" cy="554312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  <a:effectLst/>
              </a:rPr>
              <a:t>2. Основные события смутного  времени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  <a:effectLst/>
              </a:rPr>
              <a:t>   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  <a:effectLst/>
              </a:rPr>
              <a:t>Борис Годунов: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  <a:effectLst/>
              </a:rPr>
              <a:t>       </a:t>
            </a:r>
            <a:r>
              <a:rPr lang="ru-RU" sz="2500" b="1" i="1" dirty="0" smtClean="0">
                <a:solidFill>
                  <a:schemeClr val="bg1"/>
                </a:solidFill>
                <a:effectLst/>
              </a:rPr>
              <a:t>(1598-1605)</a:t>
            </a:r>
          </a:p>
          <a:p>
            <a:pPr marL="0" indent="0">
              <a:buNone/>
            </a:pPr>
            <a:endParaRPr lang="ru-RU" sz="2500" b="1" i="1" dirty="0" smtClean="0">
              <a:solidFill>
                <a:schemeClr val="bg1"/>
              </a:solidFill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bg1"/>
                </a:solidFill>
                <a:effectLst/>
              </a:rPr>
              <a:t>Успешная внешняя политика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bg1"/>
                </a:solidFill>
                <a:effectLst/>
              </a:rPr>
              <a:t>Учреждено патриаршество,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bg1"/>
                </a:solidFill>
                <a:effectLst/>
              </a:rPr>
              <a:t>выросло влияние церкви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bg1"/>
                </a:solidFill>
                <a:effectLst/>
              </a:rPr>
              <a:t>Ухудшение положения крестьян</a:t>
            </a:r>
          </a:p>
          <a:p>
            <a:pPr marL="0" indent="0">
              <a:buNone/>
            </a:pPr>
            <a:r>
              <a:rPr lang="ru-RU" sz="2500" b="1" i="1" dirty="0" smtClean="0">
                <a:solidFill>
                  <a:schemeClr val="bg1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ru-RU" sz="2500" b="1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08720"/>
            <a:ext cx="2481236" cy="350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8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4466"/>
            <a:ext cx="8229600" cy="1384300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bg1"/>
                </a:solidFill>
                <a:effectLst/>
              </a:rPr>
              <a:t>Лжедмитрий </a:t>
            </a:r>
            <a:r>
              <a:rPr lang="en-US" b="1" i="1" u="sng" dirty="0" smtClean="0">
                <a:solidFill>
                  <a:schemeClr val="bg1"/>
                </a:solidFill>
                <a:effectLst/>
              </a:rPr>
              <a:t>I</a:t>
            </a:r>
            <a:r>
              <a:rPr lang="ru-RU" b="1" i="1" u="sng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3300" b="1" i="1" u="sng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3300" b="1" i="1" u="sng" dirty="0" smtClean="0">
                <a:solidFill>
                  <a:schemeClr val="bg1"/>
                </a:solidFill>
                <a:effectLst/>
              </a:rPr>
            </a:br>
            <a:r>
              <a:rPr lang="ru-RU" sz="3300" b="1" i="1" u="sng" dirty="0" smtClean="0">
                <a:solidFill>
                  <a:schemeClr val="bg1"/>
                </a:solidFill>
                <a:effectLst/>
              </a:rPr>
              <a:t>(</a:t>
            </a:r>
            <a:r>
              <a:rPr lang="ru-RU" sz="2500" b="1" i="1" u="sng" dirty="0" smtClean="0">
                <a:solidFill>
                  <a:schemeClr val="bg1"/>
                </a:solidFill>
                <a:effectLst/>
              </a:rPr>
              <a:t>1605-1606 </a:t>
            </a:r>
            <a:r>
              <a:rPr lang="ru-RU" sz="2500" b="1" i="1" u="sng" dirty="0" err="1" smtClean="0">
                <a:solidFill>
                  <a:schemeClr val="bg1"/>
                </a:solidFill>
                <a:effectLst/>
              </a:rPr>
              <a:t>гг</a:t>
            </a:r>
            <a:r>
              <a:rPr lang="ru-RU" sz="2500" b="1" i="1" u="sng" dirty="0" smtClean="0">
                <a:solidFill>
                  <a:schemeClr val="bg1"/>
                </a:solidFill>
                <a:effectLst/>
              </a:rPr>
              <a:t>)</a:t>
            </a:r>
            <a:endParaRPr lang="ru-RU" sz="2500" b="1" i="1" u="sng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80962"/>
            <a:ext cx="6275040" cy="4114800"/>
          </a:xfrm>
        </p:spPr>
        <p:txBody>
          <a:bodyPr/>
          <a:lstStyle/>
          <a:p>
            <a:r>
              <a:rPr lang="ru-RU" sz="35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Вернул из ссылки бояр</a:t>
            </a:r>
          </a:p>
          <a:p>
            <a:r>
              <a:rPr lang="ru-RU" sz="35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Боролся с взятками</a:t>
            </a:r>
          </a:p>
          <a:p>
            <a:r>
              <a:rPr lang="ru-RU" sz="35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Отменил казни</a:t>
            </a:r>
          </a:p>
          <a:p>
            <a:r>
              <a:rPr lang="ru-RU" sz="35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Так и не дал свободу крестьянам</a:t>
            </a:r>
          </a:p>
          <a:p>
            <a:r>
              <a:rPr lang="ru-RU" sz="35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 осквернение традиций и нарушение обещаний убит в ходе народного восстания в 1606 г.</a:t>
            </a:r>
            <a:endParaRPr lang="ru-RU" sz="3500" i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121768" cy="177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77345"/>
            <a:ext cx="2913856" cy="284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8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300" b="1" i="1" u="sng" dirty="0" smtClean="0">
                <a:solidFill>
                  <a:schemeClr val="bg1"/>
                </a:solidFill>
                <a:effectLst/>
              </a:rPr>
              <a:t>Василий </a:t>
            </a:r>
            <a:r>
              <a:rPr lang="ru-RU" sz="3300" b="1" i="1" u="sng" dirty="0">
                <a:solidFill>
                  <a:schemeClr val="bg1"/>
                </a:solidFill>
                <a:effectLst/>
              </a:rPr>
              <a:t>Шуйский</a:t>
            </a:r>
            <a:r>
              <a:rPr lang="ru-RU" sz="3300" i="1" u="sng" dirty="0">
                <a:solidFill>
                  <a:schemeClr val="bg1"/>
                </a:solidFill>
                <a:effectLst/>
              </a:rPr>
              <a:t> </a:t>
            </a:r>
            <a:r>
              <a:rPr lang="ru-RU" sz="33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3300" dirty="0" smtClean="0">
                <a:solidFill>
                  <a:schemeClr val="bg1"/>
                </a:solidFill>
                <a:effectLst/>
              </a:rPr>
            </a:br>
            <a:r>
              <a:rPr lang="ru-RU" sz="3300" dirty="0">
                <a:solidFill>
                  <a:schemeClr val="bg1"/>
                </a:solidFill>
                <a:effectLst/>
              </a:rPr>
              <a:t> </a:t>
            </a:r>
            <a:r>
              <a:rPr lang="ru-RU" sz="3300" dirty="0" smtClean="0">
                <a:solidFill>
                  <a:schemeClr val="bg1"/>
                </a:solidFill>
                <a:effectLst/>
              </a:rPr>
              <a:t>   (1606-1610 гг.)</a:t>
            </a:r>
            <a:endParaRPr lang="ru-RU" sz="33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4027"/>
            <a:ext cx="4464496" cy="4114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  <a:effectLst/>
              </a:rPr>
              <a:t>Впервые в истории России взял обязательство не наказывать  поданных без суда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  <a:effectLst/>
              </a:rPr>
              <a:t>Патриархом РПЦ стал митрополит </a:t>
            </a:r>
            <a:r>
              <a:rPr lang="ru-RU" i="1" dirty="0" err="1" smtClean="0">
                <a:solidFill>
                  <a:schemeClr val="bg1"/>
                </a:solidFill>
                <a:effectLst/>
              </a:rPr>
              <a:t>Гермоген</a:t>
            </a:r>
            <a:endParaRPr lang="ru-RU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263230" cy="389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4308014"/>
            <a:ext cx="410445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«Всякого человека, не </a:t>
            </a:r>
            <a:r>
              <a:rPr lang="ru-RU" sz="2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осудя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истинным судом с </a:t>
            </a:r>
            <a:r>
              <a:rPr lang="ru-RU" sz="2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бояры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своими, смерти не </a:t>
            </a:r>
            <a:r>
              <a:rPr lang="ru-RU" sz="2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предати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28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bg1"/>
                </a:solidFill>
                <a:effectLst/>
              </a:rPr>
              <a:t>Восстание </a:t>
            </a:r>
            <a:r>
              <a:rPr lang="ru-RU" b="1" i="1" u="sng" dirty="0" err="1" smtClean="0">
                <a:solidFill>
                  <a:schemeClr val="bg1"/>
                </a:solidFill>
                <a:effectLst/>
              </a:rPr>
              <a:t>Болотникова</a:t>
            </a:r>
            <a:endParaRPr lang="ru-RU" b="1" i="1" u="sng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effectLst/>
              </a:rPr>
              <a:t>Крестьянское движение </a:t>
            </a:r>
            <a:r>
              <a:rPr lang="ru-RU" dirty="0">
                <a:solidFill>
                  <a:schemeClr val="bg1"/>
                </a:solidFill>
                <a:effectLst/>
              </a:rPr>
              <a:t>1606—1607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гг. в </a:t>
            </a:r>
            <a:r>
              <a:rPr lang="ru-RU" dirty="0">
                <a:solidFill>
                  <a:schemeClr val="bg1"/>
                </a:solidFill>
                <a:effectLst/>
              </a:rPr>
              <a:t>южных районах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России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4917335" cy="263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5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1. 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effectLst/>
              </a:rPr>
              <a:t>Боярское правление</a:t>
            </a:r>
            <a:br>
              <a:rPr lang="ru-RU" sz="4000" dirty="0">
                <a:solidFill>
                  <a:schemeClr val="bg1">
                    <a:lumMod val="50000"/>
                  </a:schemeClr>
                </a:solidFill>
                <a:effectLst/>
              </a:rPr>
            </a:br>
            <a:endParaRPr lang="ru-RU" sz="40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lvl="0" indent="-533400">
              <a:buNone/>
            </a:pPr>
            <a:r>
              <a:rPr lang="ru-RU" b="1" kern="12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1533 г. </a:t>
            </a:r>
            <a:r>
              <a:rPr lang="ru-RU" kern="12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 смерть Василия </a:t>
            </a:r>
            <a:r>
              <a:rPr lang="en-US" kern="12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endParaRPr lang="ru-RU" kern="1200" dirty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3400" lvl="0" indent="-533400">
              <a:buNone/>
            </a:pPr>
            <a:r>
              <a:rPr lang="ru-RU" b="1" kern="12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1533-1547</a:t>
            </a:r>
            <a:r>
              <a:rPr lang="ru-RU" kern="12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гг.– Боярское правление</a:t>
            </a:r>
          </a:p>
          <a:p>
            <a:pPr marL="533400" lvl="0" indent="-533400">
              <a:buNone/>
              <a:defRPr/>
            </a:pPr>
            <a:r>
              <a:rPr lang="ru-RU" b="1" kern="12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1533-1537 </a:t>
            </a:r>
            <a:r>
              <a:rPr lang="ru-RU" kern="12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гг. – правление Елены Глинской</a:t>
            </a:r>
          </a:p>
          <a:p>
            <a:pPr marL="0" indent="0">
              <a:buNone/>
            </a:pPr>
            <a:r>
              <a:rPr lang="ru-RU" b="1" kern="12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1534 г. </a:t>
            </a:r>
            <a:r>
              <a:rPr lang="ru-RU" kern="12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 создание единой денежной единицы и основание Московского монетного </a:t>
            </a:r>
            <a:r>
              <a:rPr lang="ru-RU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двора</a:t>
            </a:r>
            <a:endParaRPr lang="ru-RU" kern="1200" dirty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kern="12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1547 </a:t>
            </a:r>
            <a:r>
              <a:rPr lang="ru-RU" kern="12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kern="12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kern="12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венчание Ивана </a:t>
            </a:r>
            <a:r>
              <a:rPr lang="en-US" kern="12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kern="1200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 царство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624638" cy="1296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16099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856984" cy="4824536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bg1"/>
                </a:solidFill>
                <a:effectLst/>
              </a:rPr>
              <a:t>Лжедмитрий </a:t>
            </a:r>
            <a:r>
              <a:rPr lang="en-US" b="1" i="1" u="sng" dirty="0" smtClean="0">
                <a:solidFill>
                  <a:schemeClr val="bg1"/>
                </a:solidFill>
                <a:effectLst/>
              </a:rPr>
              <a:t>II</a:t>
            </a:r>
            <a:r>
              <a:rPr lang="ru-RU" b="1" i="1" u="sng" dirty="0" smtClean="0">
                <a:solidFill>
                  <a:schemeClr val="bg1"/>
                </a:solidFill>
                <a:effectLst/>
              </a:rPr>
              <a:t/>
            </a:r>
            <a:br>
              <a:rPr lang="ru-RU" b="1" i="1" u="sng" dirty="0" smtClean="0">
                <a:solidFill>
                  <a:schemeClr val="bg1"/>
                </a:solidFill>
                <a:effectLst/>
              </a:rPr>
            </a:br>
            <a:r>
              <a:rPr lang="ru-RU" b="1" i="1" u="sng" dirty="0" smtClean="0">
                <a:solidFill>
                  <a:schemeClr val="bg1"/>
                </a:solidFill>
                <a:effectLst/>
              </a:rPr>
              <a:t>(«</a:t>
            </a:r>
            <a:r>
              <a:rPr lang="ru-RU" b="1" i="1" dirty="0" smtClean="0">
                <a:solidFill>
                  <a:schemeClr val="bg1"/>
                </a:solidFill>
                <a:effectLst/>
              </a:rPr>
              <a:t>Тушинский вор»)</a:t>
            </a:r>
            <a:br>
              <a:rPr lang="ru-RU" b="1" i="1" dirty="0" smtClean="0">
                <a:solidFill>
                  <a:schemeClr val="bg1"/>
                </a:solidFill>
                <a:effectLst/>
              </a:rPr>
            </a:br>
            <a:r>
              <a:rPr lang="ru-RU" b="1" i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/>
              </a:rPr>
            </a:br>
            <a:r>
              <a:rPr lang="ru-RU" b="1" i="1" dirty="0" smtClean="0">
                <a:solidFill>
                  <a:schemeClr val="bg1"/>
                </a:solidFill>
                <a:effectLst/>
              </a:rPr>
              <a:t>- 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Основал «вторую столицу» в Тушино, 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попал под влияние польского короля 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Сигизмунда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III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, вызвав противостояние Речи Посполитой с Россией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- Неудачи </a:t>
            </a:r>
            <a:r>
              <a:rPr lang="ru-RU" sz="2800" dirty="0">
                <a:solidFill>
                  <a:schemeClr val="bg1"/>
                </a:solidFill>
                <a:effectLst/>
              </a:rPr>
              <a:t>в борьбе с поляками, вторжение в Россию иностранных войск</a:t>
            </a:r>
            <a:br>
              <a:rPr lang="ru-RU" sz="2800" dirty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- Разгром </a:t>
            </a:r>
            <a:r>
              <a:rPr lang="ru-RU" sz="2800" dirty="0">
                <a:solidFill>
                  <a:schemeClr val="bg1"/>
                </a:solidFill>
                <a:effectLst/>
              </a:rPr>
              <a:t>войска Василия Шуйского под </a:t>
            </a:r>
            <a:r>
              <a:rPr lang="ru-RU" sz="2800" dirty="0" err="1" smtClean="0">
                <a:solidFill>
                  <a:schemeClr val="bg1"/>
                </a:solidFill>
                <a:effectLst/>
              </a:rPr>
              <a:t>Клушином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- 1610 – свержение Шуйского, убийство Лжедмитрия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II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, установление </a:t>
            </a:r>
            <a:r>
              <a:rPr lang="ru-RU" sz="2800" dirty="0">
                <a:solidFill>
                  <a:schemeClr val="bg1"/>
                </a:solidFill>
                <a:effectLst/>
              </a:rPr>
              <a:t>в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ласти Боярской думы («Семибоярщина»)</a:t>
            </a:r>
            <a:r>
              <a:rPr lang="ru-RU" sz="2800" dirty="0">
                <a:solidFill>
                  <a:schemeClr val="bg1"/>
                </a:solidFill>
                <a:effectLst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</a:rPr>
            </a:br>
            <a:endParaRPr lang="ru-RU" sz="2800" b="1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57" l="678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459432"/>
            <a:ext cx="3441152" cy="455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5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3" y="188640"/>
            <a:ext cx="9034671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0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52534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effectLst/>
              </a:rPr>
              <a:t>1611 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г.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- </a:t>
            </a:r>
            <a:r>
              <a:rPr lang="ru-RU" dirty="0">
                <a:solidFill>
                  <a:schemeClr val="bg1"/>
                </a:solidFill>
                <a:effectLst/>
              </a:rPr>
              <a:t>первое ополчение во главе с Ляпуновым. </a:t>
            </a:r>
            <a:endParaRPr lang="ru-RU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effectLst/>
              </a:rPr>
              <a:t>1612 г.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- второе </a:t>
            </a:r>
            <a:r>
              <a:rPr lang="ru-RU" dirty="0">
                <a:solidFill>
                  <a:schemeClr val="bg1"/>
                </a:solidFill>
                <a:effectLst/>
              </a:rPr>
              <a:t>ополчение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 во главе с Мининым и Пожарским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181773"/>
            <a:ext cx="4274840" cy="35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32710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  <a:effectLst/>
              </a:rPr>
              <a:t>Июль 1612 г. – Освобождение Москвы Мининым и Пожарским</a:t>
            </a:r>
          </a:p>
          <a:p>
            <a:pPr marL="0" indent="0">
              <a:buNone/>
            </a:pPr>
            <a:endParaRPr lang="ru-RU" b="1" i="1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ru-RU" b="1" i="1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ru-RU" b="1" i="1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ru-RU" b="1" i="1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ru-RU" b="1" i="1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ru-RU" b="1" i="1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  <a:effectLst/>
              </a:rPr>
              <a:t>Январь 1613 г. – избрание на царство Михаила Федоровича Романова</a:t>
            </a:r>
            <a:endParaRPr lang="ru-RU" b="1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519264" cy="31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85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3. Итоги и значение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916832"/>
            <a:ext cx="8352928" cy="355481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0" indent="-285750" algn="l">
              <a:buFont typeface="Wingdings" pitchFamily="2" charset="2"/>
              <a:buChar char="ü"/>
            </a:pPr>
            <a:r>
              <a:rPr lang="ru-RU" sz="2500" dirty="0">
                <a:solidFill>
                  <a:schemeClr val="bg1"/>
                </a:solidFill>
              </a:rPr>
              <a:t>Ухудшение экономического положения страны</a:t>
            </a:r>
          </a:p>
          <a:p>
            <a:pPr marL="285750" lvl="0" indent="-285750" algn="l">
              <a:buFont typeface="Wingdings" pitchFamily="2" charset="2"/>
              <a:buChar char="ü"/>
            </a:pPr>
            <a:r>
              <a:rPr lang="ru-RU" sz="2500" dirty="0">
                <a:solidFill>
                  <a:schemeClr val="bg1"/>
                </a:solidFill>
              </a:rPr>
              <a:t>Территориальные потери (Смоленск, Черниговские земли, часть </a:t>
            </a:r>
            <a:r>
              <a:rPr lang="ru-RU" sz="2500" dirty="0" smtClean="0">
                <a:solidFill>
                  <a:schemeClr val="bg1"/>
                </a:solidFill>
              </a:rPr>
              <a:t>Карелии)</a:t>
            </a:r>
            <a:endParaRPr lang="ru-RU" sz="2500" dirty="0">
              <a:solidFill>
                <a:schemeClr val="bg1"/>
              </a:solidFill>
            </a:endParaRPr>
          </a:p>
          <a:p>
            <a:pPr marL="285750" lvl="0" indent="-285750" algn="l">
              <a:buFont typeface="Wingdings" pitchFamily="2" charset="2"/>
              <a:buChar char="ü"/>
            </a:pPr>
            <a:r>
              <a:rPr lang="ru-RU" sz="2500" dirty="0">
                <a:solidFill>
                  <a:schemeClr val="bg1"/>
                </a:solidFill>
              </a:rPr>
              <a:t>Спасение страны  от польских интервентов </a:t>
            </a:r>
          </a:p>
          <a:p>
            <a:pPr marL="285750" lvl="0" indent="-285750" algn="l">
              <a:buFont typeface="Wingdings" pitchFamily="2" charset="2"/>
              <a:buChar char="ü"/>
            </a:pPr>
            <a:r>
              <a:rPr lang="ru-RU" sz="2500" dirty="0">
                <a:solidFill>
                  <a:schemeClr val="bg1"/>
                </a:solidFill>
              </a:rPr>
              <a:t> Рост национального самосознания</a:t>
            </a:r>
          </a:p>
          <a:p>
            <a:pPr marL="285750" lvl="0" indent="-285750" algn="l">
              <a:buFont typeface="Wingdings" pitchFamily="2" charset="2"/>
              <a:buChar char="ü"/>
            </a:pPr>
            <a:r>
              <a:rPr lang="ru-RU" sz="2500" dirty="0">
                <a:solidFill>
                  <a:schemeClr val="bg1"/>
                </a:solidFill>
              </a:rPr>
              <a:t> Новая династия</a:t>
            </a:r>
          </a:p>
          <a:p>
            <a:pPr marL="285750" lvl="0" indent="-285750" algn="l">
              <a:buFont typeface="Wingdings" pitchFamily="2" charset="2"/>
              <a:buChar char="ü"/>
            </a:pP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smtClean="0">
                <a:solidFill>
                  <a:schemeClr val="bg1"/>
                </a:solidFill>
              </a:rPr>
              <a:t>Сохранение </a:t>
            </a:r>
            <a:r>
              <a:rPr lang="ru-RU" sz="2500" dirty="0">
                <a:solidFill>
                  <a:schemeClr val="bg1"/>
                </a:solidFill>
              </a:rPr>
              <a:t>единства страны </a:t>
            </a:r>
          </a:p>
          <a:p>
            <a:pPr marL="285750" lvl="0" indent="-285750" algn="l">
              <a:buFont typeface="Wingdings" pitchFamily="2" charset="2"/>
              <a:buChar char="ü"/>
            </a:pPr>
            <a:r>
              <a:rPr lang="ru-RU" sz="2500" dirty="0">
                <a:solidFill>
                  <a:schemeClr val="bg1"/>
                </a:solidFill>
              </a:rPr>
              <a:t> Усиление роли Земских соборов</a:t>
            </a:r>
          </a:p>
          <a:p>
            <a:pPr marL="285750" indent="-285750" algn="l">
              <a:buFont typeface="Wingdings" pitchFamily="2" charset="2"/>
              <a:buChar char="ü"/>
            </a:pPr>
            <a:endParaRPr lang="ru-RU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5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Домашнее задание: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Параграфы: 30-31 </a:t>
            </a:r>
            <a:r>
              <a:rPr lang="ru-RU" smtClean="0">
                <a:solidFill>
                  <a:schemeClr val="bg1"/>
                </a:solidFill>
              </a:rPr>
              <a:t>+ Ответ </a:t>
            </a:r>
            <a:r>
              <a:rPr lang="ru-RU" dirty="0" smtClean="0">
                <a:solidFill>
                  <a:schemeClr val="bg1"/>
                </a:solidFill>
              </a:rPr>
              <a:t>на вопрос №2 после </a:t>
            </a:r>
            <a:r>
              <a:rPr lang="ru-RU" smtClean="0">
                <a:solidFill>
                  <a:schemeClr val="bg1"/>
                </a:solidFill>
              </a:rPr>
              <a:t>параграфа 31 (устно)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1. Реформы Ивана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IV</a:t>
            </a:r>
            <a:endParaRPr lang="ru-RU" sz="40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624638" cy="1296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graphicFrame>
        <p:nvGraphicFramePr>
          <p:cNvPr id="64527" name="Group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877299"/>
              </p:ext>
            </p:extLst>
          </p:nvPr>
        </p:nvGraphicFramePr>
        <p:xfrm>
          <a:off x="457200" y="1905000"/>
          <a:ext cx="8229600" cy="41148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1148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876981"/>
              </p:ext>
            </p:extLst>
          </p:nvPr>
        </p:nvGraphicFramePr>
        <p:xfrm>
          <a:off x="395536" y="1589257"/>
          <a:ext cx="7992889" cy="436002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53613"/>
                <a:gridCol w="3419638"/>
                <a:gridCol w="3419638"/>
              </a:tblGrid>
              <a:tr h="503322">
                <a:tc>
                  <a:txBody>
                    <a:bodyPr/>
                    <a:lstStyle/>
                    <a:p>
                      <a:r>
                        <a:rPr lang="ru-RU" dirty="0" smtClean="0"/>
                        <a:t>    Год 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r>
                        <a:rPr lang="ru-RU" baseline="0" dirty="0" smtClean="0"/>
                        <a:t> реформы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Содержание реформы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3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3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3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3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3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4" name="Rectangle 1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229600" cy="1055712"/>
          </a:xfrm>
        </p:spPr>
        <p:txBody>
          <a:bodyPr/>
          <a:lstStyle/>
          <a:p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1. Реформы Ивана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IV</a:t>
            </a:r>
            <a:endParaRPr lang="ru-RU" sz="40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624638" cy="1296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graphicFrame>
        <p:nvGraphicFramePr>
          <p:cNvPr id="64527" name="Group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738343"/>
              </p:ext>
            </p:extLst>
          </p:nvPr>
        </p:nvGraphicFramePr>
        <p:xfrm>
          <a:off x="457200" y="1905000"/>
          <a:ext cx="8229600" cy="41148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1148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30601"/>
              </p:ext>
            </p:extLst>
          </p:nvPr>
        </p:nvGraphicFramePr>
        <p:xfrm>
          <a:off x="503324" y="1052736"/>
          <a:ext cx="7992889" cy="561662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64096"/>
                <a:gridCol w="2448272"/>
                <a:gridCol w="4680521"/>
              </a:tblGrid>
              <a:tr h="656686">
                <a:tc>
                  <a:txBody>
                    <a:bodyPr/>
                    <a:lstStyle/>
                    <a:p>
                      <a:r>
                        <a:rPr lang="ru-RU" dirty="0" smtClean="0"/>
                        <a:t>    Год 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r>
                        <a:rPr lang="ru-RU" baseline="0" dirty="0" smtClean="0"/>
                        <a:t> реформы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Содержание реформы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121">
                <a:tc>
                  <a:txBody>
                    <a:bodyPr/>
                    <a:lstStyle/>
                    <a:p>
                      <a:r>
                        <a:rPr lang="ru-RU" dirty="0" smtClean="0"/>
                        <a:t>1550 г.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Военная реформа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Запрещены местнические споры между воеводами во время походов;</a:t>
                      </a:r>
                    </a:p>
                    <a:p>
                      <a:r>
                        <a:rPr lang="ru-RU" dirty="0" smtClean="0"/>
                        <a:t>Появляется войско из стрельцов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995">
                <a:tc>
                  <a:txBody>
                    <a:bodyPr/>
                    <a:lstStyle/>
                    <a:p>
                      <a:r>
                        <a:rPr lang="ru-RU" dirty="0" smtClean="0"/>
                        <a:t>1550</a:t>
                      </a:r>
                      <a:r>
                        <a:rPr lang="ru-RU" baseline="0" dirty="0" smtClean="0"/>
                        <a:t> г.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Судебник Ивана Грозного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Ликвидирована привилегия монастырей; запрещено превращать холопов в дворян; увеличен размер пожилого;</a:t>
                      </a:r>
                      <a:r>
                        <a:rPr lang="ru-RU" baseline="0" dirty="0" smtClean="0"/>
                        <a:t> усилен контроль над судебной деятельностью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351">
                <a:tc>
                  <a:txBody>
                    <a:bodyPr/>
                    <a:lstStyle/>
                    <a:p>
                      <a:r>
                        <a:rPr lang="ru-RU" dirty="0" smtClean="0"/>
                        <a:t>1551 г.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3" action="ppaction://hlinksldjump"/>
                        </a:rPr>
                        <a:t>Принятие</a:t>
                      </a:r>
                      <a:r>
                        <a:rPr lang="ru-RU" baseline="0" dirty="0" smtClean="0">
                          <a:hlinkClick r:id="rId3" action="ppaction://hlinksldjump"/>
                        </a:rPr>
                        <a:t> Стоглава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Регламент церковной жизни, укрепление дисциплины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121">
                <a:tc>
                  <a:txBody>
                    <a:bodyPr/>
                    <a:lstStyle/>
                    <a:p>
                      <a:r>
                        <a:rPr lang="ru-RU" dirty="0" smtClean="0"/>
                        <a:t>Сер. 1550х гг.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Губная реформа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Власть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наместников и волостелей перешла к «излюбленным головам» и </a:t>
                      </a:r>
                      <a:r>
                        <a:rPr lang="ru-RU" dirty="0" err="1" smtClean="0"/>
                        <a:t>целовальщикам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351">
                <a:tc>
                  <a:txBody>
                    <a:bodyPr/>
                    <a:lstStyle/>
                    <a:p>
                      <a:r>
                        <a:rPr lang="ru-RU" dirty="0" smtClean="0"/>
                        <a:t>1556 г.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Уложение о службе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Единый порядок</a:t>
                      </a:r>
                      <a:r>
                        <a:rPr lang="ru-RU" baseline="0" dirty="0" smtClean="0"/>
                        <a:t> венной службы с поместий и вотчин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9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435280" cy="1384300"/>
          </a:xfrm>
        </p:spPr>
        <p:txBody>
          <a:bodyPr/>
          <a:lstStyle/>
          <a:p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Судебник Ивана Грозного, заглавная страница</a:t>
            </a:r>
            <a:endParaRPr lang="ru-RU" sz="40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41236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6237312"/>
            <a:ext cx="3443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hlinkClick r:id="rId3" action="ppaction://hlinksldjump"/>
              </a:rPr>
              <a:t>НАЗАД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250704" cy="138430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</a:rPr>
              <a:t>«Стоглав», 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заглавная страница</a:t>
            </a:r>
            <a:endParaRPr lang="ru-RU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5"/>
            <a:ext cx="4357861" cy="6622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068035"/>
            <a:ext cx="3443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hlinkClick r:id="rId3" action="ppaction://hlinksldjump"/>
              </a:rPr>
              <a:t>НАЗАД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2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6225"/>
            <a:ext cx="8893175" cy="1384300"/>
          </a:xfrm>
        </p:spPr>
        <p:txBody>
          <a:bodyPr/>
          <a:lstStyle/>
          <a:p>
            <a:pPr lvl="0"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3. 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effectLst/>
              </a:rPr>
              <a:t>Внешняя политика</a:t>
            </a:r>
            <a:br>
              <a:rPr lang="ru-RU" sz="4000" dirty="0">
                <a:solidFill>
                  <a:schemeClr val="bg1">
                    <a:lumMod val="50000"/>
                  </a:schemeClr>
                </a:solidFill>
                <a:effectLst/>
              </a:rPr>
            </a:br>
            <a:endParaRPr lang="ru-RU" sz="40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65545" name="WordArt 9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76327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967287"/>
          </a:xfrm>
        </p:spPr>
        <p:txBody>
          <a:bodyPr numCol="1"/>
          <a:lstStyle/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1551-1557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- к России присоединены Астраханское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Казанское и Ногайское ханства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(карта)</a:t>
            </a:r>
            <a:endParaRPr lang="ru-RU" dirty="0" smtClean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1558 – 1583 гг. – Ливонская война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(карта)</a:t>
            </a:r>
            <a:endParaRPr lang="ru-RU" dirty="0" smtClean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Конец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в. – покорение Сибирского ханства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1586 г. – основан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г.Тюмень</a:t>
            </a:r>
            <a:endParaRPr lang="ru-RU" dirty="0" smtClean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1587 г. – основан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г.Тобольск</a:t>
            </a:r>
            <a:endParaRPr lang="ru-RU" dirty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i="1" dirty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1905000"/>
            <a:ext cx="3106688" cy="411480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Ливонская война</a:t>
            </a:r>
          </a:p>
          <a:p>
            <a:pPr marL="0" indent="0">
              <a:buNone/>
            </a:pPr>
            <a:endParaRPr lang="ru-RU" b="1" i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(1558-1583 гг.)</a:t>
            </a:r>
            <a:endParaRPr lang="ru-RU" b="1" i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33373"/>
            <a:ext cx="5204517" cy="691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5661248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hlinkClick r:id="rId3" action="ppaction://hlinksldjump"/>
              </a:rPr>
              <a:t>НАЗАД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4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41767" cy="631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021288"/>
            <a:ext cx="1440160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hlinkClick r:id="rId3" action="ppaction://hlinksldjump"/>
              </a:rPr>
              <a:t>НАЗАД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7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828</TotalTime>
  <Words>554</Words>
  <Application>Microsoft Office PowerPoint</Application>
  <PresentationFormat>Экран (4:3)</PresentationFormat>
  <Paragraphs>127</Paragraphs>
  <Slides>25</Slides>
  <Notes>0</Notes>
  <HiddenSlides>4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Calligrapher</vt:lpstr>
      <vt:lpstr>Impact</vt:lpstr>
      <vt:lpstr>PaladinPCRus</vt:lpstr>
      <vt:lpstr>Showcard Gothic</vt:lpstr>
      <vt:lpstr>Tahoma</vt:lpstr>
      <vt:lpstr>Times New Roman</vt:lpstr>
      <vt:lpstr>Wingdings</vt:lpstr>
      <vt:lpstr>Океан</vt:lpstr>
      <vt:lpstr>                                                                                                                                   Тема:Россия в эпоху Ивана IV </vt:lpstr>
      <vt:lpstr>1. Боярское правление </vt:lpstr>
      <vt:lpstr>1. Реформы Ивана IV</vt:lpstr>
      <vt:lpstr>1. Реформы Ивана IV</vt:lpstr>
      <vt:lpstr>Судебник Ивана Грозного, заглавная страница</vt:lpstr>
      <vt:lpstr>«Стоглав»,   заглавная страница</vt:lpstr>
      <vt:lpstr>3. Внешняя политика </vt:lpstr>
      <vt:lpstr>Презентация PowerPoint</vt:lpstr>
      <vt:lpstr>Презентация PowerPoint</vt:lpstr>
      <vt:lpstr>4. Опричнина (1565 – 1572 гг.) </vt:lpstr>
      <vt:lpstr>Презентация PowerPoint</vt:lpstr>
      <vt:lpstr>Итоги царствования Ивана Грозного </vt:lpstr>
      <vt:lpstr>Смутное время    (начало XVII в.)</vt:lpstr>
      <vt:lpstr> Династия Рюриковичей  </vt:lpstr>
      <vt:lpstr>1. Причины смуты</vt:lpstr>
      <vt:lpstr>Презентация PowerPoint</vt:lpstr>
      <vt:lpstr>Лжедмитрий I  (1605-1606 гг)</vt:lpstr>
      <vt:lpstr>Василий Шуйский      (1606-1610 гг.)</vt:lpstr>
      <vt:lpstr>Восстание Болотникова</vt:lpstr>
      <vt:lpstr>Лжедмитрий II («Тушинский вор»)  - Основал «вторую столицу» в Тушино,  попал под влияние польского короля  Сигизмунда III, вызвав противостояние Речи Посполитой с Россией - Неудачи в борьбе с поляками, вторжение в Россию иностранных войск - Разгром войска Василия Шуйского под Клушином - 1610 – свержение Шуйского, убийство Лжедмитрия II, установление власти Боярской думы («Семибоярщина») </vt:lpstr>
      <vt:lpstr>Презентация PowerPoint</vt:lpstr>
      <vt:lpstr>Презентация PowerPoint</vt:lpstr>
      <vt:lpstr>Презентация PowerPoint</vt:lpstr>
      <vt:lpstr>3. Итоги и значение</vt:lpstr>
      <vt:lpstr>Домашнее задание: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Византия</dc:title>
  <dc:creator>Виктор</dc:creator>
  <cp:lastModifiedBy>Анастасия Хапчук</cp:lastModifiedBy>
  <cp:revision>52</cp:revision>
  <dcterms:created xsi:type="dcterms:W3CDTF">2007-09-16T07:13:54Z</dcterms:created>
  <dcterms:modified xsi:type="dcterms:W3CDTF">2015-09-06T15:25:16Z</dcterms:modified>
</cp:coreProperties>
</file>