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CCFF"/>
    <a:srgbClr val="6633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09" autoAdjust="0"/>
  </p:normalViewPr>
  <p:slideViewPr>
    <p:cSldViewPr>
      <p:cViewPr>
        <p:scale>
          <a:sx n="77" d="100"/>
          <a:sy n="77" d="100"/>
        </p:scale>
        <p:origin x="-1170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26" Type="http://schemas.openxmlformats.org/officeDocument/2006/relationships/slide" Target="slide26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2" Type="http://schemas.openxmlformats.org/officeDocument/2006/relationships/image" Target="../media/image4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32" Type="http://schemas.openxmlformats.org/officeDocument/2006/relationships/slide" Target="slide3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28" Type="http://schemas.openxmlformats.org/officeDocument/2006/relationships/slide" Target="slide28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Relationship Id="rId27" Type="http://schemas.openxmlformats.org/officeDocument/2006/relationships/slide" Target="slide27.xml"/><Relationship Id="rId30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642918"/>
            <a:ext cx="614366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dirty="0"/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5" y="1071546"/>
            <a:ext cx="3463481" cy="4673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Скругленный прямоугольник 4">
            <a:hlinkClick r:id="" action="ppaction://hlinkshowjump?jump=nextslide" highlightClick="1"/>
          </p:cNvPr>
          <p:cNvSpPr/>
          <p:nvPr/>
        </p:nvSpPr>
        <p:spPr>
          <a:xfrm>
            <a:off x="5408752" y="3573016"/>
            <a:ext cx="2664296" cy="8640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cs typeface="Aharoni" pitchFamily="2" charset="-79"/>
              </a:rPr>
              <a:t>НАЧАТЬ</a:t>
            </a:r>
            <a:endParaRPr lang="ru-RU" sz="4000" b="1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Где можно детям младшего возраста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ездить на велосипедах?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1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стадионах,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во дворах,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 закрытых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площадках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42" name="Picture 2" descr="C:\Documents and Settings\Admin\Рабочий стол\рисунки нов\ПДД\large161676347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5"/>
            <a:ext cx="257277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Опасно ли ездить на велосипеде, который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не подобран по росту? Если да, то почему?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Да, опасно.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Потому, </a:t>
            </a:r>
            <a:r>
              <a:rPr lang="ru-RU" sz="2800" b="1" dirty="0" smtClean="0">
                <a:solidFill>
                  <a:srgbClr val="C00000"/>
                </a:solidFill>
              </a:rPr>
              <a:t>что т</a:t>
            </a:r>
            <a:r>
              <a:rPr kumimoji="0" lang="ru-RU" sz="28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яжело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маневрировать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останавливаться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 smtClean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1266" name="Picture 2" descr="C:\Documents and Settings\Admin\Рабочий стол\рисунки нов\ПДД\bicycle_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4000504"/>
            <a:ext cx="2214578" cy="16847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Велосипедисту нужно продолжить свой путь по противоположной стороне улицы.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Как он должен правильно поступить?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Сойти с велосипеда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и, ведя его руками,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перейти на другую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сторону улицы,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соблюдая все правила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000" b="1" dirty="0" smtClean="0">
                <a:solidFill>
                  <a:srgbClr val="C00000"/>
                </a:solidFill>
              </a:rPr>
              <a:t>пешеходного движения</a:t>
            </a:r>
            <a:endParaRPr kumimoji="0" lang="ru-RU" sz="3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2290" name="Picture 2" descr="C:\Documents and Settings\Admin\Рабочий стол\рисунки нов\ПДД\young_woman_crossing_road_with_bicycle_12300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7864" y="4000504"/>
            <a:ext cx="240178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Почему велосипедисту надо быть предельно осторожным при осеннем листопаде?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Листья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достаточно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скользкие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3314" name="Picture 2" descr="C:\Documents and Settings\Admin\Рабочий стол\рисунки нов\ПДД\0_1c159_4f54f772_X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3570" y="4000505"/>
            <a:ext cx="228601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Почему на велосипеде запрещается перевозить груз, который сильно выступает за габариты велосипеда?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Габаритный груз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создаёт опасность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управлению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велосипедом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338" name="Picture 2" descr="C:\Documents and Settings\Admin\Рабочий стол\рисунки нов\ПДД\cb67f7a7fb7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4000504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Дорога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366" name="Picture 6" descr="C:\Documents and Settings\Admin\Рабочий стол\рисунки нов\ПДД\6e2481adc3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000504"/>
            <a:ext cx="3214690" cy="1732357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000240"/>
            <a:ext cx="3467100" cy="14668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Стоянка</a:t>
            </a:r>
            <a:endParaRPr lang="ru-RU" sz="32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6387" name="Picture 3" descr="C:\Documents and Settings\Admin\Рабочий стол\рисунки нов\ПДД\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000504"/>
            <a:ext cx="3714776" cy="1724922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000240"/>
            <a:ext cx="455295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Трамвай 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7410" name="Picture 2" descr="C:\Documents and Settings\Admin\Рабочий стол\рисунки нов\ПДД\060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00504"/>
            <a:ext cx="2862251" cy="1743175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000240"/>
            <a:ext cx="4362450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Трасса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8435" name="Picture 3" descr="C:\Documents and Settings\Admin\Рабочий стол\рисунки нов\ПДД\12480961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8678" y="4002144"/>
            <a:ext cx="3785703" cy="17128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ук\открытый урок 2009 - 2010\2009-2010 уч. год ПДД игра Знатоки дорожного движения\Рисунок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2000240"/>
            <a:ext cx="4114800" cy="1485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Переход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9461" name="Picture 5" descr="C:\Documents and Settings\Admin\Рабочий стол\рисунки нов\ПДД\image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000504"/>
            <a:ext cx="2595559" cy="1690103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071678"/>
            <a:ext cx="4810125" cy="13763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«Знатоки дорожного движения»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92880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ТРАНСПОРТ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КУЛЬТУРА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3" name="Прямоугольник с двумя скругленными противолежащими углами 82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9" name="Прямоугольник с двумя скругленными противолежащими углами 88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5" name="Прямоугольник с двумя скругленными противолежащими углами 94"/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3" action="ppaction://hlinksldjump"/>
          </p:cNvPr>
          <p:cNvSpPr/>
          <p:nvPr/>
        </p:nvSpPr>
        <p:spPr>
          <a:xfrm>
            <a:off x="271461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4" action="ppaction://hlinksldjump"/>
          </p:cNvPr>
          <p:cNvSpPr/>
          <p:nvPr/>
        </p:nvSpPr>
        <p:spPr>
          <a:xfrm>
            <a:off x="371474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5" action="ppaction://hlinksldjump"/>
          </p:cNvPr>
          <p:cNvSpPr/>
          <p:nvPr/>
        </p:nvSpPr>
        <p:spPr>
          <a:xfrm>
            <a:off x="4714876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6" action="ppaction://hlinksldjump"/>
          </p:cNvPr>
          <p:cNvSpPr/>
          <p:nvPr/>
        </p:nvSpPr>
        <p:spPr>
          <a:xfrm>
            <a:off x="571500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7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2" name="Прямоугольник с двумя скругленными противолежащими углами 101">
            <a:hlinkClick r:id="rId8" action="ppaction://hlinksldjump"/>
          </p:cNvPr>
          <p:cNvSpPr/>
          <p:nvPr/>
        </p:nvSpPr>
        <p:spPr>
          <a:xfrm>
            <a:off x="7715272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9" action="ppaction://hlinksldjump"/>
          </p:cNvPr>
          <p:cNvSpPr/>
          <p:nvPr/>
        </p:nvSpPr>
        <p:spPr>
          <a:xfrm>
            <a:off x="271461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10" action="ppaction://hlinksldjump"/>
          </p:cNvPr>
          <p:cNvSpPr/>
          <p:nvPr/>
        </p:nvSpPr>
        <p:spPr>
          <a:xfrm>
            <a:off x="3714744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11" action="ppaction://hlinksldjump"/>
          </p:cNvPr>
          <p:cNvSpPr/>
          <p:nvPr/>
        </p:nvSpPr>
        <p:spPr>
          <a:xfrm>
            <a:off x="471487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12" action="ppaction://hlinksldjump"/>
          </p:cNvPr>
          <p:cNvSpPr/>
          <p:nvPr/>
        </p:nvSpPr>
        <p:spPr>
          <a:xfrm>
            <a:off x="571500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3" action="ppaction://hlinksldjump"/>
          </p:cNvPr>
          <p:cNvSpPr/>
          <p:nvPr/>
        </p:nvSpPr>
        <p:spPr>
          <a:xfrm>
            <a:off x="671514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08" name="Прямоугольник с двумя скругленными противолежащими углами 107">
            <a:hlinkClick r:id="rId14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5" action="ppaction://hlinksldjump"/>
          </p:cNvPr>
          <p:cNvSpPr/>
          <p:nvPr/>
        </p:nvSpPr>
        <p:spPr>
          <a:xfrm>
            <a:off x="271461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6" action="ppaction://hlinksldjump"/>
          </p:cNvPr>
          <p:cNvSpPr/>
          <p:nvPr/>
        </p:nvSpPr>
        <p:spPr>
          <a:xfrm>
            <a:off x="3714744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7" action="ppaction://hlinksldjump"/>
          </p:cNvPr>
          <p:cNvSpPr/>
          <p:nvPr/>
        </p:nvSpPr>
        <p:spPr>
          <a:xfrm>
            <a:off x="471487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8" action="ppaction://hlinksldjump"/>
          </p:cNvPr>
          <p:cNvSpPr/>
          <p:nvPr/>
        </p:nvSpPr>
        <p:spPr>
          <a:xfrm>
            <a:off x="571500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3" name="Прямоугольник с двумя скругленными противолежащими углами 112">
            <a:hlinkClick r:id="rId19" action="ppaction://hlinksldjump"/>
          </p:cNvPr>
          <p:cNvSpPr/>
          <p:nvPr/>
        </p:nvSpPr>
        <p:spPr>
          <a:xfrm>
            <a:off x="671514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14" name="Прямоугольник с двумя скругленными противолежащими углами 113">
            <a:hlinkClick r:id="rId20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rId21" action="ppaction://hlinksldjump"/>
          </p:cNvPr>
          <p:cNvSpPr/>
          <p:nvPr/>
        </p:nvSpPr>
        <p:spPr>
          <a:xfrm>
            <a:off x="271461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rId22" action="ppaction://hlinksldjump"/>
          </p:cNvPr>
          <p:cNvSpPr/>
          <p:nvPr/>
        </p:nvSpPr>
        <p:spPr>
          <a:xfrm>
            <a:off x="3714744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rId23" action="ppaction://hlinksldjump"/>
          </p:cNvPr>
          <p:cNvSpPr/>
          <p:nvPr/>
        </p:nvSpPr>
        <p:spPr>
          <a:xfrm>
            <a:off x="471487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rId24" action="ppaction://hlinksldjump"/>
          </p:cNvPr>
          <p:cNvSpPr/>
          <p:nvPr/>
        </p:nvSpPr>
        <p:spPr>
          <a:xfrm>
            <a:off x="571500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rId25" action="ppaction://hlinksldjump"/>
          </p:cNvPr>
          <p:cNvSpPr/>
          <p:nvPr/>
        </p:nvSpPr>
        <p:spPr>
          <a:xfrm>
            <a:off x="6715140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0" name="Прямоугольник с двумя скругленными противолежащими углами 119">
            <a:hlinkClick r:id="rId26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rId27" action="ppaction://hlinksldjump"/>
          </p:cNvPr>
          <p:cNvSpPr/>
          <p:nvPr/>
        </p:nvSpPr>
        <p:spPr>
          <a:xfrm>
            <a:off x="271461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rId28" action="ppaction://hlinksldjump"/>
          </p:cNvPr>
          <p:cNvSpPr/>
          <p:nvPr/>
        </p:nvSpPr>
        <p:spPr>
          <a:xfrm>
            <a:off x="371474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rId29" action="ppaction://hlinksldjump"/>
          </p:cNvPr>
          <p:cNvSpPr/>
          <p:nvPr/>
        </p:nvSpPr>
        <p:spPr>
          <a:xfrm>
            <a:off x="471487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rId30" action="ppaction://hlinksldjump"/>
          </p:cNvPr>
          <p:cNvSpPr/>
          <p:nvPr/>
        </p:nvSpPr>
        <p:spPr>
          <a:xfrm>
            <a:off x="571500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rId31" action="ppaction://hlinksldjump"/>
          </p:cNvPr>
          <p:cNvSpPr/>
          <p:nvPr/>
        </p:nvSpPr>
        <p:spPr>
          <a:xfrm>
            <a:off x="671514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6" name="Прямоугольник с двумя скругленными противолежащими углами 125">
            <a:hlinkClick r:id="rId32" action="ppaction://hlinksldjump"/>
          </p:cNvPr>
          <p:cNvSpPr/>
          <p:nvPr/>
        </p:nvSpPr>
        <p:spPr>
          <a:xfrm>
            <a:off x="7715272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" action="ppaction://hlinkshowjump?jump=lastslide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«Ребусы»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Знак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482" name="Picture 2" descr="C:\Documents and Settings\Admin\Рабочий стол\рисунки нов\ПДД\zna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000504"/>
            <a:ext cx="3425823" cy="171291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бук\открытый урок 2009 - 2010\2009-2010 уч. год ПДД игра Знатоки дорожного движения\Рисунок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00240"/>
            <a:ext cx="2714625" cy="14906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школы мы домой,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Видим  - знак на мостовой: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Синий круг, велосипед,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Ничего другого нет.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Предписывающий знак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«Велосипедная дорожка»</a:t>
            </a:r>
          </a:p>
          <a:p>
            <a:pPr marL="174625" marR="0" lvl="0" indent="-17462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по этой дорожке можно ездить только на велосипеде или ходить пешком 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Documents and Settings\Admin\Рабочий стол\рисунки нов\ПДД\велосипедная дорожка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86512" y="2071678"/>
            <a:ext cx="1357322" cy="1357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Я хочу спросить про знак.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Нарисован знак вот так: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треугольнике трамвай,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И у знака красный край.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трамвайной линией»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на пересечении дороги с трамвайными путями.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Documents and Settings\Admin\Рабочий стол\рисунки нов\ПДД\26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40"/>
            <a:ext cx="1714512" cy="145447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Треугольник. А внутри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Мчатся дети, посмотри!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Красный цвет огнём горит,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О чём нам это говорит?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«Дети»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около школ, детских учреждений.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Admin\Рабочий стол\рисунки нов\ПДД\дети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2000239"/>
            <a:ext cx="1785950" cy="15012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Видим знак над головой.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Знак дорожный,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голубой</a:t>
            </a:r>
            <a:r>
              <a:rPr lang="ru-RU" sz="3200" dirty="0" smtClean="0">
                <a:solidFill>
                  <a:srgbClr val="000099"/>
                </a:solidFill>
              </a:rPr>
              <a:t>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и вилка, здесь и нож.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Мимо, явно, не пройдёшь.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2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Знак сервиса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«Пункт питания»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и пешеходов о том, что рядом место, где можно перекусить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Documents and Settings\Admin\Рабочий стол\рисунки нов\ПДД\пунк питан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2000240"/>
            <a:ext cx="1125149" cy="150019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Шли из цирка мы с тобой.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Снова знак над головой: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 треугольнике – велосипед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По краям же – красный цвет.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786190"/>
            <a:ext cx="5959616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77500" lnSpcReduction="20000"/>
          </a:bodyPr>
          <a:lstStyle/>
          <a:p>
            <a:pPr lvl="0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Предупреждающий знак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«Пересечение с велосипедной дорожкой»</a:t>
            </a:r>
          </a:p>
          <a:p>
            <a:pPr marL="174625" lvl="0" indent="-174625"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Информирует водителей о необходимости принять меры предосторожности. Устанавливается там, где есть велосипедная дорожка, возможны встречи с велосипедистами.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Documents and Settings\Admin\Рабочий стол\рисунки нов\ПДД\preduprejdaychie_032_bi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000239"/>
            <a:ext cx="1714502" cy="152019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</a:t>
            </a:r>
            <a:r>
              <a:rPr lang="ru-RU" sz="3200" dirty="0" err="1" smtClean="0">
                <a:solidFill>
                  <a:srgbClr val="000099"/>
                </a:solidFill>
              </a:rPr>
              <a:t>голубом</a:t>
            </a:r>
            <a:r>
              <a:rPr lang="ru-RU" sz="3200" dirty="0" smtClean="0">
                <a:solidFill>
                  <a:srgbClr val="000099"/>
                </a:solidFill>
              </a:rPr>
              <a:t> иду я круге.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Не понятно всей округе: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Для чего, куда иду?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Да и сам я не пойму.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«Знаки»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 lnSpcReduction="1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Предписывающий знак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900" b="1" i="1" dirty="0" smtClean="0">
                <a:solidFill>
                  <a:srgbClr val="000099"/>
                </a:solidFill>
              </a:rPr>
              <a:t>  «Пешеходная дорожка»</a:t>
            </a:r>
          </a:p>
          <a:p>
            <a:pPr marL="174625" lvl="0" indent="-174625">
              <a:spcBef>
                <a:spcPts val="700"/>
              </a:spcBef>
              <a:buClr>
                <a:srgbClr val="000099"/>
              </a:buClr>
              <a:buSzPct val="60000"/>
              <a:buFont typeface="Wingdings" pitchFamily="2" charset="2"/>
              <a:buChar char="§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Показывает, что этой дорожке можно передвигаться только пешеходам </a:t>
            </a: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2285992"/>
            <a:ext cx="285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Название знака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Назначение знака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Рабочий стол\рисунки нов\ПДД\пешеходная дорожк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4" y="2000240"/>
            <a:ext cx="1494033" cy="14654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Как называется техническое устройство, регулирующее движение транспорта и пешехода?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Светофор</a:t>
            </a: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светофор\skds_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000504"/>
            <a:ext cx="1357322" cy="17565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Элемент дороги, предназначенный для движения пешеходов. Что это?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 Тротуар 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тротуар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33856"/>
            <a:ext cx="3142355" cy="16811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99"/>
                </a:solidFill>
              </a:rPr>
              <a:t>Кому должны подчиняться водители и пешеходы, если сигналы регулировщика противоречат сигналам светофора?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Регулировщику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регулировщик.jpg 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84773" y="4000504"/>
            <a:ext cx="2116317" cy="1714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Самое распространённое средство механического транспорта. Во всём мире насчитывается более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300 миллионов. Слово переводится с латинского – «самодвижущийся»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Автомобиль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 descr="C:\Documents and Settings\Admin\Рабочий стол\рисунки нов\ПДД\gallery_8824_1792_1142596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57883" y="4000504"/>
            <a:ext cx="2071703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Где и в каком направлении должны двигаться пешеходы при отсутствии тротуара или пешеходной дорожки?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По обочине, навстречу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движению транспортных 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средств 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000504"/>
            <a:ext cx="2357454" cy="17047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Здесь надо сначала посмотреть налево – в сторону приближающегося транспорта. Дойдя до середины, остановиться и посмотреть направо. Если путь свободен - продолжить переход. О какой дороге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дороге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с двухсторонним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движением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2286028" cy="17324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Они нужны и пешеходам, и водителям, поэтому их должны соблюдать все. Нарушать их – значит подвергать опасности свою жизнь и жизнь других людей.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О чём идёт речь?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«Культура»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О Правилах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дорожного </a:t>
            </a: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движения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0" name="Picture 2" descr="C:\Documents and Settings\Admin\Рабочий стол\рисунки нов\ПДД\2624dfab16a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205503">
            <a:off x="5588956" y="4067807"/>
            <a:ext cx="1268314" cy="161452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рисунки нов\ПДД\6120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72330" y="4071942"/>
            <a:ext cx="1237338" cy="15997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городского транспорта ведёт своё начало от КОНКИ – городской железной дороги, по линиям которой небольшие вагоны двигались при помощи лошадиной упряжки. В переводе с английского  - «тележка, путь»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Трамвай </a:t>
            </a:r>
            <a:r>
              <a:rPr lang="ru-RU" sz="2400" dirty="0" smtClean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2051" name="Picture 3" descr="C:\Documents and Settings\Admin\Рабочий стол\рисунки нов\ПДД\112333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4000504"/>
            <a:ext cx="2286016" cy="17340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Этот вид транспорта с педалями и рулём был сделан в России крепостным кузнецом Ефимом Артамоновым из села Верховья на Урале. 15 сентября 1801 году тысячи людей на </a:t>
            </a:r>
            <a:r>
              <a:rPr lang="ru-RU" dirty="0" err="1" smtClean="0">
                <a:solidFill>
                  <a:srgbClr val="000099"/>
                </a:solidFill>
              </a:rPr>
              <a:t>Хатынском</a:t>
            </a:r>
            <a:r>
              <a:rPr lang="ru-RU" dirty="0" smtClean="0">
                <a:solidFill>
                  <a:srgbClr val="000099"/>
                </a:solidFill>
              </a:rPr>
              <a:t> поле в Москве с изумлением наблюдали за удивительной двухколёсной тележкой. А сейчас он достаточно распространён. О чём идёт речь?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О велосипеде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3074" name="Picture 2" descr="C:\Documents and Settings\Admin\Рабочий стол\рисунки нов\ПДД\14_Com_Prarie_FS_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984907"/>
            <a:ext cx="2840124" cy="173010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Название этого транспортного средства произошло от латинского – «производящий в движение» и греческого – «круг, колесо». Обычно у него два колеса, расположенных друг за другом. Довольно часто прикрепляют пассажирскую коляску и тогда он становится трёхколёсным. Что это за транспорт?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Мотоцикл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4098" name="Picture 2" descr="C:\Documents and Settings\Admin\Рабочий стол\рисунки нов\ПДД\cc4062eaa9c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4000504"/>
            <a:ext cx="2857520" cy="17323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Количество различных типов таких машин намного больше, чем легковых автомобилей. Предназначены они для перевозки сыпучих грузов (цемента, муки, песка и т.д.).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класс автомобилей, которые сбрасывают груз по прибытию к месту назначения?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Грузовые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автомобили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5122" name="Picture 2" descr="C:\Documents and Settings\Admin\Рабочий стол\рисунки нов\ПДД\2a4f17c819ff4160dafbbe399b9570fc_3137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86393" y="4000504"/>
            <a:ext cx="282894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Большинство этих автомобилей принадлежат к классу грузовиков.  Эти машины оснащены сигналами, сиренами, чтобы им уступали проезжую часть.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Что это за машины?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«Транспорт»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5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Машины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специального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назначения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86380" y="4000504"/>
            <a:ext cx="3143272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Admin\Рабочий стол\рисунки нов\ПДД\78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000504"/>
            <a:ext cx="1515825" cy="1000132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ки нов\ПДД\pt433362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58648"/>
            <a:ext cx="1500198" cy="91904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рисунки нов\ПДД\2602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01978" y="4818399"/>
            <a:ext cx="1593604" cy="8966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С какого возраста разрешается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водить велосипед по улицам и дорогам?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pic>
        <p:nvPicPr>
          <p:cNvPr id="5" name="Picture 2" descr="Untitled-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044"/>
            <a:ext cx="1105642" cy="1122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«Велосипед»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С 14 лет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3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9218" name="Picture 2" descr="C:\Documents and Settings\Admin\Рабочий стол\рисунки нов\ПДД\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94" y="4000504"/>
            <a:ext cx="2286016" cy="17373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495</TotalTime>
  <Words>1115</Words>
  <Application>Microsoft Office PowerPoint</Application>
  <PresentationFormat>Экран (4:3)</PresentationFormat>
  <Paragraphs>364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Обычная</vt:lpstr>
      <vt:lpstr>   интерактивная игра «Знатоки дорожного движения»</vt:lpstr>
      <vt:lpstr>Интерактивная игра  «Знатоки дорожного движения»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«Знатоки дорожного движения»</dc:title>
  <dc:creator>User</dc:creator>
  <cp:lastModifiedBy>User</cp:lastModifiedBy>
  <cp:revision>74</cp:revision>
  <dcterms:modified xsi:type="dcterms:W3CDTF">2015-09-06T16:01:25Z</dcterms:modified>
</cp:coreProperties>
</file>