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ranti Solid LE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  <a:srgbClr val="9AC3CE"/>
    <a:srgbClr val="A6D2DE"/>
    <a:srgbClr val="90C7E0"/>
    <a:srgbClr val="B4D9EA"/>
    <a:srgbClr val="CBD3D3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D7ED701-1AC4-47A3-BC68-EDAE0F6A2A2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0DEE5-1BA8-40DD-B650-9EBC4BD1156B}" type="slidenum">
              <a:rPr lang="ru-RU"/>
              <a:pPr/>
              <a:t>1</a:t>
            </a:fld>
            <a:endParaRPr lang="ru-RU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F9E79-8280-4F87-991D-DC697424C0EC}" type="slidenum">
              <a:rPr lang="ru-RU"/>
              <a:pPr/>
              <a:t>10</a:t>
            </a:fld>
            <a:endParaRPr lang="ru-RU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3B0B9-B8E9-483B-AB1B-D1630C7F48CA}" type="slidenum">
              <a:rPr lang="ru-RU"/>
              <a:pPr/>
              <a:t>11</a:t>
            </a:fld>
            <a:endParaRPr lang="ru-RU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C52F2-FD16-41A3-B86A-0986A1506762}" type="slidenum">
              <a:rPr lang="ru-RU"/>
              <a:pPr/>
              <a:t>12</a:t>
            </a:fld>
            <a:endParaRPr lang="ru-RU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311B7-83E1-4C05-8000-BB449F437ADD}" type="slidenum">
              <a:rPr lang="ru-RU"/>
              <a:pPr/>
              <a:t>13</a:t>
            </a:fld>
            <a:endParaRPr lang="ru-RU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09248-8CD6-45A6-9ED2-8ABB6BA4D455}" type="slidenum">
              <a:rPr lang="ru-RU"/>
              <a:pPr/>
              <a:t>14</a:t>
            </a:fld>
            <a:endParaRPr lang="ru-RU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EF308-230E-421A-888D-C24B0FD4961B}" type="slidenum">
              <a:rPr lang="ru-RU"/>
              <a:pPr/>
              <a:t>2</a:t>
            </a:fld>
            <a:endParaRPr lang="ru-RU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8B774-91C9-4E1F-873F-071E4B0430DB}" type="slidenum">
              <a:rPr lang="ru-RU"/>
              <a:pPr/>
              <a:t>3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A7473-59C3-4CA1-A377-FFF12D7E3EDC}" type="slidenum">
              <a:rPr lang="ru-RU"/>
              <a:pPr/>
              <a:t>4</a:t>
            </a:fld>
            <a:endParaRPr lang="ru-RU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9F50-504A-4451-8591-4FB2F7CE14F9}" type="slidenum">
              <a:rPr lang="ru-RU"/>
              <a:pPr/>
              <a:t>5</a:t>
            </a:fld>
            <a:endParaRPr lang="ru-RU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8560C-A835-4A2A-89CB-43D5225C0A05}" type="slidenum">
              <a:rPr lang="ru-RU"/>
              <a:pPr/>
              <a:t>6</a:t>
            </a:fld>
            <a:endParaRPr lang="ru-RU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DB090-360C-47A2-8BE0-A5D44A573382}" type="slidenum">
              <a:rPr lang="ru-RU"/>
              <a:pPr/>
              <a:t>7</a:t>
            </a:fld>
            <a:endParaRPr lang="ru-RU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D2FDE-8A1F-493B-86EF-9FBE86B75267}" type="slidenum">
              <a:rPr lang="ru-RU"/>
              <a:pPr/>
              <a:t>8</a:t>
            </a:fld>
            <a:endParaRPr lang="ru-RU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A7151-D0E4-44D5-BE44-1667B200EC1C}" type="slidenum">
              <a:rPr lang="ru-RU"/>
              <a:pPr/>
              <a:t>9</a:t>
            </a:fld>
            <a:endParaRPr lang="ru-RU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AE287-6958-4C0E-9AD6-B79EC11B8D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72037-A8BC-40ED-8CE1-AF9B7F0F07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D7DD3-F111-4175-9F22-44B5B379B4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970F-F686-4D20-BFB3-B77FBC31FE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329EC-A0A2-4F39-9681-1C5C799999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D959A-70A0-4945-9DF8-A0D600E24F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F8CA-42EC-4C27-A664-8EC6DD0738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7341A-B792-4CEF-8071-94FEBEF8FF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1BE5-C2CA-4CFD-B6B1-7BB3ED43A5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1AF31-4107-445F-8345-FD8A393E2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39E0-D2A9-4F77-8E4F-4508524C2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A686FA5-C2F8-47F5-8C37-FF8788F8B7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86;&#1082;&#1091;&#1084;&#1077;&#1090;&#1099;\&#1057;&#1090;&#1072;&#1090;&#1100;&#1080;\&#1060;&#1077;&#1089;&#1090;&#1080;&#1074;&#1072;&#1083;&#1100;%20&#1087;&#1077;&#1076;&#1072;&#1075;&#1086;&#1075;&#1080;&#1095;&#1077;&#1089;&#1082;&#1080;&#1093;%20&#1080;&#1076;&#1077;&#1081;%202008\&#1055;&#1088;&#1080;&#1083;&#1086;&#1078;&#1077;&#1085;&#1080;&#1103;\&#1055;&#1088;&#1080;&#1083;&#1086;&#1078;&#1077;&#1085;&#1080;&#1077;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86;&#1082;&#1091;&#1084;&#1077;&#1090;&#1099;\&#1057;&#1090;&#1072;&#1090;&#1100;&#1080;\&#1060;&#1077;&#1089;&#1090;&#1080;&#1074;&#1072;&#1083;&#1100;%20&#1087;&#1077;&#1076;&#1072;&#1075;&#1086;&#1075;&#1080;&#1095;&#1077;&#1089;&#1082;&#1080;&#1093;%20&#1080;&#1076;&#1077;&#1081;%202008\&#1055;&#1088;&#1080;&#1083;&#1086;&#1078;&#1077;&#1085;&#1080;&#1103;\&#1055;&#1088;&#1080;&#1083;&#1086;&#1078;&#1077;&#1085;&#1080;&#1077;3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jpe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213" y="0"/>
            <a:ext cx="1046162" cy="2060575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08175" y="476250"/>
            <a:ext cx="5400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6600">
                <a:solidFill>
                  <a:schemeClr val="bg1"/>
                </a:solidFill>
                <a:latin typeface="GothicRus" pitchFamily="18" charset="0"/>
              </a:rPr>
              <a:t>Средние века</a:t>
            </a:r>
          </a:p>
        </p:txBody>
      </p:sp>
      <p:pic>
        <p:nvPicPr>
          <p:cNvPr id="33807" name="Picture 1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046163" cy="2060575"/>
          </a:xfrm>
          <a:prstGeom prst="rect">
            <a:avLst/>
          </a:prstGeom>
          <a:noFill/>
        </p:spPr>
      </p:pic>
      <p:pic>
        <p:nvPicPr>
          <p:cNvPr id="33825" name="Picture 33" descr="fantaz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6700" y="1700213"/>
            <a:ext cx="3494088" cy="4824412"/>
          </a:xfrm>
          <a:prstGeom prst="rect">
            <a:avLst/>
          </a:prstGeom>
          <a:noFill/>
        </p:spPr>
      </p:pic>
      <p:pic>
        <p:nvPicPr>
          <p:cNvPr id="33827" name="Приложение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-304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2" fill="hold"/>
                                        <p:tgtEl>
                                          <p:spTgt spid="33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Мир варваров</a:t>
            </a:r>
          </a:p>
        </p:txBody>
      </p:sp>
      <p:pic>
        <p:nvPicPr>
          <p:cNvPr id="61488" name="Picture 48"/>
          <p:cNvPicPr>
            <a:picLocks noChangeAspect="1" noChangeArrowheads="1"/>
          </p:cNvPicPr>
          <p:nvPr/>
        </p:nvPicPr>
        <p:blipFill>
          <a:blip r:embed="rId3"/>
          <a:srcRect l="11230" t="20456" r="11252" b="15546"/>
          <a:stretch>
            <a:fillRect/>
          </a:stretch>
        </p:blipFill>
        <p:spPr bwMode="auto">
          <a:xfrm>
            <a:off x="827088" y="1239838"/>
            <a:ext cx="7488237" cy="4637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Мир варваров</a:t>
            </a:r>
          </a:p>
        </p:txBody>
      </p:sp>
      <p:pic>
        <p:nvPicPr>
          <p:cNvPr id="65585" name="Picture 49" descr="Варва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300" y="812800"/>
            <a:ext cx="4873625" cy="571182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30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Мир варваров</a:t>
            </a:r>
          </a:p>
        </p:txBody>
      </p:sp>
      <p:grpSp>
        <p:nvGrpSpPr>
          <p:cNvPr id="67634" name="Group 50"/>
          <p:cNvGrpSpPr>
            <a:grpSpLocks/>
          </p:cNvGrpSpPr>
          <p:nvPr/>
        </p:nvGrpSpPr>
        <p:grpSpPr bwMode="auto">
          <a:xfrm>
            <a:off x="2987675" y="3213100"/>
            <a:ext cx="3167063" cy="576263"/>
            <a:chOff x="1882" y="2976"/>
            <a:chExt cx="1995" cy="363"/>
          </a:xfrm>
        </p:grpSpPr>
        <p:sp>
          <p:nvSpPr>
            <p:cNvPr id="67632" name="Rectangle 48"/>
            <p:cNvSpPr>
              <a:spLocks noChangeArrowheads="1"/>
            </p:cNvSpPr>
            <p:nvPr/>
          </p:nvSpPr>
          <p:spPr bwMode="auto">
            <a:xfrm>
              <a:off x="1882" y="2976"/>
              <a:ext cx="1995" cy="363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33" name="Text Box 49"/>
            <p:cNvSpPr txBox="1">
              <a:spLocks noChangeArrowheads="1"/>
            </p:cNvSpPr>
            <p:nvPr/>
          </p:nvSpPr>
          <p:spPr bwMode="auto">
            <a:xfrm>
              <a:off x="2064" y="3067"/>
              <a:ext cx="167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Т И Н Г</a:t>
              </a:r>
            </a:p>
          </p:txBody>
        </p:sp>
      </p:grpSp>
      <p:sp>
        <p:nvSpPr>
          <p:cNvPr id="67635" name="Line 51"/>
          <p:cNvSpPr>
            <a:spLocks noChangeShapeType="1"/>
          </p:cNvSpPr>
          <p:nvPr/>
        </p:nvSpPr>
        <p:spPr bwMode="auto">
          <a:xfrm flipH="1">
            <a:off x="2411413" y="3789363"/>
            <a:ext cx="720725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>
            <a:off x="6011863" y="3789363"/>
            <a:ext cx="720725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652" name="Group 68"/>
          <p:cNvGrpSpPr>
            <a:grpSpLocks/>
          </p:cNvGrpSpPr>
          <p:nvPr/>
        </p:nvGrpSpPr>
        <p:grpSpPr bwMode="auto">
          <a:xfrm>
            <a:off x="1403350" y="4149725"/>
            <a:ext cx="1944688" cy="863600"/>
            <a:chOff x="884" y="2614"/>
            <a:chExt cx="1225" cy="544"/>
          </a:xfrm>
        </p:grpSpPr>
        <p:sp>
          <p:nvSpPr>
            <p:cNvPr id="67638" name="Rectangle 54"/>
            <p:cNvSpPr>
              <a:spLocks noChangeArrowheads="1"/>
            </p:cNvSpPr>
            <p:nvPr/>
          </p:nvSpPr>
          <p:spPr bwMode="auto">
            <a:xfrm>
              <a:off x="884" y="2614"/>
              <a:ext cx="1225" cy="544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39" name="Text Box 55"/>
            <p:cNvSpPr txBox="1">
              <a:spLocks noChangeArrowheads="1"/>
            </p:cNvSpPr>
            <p:nvPr/>
          </p:nvSpPr>
          <p:spPr bwMode="auto">
            <a:xfrm>
              <a:off x="975" y="2659"/>
              <a:ext cx="1030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Война и мир</a:t>
              </a:r>
            </a:p>
          </p:txBody>
        </p:sp>
      </p:grpSp>
      <p:grpSp>
        <p:nvGrpSpPr>
          <p:cNvPr id="67640" name="Group 56"/>
          <p:cNvGrpSpPr>
            <a:grpSpLocks/>
          </p:cNvGrpSpPr>
          <p:nvPr/>
        </p:nvGrpSpPr>
        <p:grpSpPr bwMode="auto">
          <a:xfrm>
            <a:off x="5580063" y="4149725"/>
            <a:ext cx="1944687" cy="863600"/>
            <a:chOff x="1882" y="2976"/>
            <a:chExt cx="1995" cy="363"/>
          </a:xfrm>
        </p:grpSpPr>
        <p:sp>
          <p:nvSpPr>
            <p:cNvPr id="67641" name="Rectangle 57"/>
            <p:cNvSpPr>
              <a:spLocks noChangeArrowheads="1"/>
            </p:cNvSpPr>
            <p:nvPr/>
          </p:nvSpPr>
          <p:spPr bwMode="auto">
            <a:xfrm>
              <a:off x="1882" y="2976"/>
              <a:ext cx="1995" cy="363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42" name="Text Box 58"/>
            <p:cNvSpPr txBox="1">
              <a:spLocks noChangeArrowheads="1"/>
            </p:cNvSpPr>
            <p:nvPr/>
          </p:nvSpPr>
          <p:spPr bwMode="auto">
            <a:xfrm>
              <a:off x="2064" y="3067"/>
              <a:ext cx="1678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Суд</a:t>
              </a:r>
            </a:p>
          </p:txBody>
        </p:sp>
      </p:grpSp>
      <p:grpSp>
        <p:nvGrpSpPr>
          <p:cNvPr id="67643" name="Group 59"/>
          <p:cNvGrpSpPr>
            <a:grpSpLocks/>
          </p:cNvGrpSpPr>
          <p:nvPr/>
        </p:nvGrpSpPr>
        <p:grpSpPr bwMode="auto">
          <a:xfrm>
            <a:off x="3059113" y="4868863"/>
            <a:ext cx="3095625" cy="1008062"/>
            <a:chOff x="1882" y="2976"/>
            <a:chExt cx="1995" cy="363"/>
          </a:xfrm>
        </p:grpSpPr>
        <p:sp>
          <p:nvSpPr>
            <p:cNvPr id="67644" name="Rectangle 60"/>
            <p:cNvSpPr>
              <a:spLocks noChangeArrowheads="1"/>
            </p:cNvSpPr>
            <p:nvPr/>
          </p:nvSpPr>
          <p:spPr bwMode="auto">
            <a:xfrm>
              <a:off x="1882" y="2976"/>
              <a:ext cx="1995" cy="363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45" name="Text Box 61"/>
            <p:cNvSpPr txBox="1">
              <a:spLocks noChangeArrowheads="1"/>
            </p:cNvSpPr>
            <p:nvPr/>
          </p:nvSpPr>
          <p:spPr bwMode="auto">
            <a:xfrm>
              <a:off x="2064" y="3067"/>
              <a:ext cx="1678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Посвящение в воины</a:t>
              </a:r>
            </a:p>
          </p:txBody>
        </p:sp>
      </p:grpSp>
      <p:sp>
        <p:nvSpPr>
          <p:cNvPr id="67646" name="Line 62"/>
          <p:cNvSpPr>
            <a:spLocks noChangeShapeType="1"/>
          </p:cNvSpPr>
          <p:nvPr/>
        </p:nvSpPr>
        <p:spPr bwMode="auto">
          <a:xfrm>
            <a:off x="4572000" y="3789363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647" name="Group 63"/>
          <p:cNvGrpSpPr>
            <a:grpSpLocks/>
          </p:cNvGrpSpPr>
          <p:nvPr/>
        </p:nvGrpSpPr>
        <p:grpSpPr bwMode="auto">
          <a:xfrm>
            <a:off x="2843213" y="1773238"/>
            <a:ext cx="3455987" cy="576262"/>
            <a:chOff x="1882" y="2976"/>
            <a:chExt cx="1995" cy="363"/>
          </a:xfrm>
        </p:grpSpPr>
        <p:sp>
          <p:nvSpPr>
            <p:cNvPr id="67648" name="Rectangle 64"/>
            <p:cNvSpPr>
              <a:spLocks noChangeArrowheads="1"/>
            </p:cNvSpPr>
            <p:nvPr/>
          </p:nvSpPr>
          <p:spPr bwMode="auto">
            <a:xfrm>
              <a:off x="1882" y="2976"/>
              <a:ext cx="1995" cy="363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49" name="Text Box 65"/>
            <p:cNvSpPr txBox="1">
              <a:spLocks noChangeArrowheads="1"/>
            </p:cNvSpPr>
            <p:nvPr/>
          </p:nvSpPr>
          <p:spPr bwMode="auto">
            <a:xfrm>
              <a:off x="2064" y="3067"/>
              <a:ext cx="167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СОВЕТ СТАРЕЙШИН</a:t>
              </a:r>
            </a:p>
          </p:txBody>
        </p:sp>
      </p:grpSp>
      <p:sp>
        <p:nvSpPr>
          <p:cNvPr id="67650" name="Line 66"/>
          <p:cNvSpPr>
            <a:spLocks noChangeShapeType="1"/>
          </p:cNvSpPr>
          <p:nvPr/>
        </p:nvSpPr>
        <p:spPr bwMode="auto">
          <a:xfrm flipV="1">
            <a:off x="3132138" y="2349500"/>
            <a:ext cx="719137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51" name="Line 67"/>
          <p:cNvSpPr>
            <a:spLocks noChangeShapeType="1"/>
          </p:cNvSpPr>
          <p:nvPr/>
        </p:nvSpPr>
        <p:spPr bwMode="auto">
          <a:xfrm flipH="1" flipV="1">
            <a:off x="5292725" y="2349500"/>
            <a:ext cx="719138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5" grpId="0" animBg="1"/>
      <p:bldP spid="67636" grpId="0" animBg="1"/>
      <p:bldP spid="67646" grpId="0" animBg="1"/>
      <p:bldP spid="67650" grpId="0" animBg="1"/>
      <p:bldP spid="676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8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Мир варваров</a:t>
            </a:r>
          </a:p>
        </p:txBody>
      </p:sp>
      <p:grpSp>
        <p:nvGrpSpPr>
          <p:cNvPr id="69679" name="Group 47"/>
          <p:cNvGrpSpPr>
            <a:grpSpLocks/>
          </p:cNvGrpSpPr>
          <p:nvPr/>
        </p:nvGrpSpPr>
        <p:grpSpPr bwMode="auto">
          <a:xfrm>
            <a:off x="2987675" y="3573463"/>
            <a:ext cx="3167063" cy="576262"/>
            <a:chOff x="1882" y="2976"/>
            <a:chExt cx="1995" cy="363"/>
          </a:xfrm>
        </p:grpSpPr>
        <p:sp>
          <p:nvSpPr>
            <p:cNvPr id="69680" name="Rectangle 48"/>
            <p:cNvSpPr>
              <a:spLocks noChangeArrowheads="1"/>
            </p:cNvSpPr>
            <p:nvPr/>
          </p:nvSpPr>
          <p:spPr bwMode="auto">
            <a:xfrm>
              <a:off x="1882" y="2976"/>
              <a:ext cx="1995" cy="363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1" name="Text Box 49"/>
            <p:cNvSpPr txBox="1">
              <a:spLocks noChangeArrowheads="1"/>
            </p:cNvSpPr>
            <p:nvPr/>
          </p:nvSpPr>
          <p:spPr bwMode="auto">
            <a:xfrm>
              <a:off x="2064" y="3067"/>
              <a:ext cx="167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ДРУЖИНА</a:t>
              </a:r>
            </a:p>
          </p:txBody>
        </p:sp>
      </p:grpSp>
      <p:grpSp>
        <p:nvGrpSpPr>
          <p:cNvPr id="69706" name="Group 74"/>
          <p:cNvGrpSpPr>
            <a:grpSpLocks/>
          </p:cNvGrpSpPr>
          <p:nvPr/>
        </p:nvGrpSpPr>
        <p:grpSpPr bwMode="auto">
          <a:xfrm>
            <a:off x="3492500" y="1628775"/>
            <a:ext cx="2159000" cy="1106488"/>
            <a:chOff x="2200" y="768"/>
            <a:chExt cx="1360" cy="697"/>
          </a:xfrm>
        </p:grpSpPr>
        <p:sp>
          <p:nvSpPr>
            <p:cNvPr id="69695" name="Rectangle 63"/>
            <p:cNvSpPr>
              <a:spLocks noChangeArrowheads="1"/>
            </p:cNvSpPr>
            <p:nvPr/>
          </p:nvSpPr>
          <p:spPr bwMode="auto">
            <a:xfrm>
              <a:off x="2200" y="768"/>
              <a:ext cx="1360" cy="69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6" name="Text Box 64"/>
            <p:cNvSpPr txBox="1">
              <a:spLocks noChangeArrowheads="1"/>
            </p:cNvSpPr>
            <p:nvPr/>
          </p:nvSpPr>
          <p:spPr bwMode="auto">
            <a:xfrm>
              <a:off x="2323" y="845"/>
              <a:ext cx="1145" cy="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ВОЖДЬ</a:t>
              </a:r>
            </a:p>
            <a:p>
              <a:pPr>
                <a:spcBef>
                  <a:spcPct val="50000"/>
                </a:spcBef>
              </a:pPr>
              <a:r>
                <a:rPr lang="ru-RU" sz="2000" b="1"/>
                <a:t>(КОНУНГ)</a:t>
              </a:r>
            </a:p>
          </p:txBody>
        </p:sp>
      </p:grpSp>
      <p:grpSp>
        <p:nvGrpSpPr>
          <p:cNvPr id="69707" name="Group 75"/>
          <p:cNvGrpSpPr>
            <a:grpSpLocks/>
          </p:cNvGrpSpPr>
          <p:nvPr/>
        </p:nvGrpSpPr>
        <p:grpSpPr bwMode="auto">
          <a:xfrm>
            <a:off x="3419475" y="4797425"/>
            <a:ext cx="2305050" cy="576263"/>
            <a:chOff x="2154" y="2795"/>
            <a:chExt cx="1452" cy="363"/>
          </a:xfrm>
        </p:grpSpPr>
        <p:sp>
          <p:nvSpPr>
            <p:cNvPr id="69700" name="Rectangle 68"/>
            <p:cNvSpPr>
              <a:spLocks noChangeArrowheads="1"/>
            </p:cNvSpPr>
            <p:nvPr/>
          </p:nvSpPr>
          <p:spPr bwMode="auto">
            <a:xfrm>
              <a:off x="2154" y="2795"/>
              <a:ext cx="1452" cy="363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1" name="Text Box 69"/>
            <p:cNvSpPr txBox="1">
              <a:spLocks noChangeArrowheads="1"/>
            </p:cNvSpPr>
            <p:nvPr/>
          </p:nvSpPr>
          <p:spPr bwMode="auto">
            <a:xfrm>
              <a:off x="2293" y="2886"/>
              <a:ext cx="117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ТИНГ</a:t>
              </a:r>
            </a:p>
          </p:txBody>
        </p:sp>
      </p:grpSp>
      <p:sp>
        <p:nvSpPr>
          <p:cNvPr id="69702" name="Line 70"/>
          <p:cNvSpPr>
            <a:spLocks noChangeShapeType="1"/>
          </p:cNvSpPr>
          <p:nvPr/>
        </p:nvSpPr>
        <p:spPr bwMode="auto">
          <a:xfrm flipH="1" flipV="1">
            <a:off x="3132138" y="4149725"/>
            <a:ext cx="719137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flipV="1">
            <a:off x="4572000" y="4149725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 flipV="1">
            <a:off x="5292725" y="4149725"/>
            <a:ext cx="719138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705" name="Line 73"/>
          <p:cNvSpPr>
            <a:spLocks noChangeShapeType="1"/>
          </p:cNvSpPr>
          <p:nvPr/>
        </p:nvSpPr>
        <p:spPr bwMode="auto">
          <a:xfrm flipV="1">
            <a:off x="4572000" y="2709863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02" grpId="0" animBg="1"/>
      <p:bldP spid="69703" grpId="0" animBg="1"/>
      <p:bldP spid="69704" grpId="0" animBg="1"/>
      <p:bldP spid="697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6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Мир варваров</a:t>
            </a:r>
          </a:p>
        </p:txBody>
      </p:sp>
      <p:pic>
        <p:nvPicPr>
          <p:cNvPr id="71728" name="Picture 48" descr="Фрейя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305175" y="1557338"/>
            <a:ext cx="2419350" cy="4608512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29" name="Picture 49" descr="Водан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539750" y="981075"/>
            <a:ext cx="2322513" cy="345598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30" name="Picture 50" descr="Донар"/>
          <p:cNvPicPr>
            <a:picLocks noChangeAspect="1" noChangeArrowheads="1"/>
          </p:cNvPicPr>
          <p:nvPr/>
        </p:nvPicPr>
        <p:blipFill>
          <a:blip r:embed="rId6">
            <a:lum bright="12000" contrast="6000"/>
          </a:blip>
          <a:srcRect/>
          <a:stretch>
            <a:fillRect/>
          </a:stretch>
        </p:blipFill>
        <p:spPr bwMode="auto">
          <a:xfrm>
            <a:off x="6156325" y="981075"/>
            <a:ext cx="2451100" cy="367188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31" name="Text Box 51"/>
          <p:cNvSpPr txBox="1">
            <a:spLocks noChangeArrowheads="1"/>
          </p:cNvSpPr>
          <p:nvPr/>
        </p:nvSpPr>
        <p:spPr bwMode="auto">
          <a:xfrm>
            <a:off x="898525" y="4437063"/>
            <a:ext cx="15128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Один</a:t>
            </a:r>
          </a:p>
        </p:txBody>
      </p:sp>
      <p:sp>
        <p:nvSpPr>
          <p:cNvPr id="71732" name="Text Box 52"/>
          <p:cNvSpPr txBox="1">
            <a:spLocks noChangeArrowheads="1"/>
          </p:cNvSpPr>
          <p:nvPr/>
        </p:nvSpPr>
        <p:spPr bwMode="auto">
          <a:xfrm>
            <a:off x="6659563" y="4652963"/>
            <a:ext cx="15128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Донар</a:t>
            </a:r>
          </a:p>
        </p:txBody>
      </p:sp>
      <p:sp>
        <p:nvSpPr>
          <p:cNvPr id="71733" name="Text Box 53"/>
          <p:cNvSpPr txBox="1">
            <a:spLocks noChangeArrowheads="1"/>
          </p:cNvSpPr>
          <p:nvPr/>
        </p:nvSpPr>
        <p:spPr bwMode="auto">
          <a:xfrm>
            <a:off x="3779838" y="6165850"/>
            <a:ext cx="15128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Фрейя</a:t>
            </a:r>
          </a:p>
        </p:txBody>
      </p:sp>
      <p:pic>
        <p:nvPicPr>
          <p:cNvPr id="71735" name="Приложение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667625" y="-304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98" fill="hold"/>
                                        <p:tgtEl>
                                          <p:spTgt spid="71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0" y="1773238"/>
            <a:ext cx="3203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Древний мир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5940425" y="1773238"/>
            <a:ext cx="3203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Новое время</a:t>
            </a:r>
          </a:p>
        </p:txBody>
      </p:sp>
      <p:grpSp>
        <p:nvGrpSpPr>
          <p:cNvPr id="36895" name="Group 31"/>
          <p:cNvGrpSpPr>
            <a:grpSpLocks/>
          </p:cNvGrpSpPr>
          <p:nvPr/>
        </p:nvGrpSpPr>
        <p:grpSpPr bwMode="auto">
          <a:xfrm>
            <a:off x="0" y="765175"/>
            <a:ext cx="9144000" cy="1008063"/>
            <a:chOff x="0" y="2024"/>
            <a:chExt cx="5760" cy="635"/>
          </a:xfrm>
        </p:grpSpPr>
        <p:sp>
          <p:nvSpPr>
            <p:cNvPr id="36892" name="Rectangle 28"/>
            <p:cNvSpPr>
              <a:spLocks noChangeArrowheads="1"/>
            </p:cNvSpPr>
            <p:nvPr/>
          </p:nvSpPr>
          <p:spPr bwMode="auto">
            <a:xfrm>
              <a:off x="0" y="2160"/>
              <a:ext cx="2631" cy="49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1" name="Rectangle 27"/>
            <p:cNvSpPr>
              <a:spLocks noChangeArrowheads="1"/>
            </p:cNvSpPr>
            <p:nvPr/>
          </p:nvSpPr>
          <p:spPr bwMode="auto">
            <a:xfrm>
              <a:off x="3061" y="2160"/>
              <a:ext cx="2699" cy="49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0" name="Rectangle 26"/>
            <p:cNvSpPr>
              <a:spLocks noChangeArrowheads="1"/>
            </p:cNvSpPr>
            <p:nvPr/>
          </p:nvSpPr>
          <p:spPr bwMode="auto">
            <a:xfrm>
              <a:off x="1519" y="2024"/>
              <a:ext cx="2631" cy="49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3" name="AutoShape 29"/>
            <p:cNvSpPr>
              <a:spLocks noChangeArrowheads="1"/>
            </p:cNvSpPr>
            <p:nvPr/>
          </p:nvSpPr>
          <p:spPr bwMode="auto">
            <a:xfrm rot="10800000">
              <a:off x="1519" y="2523"/>
              <a:ext cx="1134" cy="136"/>
            </a:xfrm>
            <a:prstGeom prst="rtTriangle">
              <a:avLst/>
            </a:prstGeom>
            <a:solidFill>
              <a:srgbClr val="9AC3CE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 rot="10800000" flipH="1">
              <a:off x="3016" y="2523"/>
              <a:ext cx="1134" cy="136"/>
            </a:xfrm>
            <a:prstGeom prst="rtTriangle">
              <a:avLst/>
            </a:prstGeom>
            <a:solidFill>
              <a:srgbClr val="9AC3CE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2952750" y="836613"/>
            <a:ext cx="3203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Средние века</a:t>
            </a:r>
          </a:p>
        </p:txBody>
      </p:sp>
      <p:pic>
        <p:nvPicPr>
          <p:cNvPr id="36903" name="Picture 39" descr="j00845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877888"/>
            <a:ext cx="2268538" cy="822325"/>
          </a:xfrm>
          <a:prstGeom prst="rect">
            <a:avLst/>
          </a:prstGeom>
          <a:noFill/>
        </p:spPr>
      </p:pic>
      <p:pic>
        <p:nvPicPr>
          <p:cNvPr id="36907" name="Picture 43" descr="CASTL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773238"/>
            <a:ext cx="3671888" cy="3273425"/>
          </a:xfrm>
          <a:prstGeom prst="rect">
            <a:avLst/>
          </a:prstGeom>
          <a:noFill/>
        </p:spPr>
      </p:pic>
      <p:pic>
        <p:nvPicPr>
          <p:cNvPr id="36911" name="Picture 47" descr="j0084536"/>
          <p:cNvPicPr>
            <a:picLocks noChangeAspect="1" noChangeArrowheads="1"/>
          </p:cNvPicPr>
          <p:nvPr/>
        </p:nvPicPr>
        <p:blipFill>
          <a:blip r:embed="rId6">
            <a:lum bright="12000" contrast="-18000"/>
          </a:blip>
          <a:srcRect/>
          <a:stretch>
            <a:fillRect/>
          </a:stretch>
        </p:blipFill>
        <p:spPr bwMode="auto">
          <a:xfrm>
            <a:off x="6877050" y="549275"/>
            <a:ext cx="1906588" cy="1130300"/>
          </a:xfrm>
          <a:prstGeom prst="rect">
            <a:avLst/>
          </a:prstGeom>
          <a:noFill/>
        </p:spPr>
      </p:pic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0" y="5157788"/>
            <a:ext cx="3276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Античность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940425" y="5157788"/>
            <a:ext cx="3203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Возрождение</a:t>
            </a:r>
          </a:p>
        </p:txBody>
      </p:sp>
      <p:sp>
        <p:nvSpPr>
          <p:cNvPr id="36916" name="AutoShape 52"/>
          <p:cNvSpPr>
            <a:spLocks noChangeArrowheads="1"/>
          </p:cNvSpPr>
          <p:nvPr/>
        </p:nvSpPr>
        <p:spPr bwMode="auto">
          <a:xfrm>
            <a:off x="1403350" y="5661025"/>
            <a:ext cx="7129463" cy="1008063"/>
          </a:xfrm>
          <a:prstGeom prst="curvedUpArrow">
            <a:avLst>
              <a:gd name="adj1" fmla="val 36246"/>
              <a:gd name="adj2" fmla="val 174486"/>
              <a:gd name="adj3" fmla="val 207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918" name="Picture 54" descr="Рафаэль Мадонна Гранду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2708275"/>
            <a:ext cx="1585912" cy="2417763"/>
          </a:xfrm>
          <a:prstGeom prst="rect">
            <a:avLst/>
          </a:prstGeom>
          <a:noFill/>
        </p:spPr>
      </p:pic>
      <p:pic>
        <p:nvPicPr>
          <p:cNvPr id="36919" name="Picture 55" descr="Артемид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3125" y="2708275"/>
            <a:ext cx="1538288" cy="2395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/>
      <p:bldP spid="36897" grpId="0"/>
      <p:bldP spid="36898" grpId="0"/>
      <p:bldP spid="36913" grpId="0"/>
      <p:bldP spid="36914" grpId="0"/>
      <p:bldP spid="369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08175" y="44450"/>
            <a:ext cx="5400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6600">
                <a:latin typeface="GothicRus" pitchFamily="18" charset="0"/>
              </a:rPr>
              <a:t>Средние века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00113" y="1052513"/>
            <a:ext cx="727233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эпоха всемирной истории, охватывающая период с </a:t>
            </a:r>
            <a:r>
              <a:rPr lang="en-US" sz="3200">
                <a:latin typeface="GothicRus" pitchFamily="18" charset="0"/>
              </a:rPr>
              <a:t>V </a:t>
            </a:r>
            <a:r>
              <a:rPr lang="ru-RU" sz="3200">
                <a:latin typeface="GothicRus" pitchFamily="18" charset="0"/>
              </a:rPr>
              <a:t> по</a:t>
            </a:r>
            <a:r>
              <a:rPr lang="en-US" sz="3200">
                <a:latin typeface="GothicRus" pitchFamily="18" charset="0"/>
              </a:rPr>
              <a:t> XV</a:t>
            </a:r>
            <a:r>
              <a:rPr lang="ru-RU" sz="3200">
                <a:latin typeface="GothicRus" pitchFamily="18" charset="0"/>
              </a:rPr>
              <a:t> век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79388" y="2565400"/>
            <a:ext cx="4679950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>
                <a:latin typeface="GothicRus" pitchFamily="18" charset="0"/>
              </a:rPr>
              <a:t>Источники по истории Средних веков:</a:t>
            </a:r>
          </a:p>
          <a:p>
            <a:pPr marL="342900" indent="-342900" algn="l">
              <a:spcBef>
                <a:spcPct val="50000"/>
              </a:spcBef>
              <a:buFontTx/>
              <a:buAutoNum type="arabicParenR"/>
            </a:pPr>
            <a:r>
              <a:rPr lang="ru-RU" sz="2000">
                <a:latin typeface="GothicRus" pitchFamily="18" charset="0"/>
                <a:hlinkClick r:id="rId4" action="ppaction://hlinksldjump"/>
              </a:rPr>
              <a:t>природно-географические</a:t>
            </a:r>
            <a:r>
              <a:rPr lang="ru-RU" sz="2000">
                <a:latin typeface="GothicRus" pitchFamily="18" charset="0"/>
              </a:rPr>
              <a:t> </a:t>
            </a:r>
          </a:p>
          <a:p>
            <a:pPr marL="342900" indent="-342900" algn="l">
              <a:spcBef>
                <a:spcPct val="50000"/>
              </a:spcBef>
              <a:buFontTx/>
              <a:buAutoNum type="arabicParenR"/>
            </a:pPr>
            <a:r>
              <a:rPr lang="ru-RU" sz="2000">
                <a:latin typeface="GothicRus" pitchFamily="18" charset="0"/>
                <a:hlinkClick r:id="rId5" action="ppaction://hlinksldjump"/>
              </a:rPr>
              <a:t>этнографические</a:t>
            </a:r>
            <a:endParaRPr lang="ru-RU" sz="2000">
              <a:latin typeface="GothicRus" pitchFamily="18" charset="0"/>
            </a:endParaRPr>
          </a:p>
          <a:p>
            <a:pPr marL="342900" indent="-342900" algn="l">
              <a:spcBef>
                <a:spcPct val="50000"/>
              </a:spcBef>
              <a:buFontTx/>
              <a:buAutoNum type="arabicParenR"/>
            </a:pPr>
            <a:r>
              <a:rPr lang="ru-RU" sz="2000">
                <a:latin typeface="GothicRus" pitchFamily="18" charset="0"/>
                <a:hlinkClick r:id="rId6" action="ppaction://hlinksldjump"/>
              </a:rPr>
              <a:t>вещественные</a:t>
            </a:r>
            <a:endParaRPr lang="ru-RU" sz="2000">
              <a:latin typeface="GothicRus" pitchFamily="18" charset="0"/>
            </a:endParaRPr>
          </a:p>
          <a:p>
            <a:pPr marL="342900" indent="-342900" algn="l">
              <a:spcBef>
                <a:spcPct val="50000"/>
              </a:spcBef>
              <a:buFontTx/>
              <a:buAutoNum type="arabicParenR"/>
            </a:pPr>
            <a:r>
              <a:rPr lang="ru-RU" sz="2000">
                <a:latin typeface="GothicRus" pitchFamily="18" charset="0"/>
                <a:hlinkClick r:id="rId7" action="ppaction://hlinksldjump"/>
              </a:rPr>
              <a:t>художественно-изобразительные</a:t>
            </a:r>
            <a:endParaRPr lang="ru-RU" sz="2000">
              <a:latin typeface="GothicRus" pitchFamily="18" charset="0"/>
            </a:endParaRPr>
          </a:p>
          <a:p>
            <a:pPr marL="342900" indent="-342900" algn="l">
              <a:spcBef>
                <a:spcPct val="50000"/>
              </a:spcBef>
              <a:buFontTx/>
              <a:buAutoNum type="arabicParenR"/>
            </a:pPr>
            <a:r>
              <a:rPr lang="ru-RU" sz="2000">
                <a:latin typeface="GothicRus" pitchFamily="18" charset="0"/>
                <a:hlinkClick r:id="rId8" action="ppaction://hlinksldjump"/>
              </a:rPr>
              <a:t>письменные</a:t>
            </a:r>
            <a:endParaRPr lang="ru-RU" sz="2000">
              <a:latin typeface="GothicRus" pitchFamily="18" charset="0"/>
            </a:endParaRPr>
          </a:p>
        </p:txBody>
      </p:sp>
      <p:sp>
        <p:nvSpPr>
          <p:cNvPr id="25618" name="AutoShape 1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1" name="Picture 21" descr="P712017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052513"/>
            <a:ext cx="4040188" cy="5400675"/>
          </a:xfrm>
          <a:prstGeom prst="rect">
            <a:avLst/>
          </a:prstGeom>
          <a:noFill/>
          <a:ln w="1270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56" name="Text Box 9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Природно-географические источники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75" name="Text Box 47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Этнографические источники</a:t>
            </a:r>
          </a:p>
        </p:txBody>
      </p:sp>
      <p:pic>
        <p:nvPicPr>
          <p:cNvPr id="48176" name="Picture 48" descr="Прялк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116013"/>
            <a:ext cx="6480175" cy="4625975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Вещественные источники</a:t>
            </a:r>
          </a:p>
        </p:txBody>
      </p:sp>
      <p:pic>
        <p:nvPicPr>
          <p:cNvPr id="53296" name="Picture 48" descr="вещественные источники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116013"/>
            <a:ext cx="6408737" cy="4676775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Художественно-изобразительные источники</a:t>
            </a:r>
          </a:p>
        </p:txBody>
      </p:sp>
      <p:pic>
        <p:nvPicPr>
          <p:cNvPr id="55344" name="Picture 48" descr="Миниатюра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484313"/>
            <a:ext cx="6264275" cy="4818062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Письменные источники</a:t>
            </a:r>
          </a:p>
        </p:txBody>
      </p:sp>
      <p:pic>
        <p:nvPicPr>
          <p:cNvPr id="57392" name="Picture 48" descr="книг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5588" y="836613"/>
            <a:ext cx="3552825" cy="5705475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1042988" y="188913"/>
            <a:ext cx="7056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GothicRus" pitchFamily="18" charset="0"/>
              </a:rPr>
              <a:t>Мир варваров</a:t>
            </a:r>
          </a:p>
        </p:txBody>
      </p:sp>
      <p:pic>
        <p:nvPicPr>
          <p:cNvPr id="59441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52513"/>
            <a:ext cx="7777162" cy="522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CC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ranti Solid LE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ranti Solid LET" pitchFamily="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2160</TotalTime>
  <Words>92</Words>
  <Application>Microsoft Office PowerPoint</Application>
  <PresentationFormat>Экран (4:3)</PresentationFormat>
  <Paragraphs>51</Paragraphs>
  <Slides>14</Slides>
  <Notes>14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GothicRus</vt:lpstr>
      <vt:lpstr>Century Gothic</vt:lpstr>
      <vt:lpstr>Tiranti Solid LET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Microsoft</cp:lastModifiedBy>
  <cp:revision>16</cp:revision>
  <dcterms:created xsi:type="dcterms:W3CDTF">2007-08-05T10:19:21Z</dcterms:created>
  <dcterms:modified xsi:type="dcterms:W3CDTF">2015-08-31T15:16:44Z</dcterms:modified>
</cp:coreProperties>
</file>