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6" r:id="rId4"/>
    <p:sldId id="284" r:id="rId5"/>
    <p:sldId id="285" r:id="rId6"/>
    <p:sldId id="286" r:id="rId7"/>
    <p:sldId id="287" r:id="rId8"/>
    <p:sldId id="277" r:id="rId9"/>
    <p:sldId id="278" r:id="rId10"/>
    <p:sldId id="263" r:id="rId11"/>
    <p:sldId id="303" r:id="rId12"/>
    <p:sldId id="304" r:id="rId13"/>
    <p:sldId id="279" r:id="rId14"/>
    <p:sldId id="258" r:id="rId15"/>
    <p:sldId id="280" r:id="rId16"/>
    <p:sldId id="307" r:id="rId17"/>
    <p:sldId id="261" r:id="rId18"/>
    <p:sldId id="262" r:id="rId19"/>
    <p:sldId id="264" r:id="rId20"/>
    <p:sldId id="265" r:id="rId21"/>
    <p:sldId id="266" r:id="rId22"/>
    <p:sldId id="267" r:id="rId23"/>
    <p:sldId id="298" r:id="rId24"/>
    <p:sldId id="297" r:id="rId25"/>
    <p:sldId id="299" r:id="rId26"/>
    <p:sldId id="300" r:id="rId27"/>
    <p:sldId id="274" r:id="rId28"/>
    <p:sldId id="268" r:id="rId29"/>
    <p:sldId id="282" r:id="rId30"/>
    <p:sldId id="281" r:id="rId31"/>
    <p:sldId id="259" r:id="rId32"/>
    <p:sldId id="291" r:id="rId33"/>
    <p:sldId id="293" r:id="rId34"/>
    <p:sldId id="294" r:id="rId35"/>
    <p:sldId id="295" r:id="rId36"/>
    <p:sldId id="296" r:id="rId37"/>
    <p:sldId id="301" r:id="rId38"/>
    <p:sldId id="305" r:id="rId3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p:scale>
          <a:sx n="62" d="100"/>
          <a:sy n="62" d="100"/>
        </p:scale>
        <p:origin x="444"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F5A85D8-D3C0-467B-8E95-393AF937A735}" type="datetimeFigureOut">
              <a:rPr lang="ru-RU"/>
              <a:pPr>
                <a:defRPr/>
              </a:pPr>
              <a:t>24.02.2014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CD7E9B5-D08B-4B68-BAB1-E9E674495691}"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C822E58-0C35-41C5-9593-D3D910BA13A1}" type="datetimeFigureOut">
              <a:rPr lang="ru-RU"/>
              <a:pPr>
                <a:defRPr/>
              </a:pPr>
              <a:t>24.02.2014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C80365A-BB39-46C5-B2CE-2B561A225C13}"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9CB9920-D6E0-4230-9D6D-8277FBE31EE8}" type="datetimeFigureOut">
              <a:rPr lang="ru-RU"/>
              <a:pPr>
                <a:defRPr/>
              </a:pPr>
              <a:t>24.02.2014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2498669-FFAA-4BDA-8AE5-9EA3F8EE48D5}"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4C05A78-78F0-4207-A203-42D9222CE3F2}" type="datetimeFigureOut">
              <a:rPr lang="ru-RU"/>
              <a:pPr>
                <a:defRPr/>
              </a:pPr>
              <a:t>24.02.2014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1D216A1-D0BE-4325-8551-898D75E14FF8}"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B51BC7A-D085-43DA-A12E-2855DE443901}" type="datetimeFigureOut">
              <a:rPr lang="ru-RU"/>
              <a:pPr>
                <a:defRPr/>
              </a:pPr>
              <a:t>24.02.2014</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18D5B80-2F72-44D6-BB6E-0D5CDBC46378}"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5D83AFEE-7C4D-4A63-84B8-196C78B0DAD3}" type="datetimeFigureOut">
              <a:rPr lang="ru-RU"/>
              <a:pPr>
                <a:defRPr/>
              </a:pPr>
              <a:t>24.02.2014</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ED0DCDC-052C-45D0-A07A-FE7A7492462D}"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B00323A-E113-49D1-8AAB-CC1A870B1A17}" type="datetimeFigureOut">
              <a:rPr lang="ru-RU"/>
              <a:pPr>
                <a:defRPr/>
              </a:pPr>
              <a:t>24.02.2014</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FF737E33-6D19-43E6-B266-F82A22980623}"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0F97CD7-4E6B-4B7E-9685-A90E58A36900}" type="datetimeFigureOut">
              <a:rPr lang="ru-RU"/>
              <a:pPr>
                <a:defRPr/>
              </a:pPr>
              <a:t>24.02.2014</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3925D9D7-5C17-4945-805F-BFFDB7827923}"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EF26036-306A-4FA7-AD19-F11E0197EF70}" type="datetimeFigureOut">
              <a:rPr lang="ru-RU"/>
              <a:pPr>
                <a:defRPr/>
              </a:pPr>
              <a:t>24.02.2014</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C6AD6FB6-17F8-4D43-A169-314EC1FC46C1}"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E76107B-3384-41DB-975E-F46C0153591F}" type="datetimeFigureOut">
              <a:rPr lang="ru-RU"/>
              <a:pPr>
                <a:defRPr/>
              </a:pPr>
              <a:t>24.02.2014</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D668205-989A-47E9-961B-7578781FE507}"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EDF1771-F993-4731-AF6E-C0CC73FD0A0F}" type="datetimeFigureOut">
              <a:rPr lang="ru-RU"/>
              <a:pPr>
                <a:defRPr/>
              </a:pPr>
              <a:t>24.02.2014</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17433B4-3837-46BE-997C-D957F252B451}"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extLst>
          </a:blip>
          <a:srcRect/>
          <a:stretch>
            <a:fillRect t="-1000" b="-1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634B2C6-BADF-479F-B25A-74BCCCBB5020}" type="datetimeFigureOut">
              <a:rPr lang="ru-RU"/>
              <a:pPr>
                <a:defRPr/>
              </a:pPr>
              <a:t>24.02.2014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D8BA359-C1D2-4223-AE9B-FB4C114396BD}"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TextBox 2"/>
          <p:cNvSpPr txBox="1"/>
          <p:nvPr/>
        </p:nvSpPr>
        <p:spPr>
          <a:xfrm>
            <a:off x="2780241" y="554335"/>
            <a:ext cx="3960440" cy="4236284"/>
          </a:xfrm>
          <a:prstGeom prst="rect">
            <a:avLst/>
          </a:prstGeom>
          <a:noFill/>
        </p:spPr>
        <p:txBody>
          <a:bodyPr>
            <a:prstTxWarp prst="textPlain">
              <a:avLst/>
            </a:prstTxWarp>
            <a:spAutoFit/>
          </a:bodyPr>
          <a:lstStyle/>
          <a:p>
            <a:pPr algn="ctr" fontAlgn="auto">
              <a:spcBef>
                <a:spcPts val="0"/>
              </a:spcBef>
              <a:spcAft>
                <a:spcPts val="0"/>
              </a:spcAft>
              <a:defRPr/>
            </a:pPr>
            <a:r>
              <a:rPr lang="ru-RU" sz="3600" b="1" i="1" dirty="0">
                <a:latin typeface="+mn-lt"/>
                <a:cs typeface="+mn-cs"/>
              </a:rPr>
              <a:t>Опыт работы по ознакомлению дошкольников с ПДД младшего и среднего возраста  </a:t>
            </a:r>
            <a:endParaRPr lang="ru-RU" sz="3600" b="1" i="1"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C:\Users\User\Documents\ВСЕ ФОТО\МДОАУ ДС № 28 по ПДД\S6304558.JPG"/>
          <p:cNvPicPr>
            <a:picLocks noChangeAspect="1" noChangeArrowheads="1"/>
          </p:cNvPicPr>
          <p:nvPr/>
        </p:nvPicPr>
        <p:blipFill>
          <a:blip r:embed="rId2"/>
          <a:srcRect l="3677" r="1811" b="11147"/>
          <a:stretch>
            <a:fillRect/>
          </a:stretch>
        </p:blipFill>
        <p:spPr bwMode="auto">
          <a:xfrm>
            <a:off x="0" y="0"/>
            <a:ext cx="91360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Рисунок 1" descr="http://www.maaam.ru/upload/blogs/14f8a9f7c0f10d559fa4a7ecfa02656f.jpg.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2268538" y="41275"/>
            <a:ext cx="7127875" cy="1828800"/>
          </a:xfrm>
          <a:prstGeom prst="rect">
            <a:avLst/>
          </a:prstGeom>
          <a:noFill/>
          <a:ln w="9525">
            <a:noFill/>
            <a:miter lim="800000"/>
            <a:headEnd/>
            <a:tailEnd/>
          </a:ln>
        </p:spPr>
        <p:txBody>
          <a:bodyPr>
            <a:spAutoFit/>
          </a:bodyPr>
          <a:lstStyle/>
          <a:p>
            <a:r>
              <a:rPr lang="ru-RU" sz="3200" b="1">
                <a:latin typeface="Times New Roman" pitchFamily="18" charset="0"/>
                <a:cs typeface="Times New Roman" pitchFamily="18" charset="0"/>
              </a:rPr>
              <a:t>      Мониторинг усвоения дошкольниками знаний по ПДД</a:t>
            </a:r>
          </a:p>
          <a:p>
            <a:endParaRPr lang="ru-RU" sz="3200" b="1">
              <a:latin typeface="Times New Roman" pitchFamily="18" charset="0"/>
              <a:cs typeface="Times New Roman" pitchFamily="18" charset="0"/>
            </a:endParaRPr>
          </a:p>
          <a:p>
            <a:endParaRPr lang="ru-RU">
              <a:latin typeface="Calibri" pitchFamily="34" charset="0"/>
            </a:endParaRPr>
          </a:p>
        </p:txBody>
      </p:sp>
      <p:graphicFrame>
        <p:nvGraphicFramePr>
          <p:cNvPr id="25602" name="Диаграмма 2"/>
          <p:cNvGraphicFramePr>
            <a:graphicFrameLocks/>
          </p:cNvGraphicFramePr>
          <p:nvPr/>
        </p:nvGraphicFramePr>
        <p:xfrm>
          <a:off x="2700338" y="1066800"/>
          <a:ext cx="6443662" cy="5791200"/>
        </p:xfrm>
        <a:graphic>
          <a:graphicData uri="http://schemas.openxmlformats.org/presentationml/2006/ole">
            <p:oleObj spid="_x0000_s25602" r:id="rId3" imgW="6474513" imgH="5938019" progId="Excel.Chart.8">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Прямоугольник 1"/>
          <p:cNvSpPr>
            <a:spLocks noChangeArrowheads="1"/>
          </p:cNvSpPr>
          <p:nvPr/>
        </p:nvSpPr>
        <p:spPr bwMode="auto">
          <a:xfrm>
            <a:off x="2771775" y="981075"/>
            <a:ext cx="5976938" cy="4524375"/>
          </a:xfrm>
          <a:prstGeom prst="rect">
            <a:avLst/>
          </a:prstGeom>
          <a:noFill/>
          <a:ln w="9525">
            <a:noFill/>
            <a:miter lim="800000"/>
            <a:headEnd/>
            <a:tailEnd/>
          </a:ln>
        </p:spPr>
        <p:txBody>
          <a:bodyPr>
            <a:spAutoFit/>
          </a:bodyPr>
          <a:lstStyle/>
          <a:p>
            <a:pPr marL="514350" indent="-514350" algn="ctr">
              <a:buFont typeface="Arial" charset="0"/>
              <a:buNone/>
            </a:pPr>
            <a:r>
              <a:rPr lang="ru-RU" sz="4800" b="1">
                <a:latin typeface="Times New Roman" pitchFamily="18" charset="0"/>
                <a:cs typeface="Times New Roman" pitchFamily="18" charset="0"/>
              </a:rPr>
              <a:t>Формы работы</a:t>
            </a:r>
            <a:r>
              <a:rPr lang="ru-RU" sz="4800">
                <a:latin typeface="Times New Roman" pitchFamily="18" charset="0"/>
                <a:cs typeface="Times New Roman" pitchFamily="18" charset="0"/>
              </a:rPr>
              <a:t/>
            </a:r>
            <a:br>
              <a:rPr lang="ru-RU" sz="4800">
                <a:latin typeface="Times New Roman" pitchFamily="18" charset="0"/>
                <a:cs typeface="Times New Roman" pitchFamily="18" charset="0"/>
              </a:rPr>
            </a:br>
            <a:r>
              <a:rPr lang="ru-RU" sz="4800" b="1">
                <a:latin typeface="Times New Roman" pitchFamily="18" charset="0"/>
                <a:cs typeface="Times New Roman" pitchFamily="18" charset="0"/>
              </a:rPr>
              <a:t> с  детьми  по обучению  </a:t>
            </a:r>
            <a:r>
              <a:rPr lang="ru-RU" sz="4800">
                <a:latin typeface="Times New Roman" pitchFamily="18" charset="0"/>
                <a:cs typeface="Times New Roman" pitchFamily="18" charset="0"/>
              </a:rPr>
              <a:t/>
            </a:r>
            <a:br>
              <a:rPr lang="ru-RU" sz="4800">
                <a:latin typeface="Times New Roman" pitchFamily="18" charset="0"/>
                <a:cs typeface="Times New Roman" pitchFamily="18" charset="0"/>
              </a:rPr>
            </a:br>
            <a:r>
              <a:rPr lang="ru-RU" sz="4800" b="1">
                <a:latin typeface="Times New Roman" pitchFamily="18" charset="0"/>
                <a:cs typeface="Times New Roman" pitchFamily="18" charset="0"/>
              </a:rPr>
              <a:t>правилам дорожного движения</a:t>
            </a:r>
            <a:endParaRPr lang="ru-RU" sz="4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2771775" y="260350"/>
            <a:ext cx="6372225" cy="5510213"/>
          </a:xfrm>
          <a:prstGeom prst="rect">
            <a:avLst/>
          </a:prstGeom>
          <a:noFill/>
          <a:ln w="9525">
            <a:noFill/>
            <a:miter lim="800000"/>
            <a:headEnd/>
            <a:tailEnd/>
          </a:ln>
        </p:spPr>
        <p:txBody>
          <a:bodyPr>
            <a:spAutoFit/>
          </a:bodyPr>
          <a:lstStyle/>
          <a:p>
            <a:r>
              <a:rPr lang="ru-RU" sz="3200" b="1">
                <a:latin typeface="Times New Roman" pitchFamily="18" charset="0"/>
                <a:cs typeface="Times New Roman" pitchFamily="18" charset="0"/>
              </a:rPr>
              <a:t>- организованная деятельность  – занятия, экскурсии, тренинги;</a:t>
            </a:r>
          </a:p>
          <a:p>
            <a:r>
              <a:rPr lang="ru-RU" sz="3200" b="1">
                <a:latin typeface="Times New Roman" pitchFamily="18" charset="0"/>
                <a:cs typeface="Times New Roman" pitchFamily="18" charset="0"/>
              </a:rPr>
              <a:t>- совместная деятельность взрослых и дошкольников – драматизация сказок, беседы воспитателя и ребенка, наблюдения, труд, чтение художественной литературы;</a:t>
            </a:r>
          </a:p>
          <a:p>
            <a:r>
              <a:rPr lang="ru-RU" sz="3200" b="1">
                <a:latin typeface="Times New Roman" pitchFamily="18" charset="0"/>
                <a:cs typeface="Times New Roman" pitchFamily="18" charset="0"/>
              </a:rPr>
              <a:t>- свободная самостоятельная деятельность дошкольников- сюжетно-ролевые игры.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BEBA8EAE-BF5A-486C-A8C5-ECC9F3942E4B}"/>
              <a:ext uri="{28A0092B-C50C-407E-A947-70E740481C1C}"/>
            </a:extLst>
          </a:blip>
          <a:srcRect l="12956" t="27587" r="3591" b="9104"/>
          <a:stretch/>
        </p:blipFill>
        <p:spPr>
          <a:xfrm>
            <a:off x="3203848" y="3637704"/>
            <a:ext cx="5397191" cy="3070816"/>
          </a:xfrm>
          <a:prstGeom prst="rect">
            <a:avLst/>
          </a:prstGeom>
          <a:ln>
            <a:noFill/>
          </a:ln>
          <a:effectLst>
            <a:softEdge rad="112500"/>
          </a:effectLst>
        </p:spPr>
      </p:pic>
      <p:pic>
        <p:nvPicPr>
          <p:cNvPr id="3" name="Рисунок 2"/>
          <p:cNvPicPr>
            <a:picLocks noChangeAspect="1"/>
          </p:cNvPicPr>
          <p:nvPr/>
        </p:nvPicPr>
        <p:blipFill rotWithShape="1">
          <a:blip r:embed="rId3" cstate="print">
            <a:extLst>
              <a:ext uri="{BEBA8EAE-BF5A-486C-A8C5-ECC9F3942E4B}"/>
              <a:ext uri="{28A0092B-C50C-407E-A947-70E740481C1C}"/>
            </a:extLst>
          </a:blip>
          <a:srcRect l="16557" t="20986" b="7609"/>
          <a:stretch/>
        </p:blipFill>
        <p:spPr>
          <a:xfrm rot="723845">
            <a:off x="4828948" y="540005"/>
            <a:ext cx="4190556" cy="2689473"/>
          </a:xfrm>
          <a:prstGeom prst="rect">
            <a:avLst/>
          </a:prstGeom>
          <a:ln>
            <a:noFill/>
          </a:ln>
          <a:effectLst>
            <a:softEdge rad="112500"/>
          </a:effectLst>
        </p:spPr>
      </p:pic>
      <p:pic>
        <p:nvPicPr>
          <p:cNvPr id="4" name="Рисунок 3"/>
          <p:cNvPicPr>
            <a:picLocks noChangeAspect="1"/>
          </p:cNvPicPr>
          <p:nvPr/>
        </p:nvPicPr>
        <p:blipFill rotWithShape="1">
          <a:blip r:embed="rId4">
            <a:extLst>
              <a:ext uri="{BEBA8EAE-BF5A-486C-A8C5-ECC9F3942E4B}"/>
              <a:ext uri="{28A0092B-C50C-407E-A947-70E740481C1C}"/>
            </a:extLst>
          </a:blip>
          <a:srcRect t="17833" r="34702"/>
          <a:stretch/>
        </p:blipFill>
        <p:spPr>
          <a:xfrm rot="20874673">
            <a:off x="387547" y="554538"/>
            <a:ext cx="3968087" cy="33352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C:\Users\User\Documents\ВСЕ ФОТО\МДОАУ ДС № 28 по ПДД\S630194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Users\User\Desktop\Новая папка\P1100252.JPG"/>
          <p:cNvPicPr>
            <a:picLocks noChangeAspect="1" noChangeArrowheads="1"/>
          </p:cNvPicPr>
          <p:nvPr/>
        </p:nvPicPr>
        <p:blipFill>
          <a:blip r:embed="rId2"/>
          <a:srcRect/>
          <a:stretch>
            <a:fillRect/>
          </a:stretch>
        </p:blipFill>
        <p:spPr bwMode="auto">
          <a:xfrm>
            <a:off x="1588" y="0"/>
            <a:ext cx="9142412"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3059113" y="981075"/>
            <a:ext cx="5868987" cy="3600450"/>
          </a:xfrm>
          <a:prstGeom prst="rect">
            <a:avLst/>
          </a:prstGeom>
          <a:noFill/>
          <a:ln w="9525">
            <a:noFill/>
            <a:miter lim="800000"/>
            <a:headEnd/>
            <a:tailEnd/>
          </a:ln>
        </p:spPr>
        <p:txBody>
          <a:bodyPr>
            <a:spAutoFit/>
          </a:bodyPr>
          <a:lstStyle/>
          <a:p>
            <a:r>
              <a:rPr lang="ru-RU" sz="3600" b="1" i="1">
                <a:latin typeface="Times New Roman" pitchFamily="18" charset="0"/>
                <a:cs typeface="Times New Roman" pitchFamily="18" charset="0"/>
              </a:rPr>
              <a:t>Цель:</a:t>
            </a:r>
            <a:r>
              <a:rPr lang="ru-RU" sz="2400" b="1" i="1">
                <a:latin typeface="Times New Roman" pitchFamily="18" charset="0"/>
                <a:cs typeface="Times New Roman" pitchFamily="18" charset="0"/>
              </a:rPr>
              <a:t> </a:t>
            </a:r>
            <a:r>
              <a:rPr lang="ru-RU" sz="2400" i="1">
                <a:latin typeface="Times New Roman" pitchFamily="18" charset="0"/>
                <a:cs typeface="Times New Roman" pitchFamily="18" charset="0"/>
              </a:rPr>
              <a:t>Повышение эффективности работы педагогов по организации и руководству различными формами совместной  деятельности с воспитанниками по правилам дорожного движения на прогулке; определение перспектив работы по оптимизации условий для проведения данного вида деятельности.</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0" y="-1588"/>
            <a:ext cx="9156700" cy="68675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a:stretch>
            <a:fillRect/>
          </a:stretch>
        </p:blipFill>
        <p:spPr bwMode="auto">
          <a:xfrm>
            <a:off x="0" y="7938"/>
            <a:ext cx="9156700"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l="2499" t="2763" b="12102"/>
          <a:stretch>
            <a:fillRect/>
          </a:stretch>
        </p:blipFill>
        <p:spPr bwMode="auto">
          <a:xfrm>
            <a:off x="0" y="-47625"/>
            <a:ext cx="9144000" cy="690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p:cNvSpPr txBox="1">
            <a:spLocks noChangeArrowheads="1"/>
          </p:cNvSpPr>
          <p:nvPr/>
        </p:nvSpPr>
        <p:spPr bwMode="auto">
          <a:xfrm>
            <a:off x="2987675" y="1196975"/>
            <a:ext cx="5832475" cy="2862263"/>
          </a:xfrm>
          <a:prstGeom prst="rect">
            <a:avLst/>
          </a:prstGeom>
          <a:noFill/>
          <a:ln w="9525">
            <a:noFill/>
            <a:miter lim="800000"/>
            <a:headEnd/>
            <a:tailEnd/>
          </a:ln>
        </p:spPr>
        <p:txBody>
          <a:bodyPr>
            <a:spAutoFit/>
          </a:bodyPr>
          <a:lstStyle/>
          <a:p>
            <a:pPr algn="ctr"/>
            <a:r>
              <a:rPr lang="ru-RU" sz="6000" b="1">
                <a:latin typeface="Times New Roman" pitchFamily="18" charset="0"/>
                <a:cs typeface="Times New Roman" pitchFamily="18" charset="0"/>
              </a:rPr>
              <a:t>Формы взаимодействия ДОУ с семьей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2916238" y="908050"/>
            <a:ext cx="6011862" cy="3970338"/>
          </a:xfrm>
          <a:prstGeom prst="rect">
            <a:avLst/>
          </a:prstGeom>
          <a:noFill/>
          <a:ln w="9525">
            <a:noFill/>
            <a:miter lim="800000"/>
            <a:headEnd/>
            <a:tailEnd/>
          </a:ln>
        </p:spPr>
        <p:txBody>
          <a:bodyPr>
            <a:spAutoFit/>
          </a:bodyPr>
          <a:lstStyle/>
          <a:p>
            <a:pPr algn="ctr"/>
            <a:r>
              <a:rPr lang="ru-RU" sz="3600">
                <a:latin typeface="Times New Roman" pitchFamily="18" charset="0"/>
                <a:cs typeface="Times New Roman" pitchFamily="18" charset="0"/>
              </a:rPr>
              <a:t>Федеральная целевая программа «Повышение безопасного дорожного движения» утвержденная постановлением правительства РФ от 01.02.2006 №100</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
          <p:cNvSpPr txBox="1">
            <a:spLocks noChangeArrowheads="1"/>
          </p:cNvSpPr>
          <p:nvPr/>
        </p:nvSpPr>
        <p:spPr bwMode="auto">
          <a:xfrm>
            <a:off x="2771775" y="188913"/>
            <a:ext cx="6192838" cy="5940425"/>
          </a:xfrm>
          <a:prstGeom prst="rect">
            <a:avLst/>
          </a:prstGeom>
          <a:noFill/>
          <a:ln w="9525">
            <a:noFill/>
            <a:miter lim="800000"/>
            <a:headEnd/>
            <a:tailEnd/>
          </a:ln>
        </p:spPr>
        <p:txBody>
          <a:bodyPr>
            <a:spAutoFit/>
          </a:bodyPr>
          <a:lstStyle/>
          <a:p>
            <a:r>
              <a:rPr lang="ru-RU" sz="2000">
                <a:latin typeface="Times New Roman" pitchFamily="18" charset="0"/>
                <a:cs typeface="Times New Roman" pitchFamily="18" charset="0"/>
              </a:rPr>
              <a:t>-</a:t>
            </a:r>
            <a:r>
              <a:rPr lang="ru-RU" sz="2000" b="1">
                <a:latin typeface="Times New Roman" pitchFamily="18" charset="0"/>
                <a:cs typeface="Times New Roman" pitchFamily="18" charset="0"/>
              </a:rPr>
              <a:t>анкетирование родителей «Изучение отношения родителей к необходимости обучения детей правилам дорожного движения» ;</a:t>
            </a:r>
          </a:p>
          <a:p>
            <a:r>
              <a:rPr lang="ru-RU" sz="2000" b="1">
                <a:latin typeface="Times New Roman" pitchFamily="18" charset="0"/>
                <a:cs typeface="Times New Roman" pitchFamily="18" charset="0"/>
              </a:rPr>
              <a:t>-Интервью «Знают ли наши родители правила дорожного движения»;</a:t>
            </a:r>
          </a:p>
          <a:p>
            <a:r>
              <a:rPr lang="ru-RU" sz="2000" b="1">
                <a:latin typeface="Times New Roman" pitchFamily="18" charset="0"/>
                <a:cs typeface="Times New Roman" pitchFamily="18" charset="0"/>
              </a:rPr>
              <a:t>- Родительское собрание «Безопасность детей на улицах города»;</a:t>
            </a:r>
          </a:p>
          <a:p>
            <a:r>
              <a:rPr lang="ru-RU" sz="2000" b="1">
                <a:latin typeface="Times New Roman" pitchFamily="18" charset="0"/>
                <a:cs typeface="Times New Roman" pitchFamily="18" charset="0"/>
              </a:rPr>
              <a:t>- Творческий проект «Составление маршрута от дома до детского сада»;</a:t>
            </a:r>
          </a:p>
          <a:p>
            <a:r>
              <a:rPr lang="ru-RU" sz="2000" b="1">
                <a:latin typeface="Times New Roman" pitchFamily="18" charset="0"/>
                <a:cs typeface="Times New Roman" pitchFamily="18" charset="0"/>
              </a:rPr>
              <a:t>- Сочинение рассказа, сказки «Нам на улице не страшно»;</a:t>
            </a:r>
          </a:p>
          <a:p>
            <a:r>
              <a:rPr lang="ru-RU" sz="2000" b="1">
                <a:latin typeface="Times New Roman" pitchFamily="18" charset="0"/>
                <a:cs typeface="Times New Roman" pitchFamily="18" charset="0"/>
              </a:rPr>
              <a:t>-Музыкально-спортивный досуг «Дорожное путешествие»;</a:t>
            </a:r>
          </a:p>
          <a:p>
            <a:r>
              <a:rPr lang="ru-RU" sz="2000" b="1">
                <a:latin typeface="Times New Roman" pitchFamily="18" charset="0"/>
                <a:cs typeface="Times New Roman" pitchFamily="18" charset="0"/>
              </a:rPr>
              <a:t>- Гостиная «Дорожная азбука»;</a:t>
            </a:r>
          </a:p>
          <a:p>
            <a:r>
              <a:rPr lang="ru-RU" sz="2000" b="1">
                <a:latin typeface="Times New Roman" pitchFamily="18" charset="0"/>
                <a:cs typeface="Times New Roman" pitchFamily="18" charset="0"/>
              </a:rPr>
              <a:t>- Конкурс для родителей «Составление кроссворда по правилам дорожного движения»</a:t>
            </a:r>
          </a:p>
          <a:p>
            <a:r>
              <a:rPr lang="ru-RU" sz="2000" b="1">
                <a:latin typeface="Times New Roman" pitchFamily="18" charset="0"/>
                <a:cs typeface="Times New Roman" pitchFamily="18" charset="0"/>
              </a:rPr>
              <a:t>-Выпуск стенгазет;</a:t>
            </a:r>
          </a:p>
          <a:p>
            <a:r>
              <a:rPr lang="ru-RU" sz="2000" b="1">
                <a:latin typeface="Times New Roman" pitchFamily="18" charset="0"/>
                <a:cs typeface="Times New Roman" pitchFamily="18" charset="0"/>
              </a:rPr>
              <a:t>-Выставка детско-родительского творчества «Дорожная Азбука».</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C:\Users\User\Documents\ВСЕ ФОТО\МДОАУ ДС № 28 по ПДД\S6304607.JPG"/>
          <p:cNvPicPr>
            <a:picLocks noChangeAspect="1" noChangeArrowheads="1"/>
          </p:cNvPicPr>
          <p:nvPr/>
        </p:nvPicPr>
        <p:blipFill>
          <a:blip r:embed="rId2"/>
          <a:srcRect/>
          <a:stretch>
            <a:fillRect/>
          </a:stretch>
        </p:blipFill>
        <p:spPr bwMode="auto">
          <a:xfrm>
            <a:off x="-95250" y="0"/>
            <a:ext cx="9239250" cy="692943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Рисунок 1"/>
          <p:cNvPicPr>
            <a:picLocks noChangeAspect="1"/>
          </p:cNvPicPr>
          <p:nvPr/>
        </p:nvPicPr>
        <p:blipFill>
          <a:blip r:embed="rId2"/>
          <a:srcRect/>
          <a:stretch>
            <a:fillRect/>
          </a:stretch>
        </p:blipFill>
        <p:spPr bwMode="auto">
          <a:xfrm>
            <a:off x="0" y="0"/>
            <a:ext cx="9159875"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Рисунок 1"/>
          <p:cNvPicPr>
            <a:picLocks noChangeAspect="1"/>
          </p:cNvPicPr>
          <p:nvPr/>
        </p:nvPicPr>
        <p:blipFill>
          <a:blip r:embed="rId2"/>
          <a:srcRect/>
          <a:stretch>
            <a:fillRect/>
          </a:stretch>
        </p:blipFill>
        <p:spPr bwMode="auto">
          <a:xfrm>
            <a:off x="0" y="-47625"/>
            <a:ext cx="9144000" cy="69056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p:cNvSpPr txBox="1">
            <a:spLocks noChangeArrowheads="1"/>
          </p:cNvSpPr>
          <p:nvPr/>
        </p:nvSpPr>
        <p:spPr bwMode="auto">
          <a:xfrm>
            <a:off x="2978150" y="260350"/>
            <a:ext cx="6156325" cy="5448300"/>
          </a:xfrm>
          <a:prstGeom prst="rect">
            <a:avLst/>
          </a:prstGeom>
          <a:noFill/>
          <a:ln w="9525">
            <a:noFill/>
            <a:miter lim="800000"/>
            <a:headEnd/>
            <a:tailEnd/>
          </a:ln>
        </p:spPr>
        <p:txBody>
          <a:bodyPr>
            <a:spAutoFit/>
          </a:bodyPr>
          <a:lstStyle/>
          <a:p>
            <a:pPr algn="ctr"/>
            <a:r>
              <a:rPr lang="ru-RU" sz="3600" b="1">
                <a:latin typeface="Times New Roman" pitchFamily="18" charset="0"/>
                <a:cs typeface="Times New Roman" pitchFamily="18" charset="0"/>
              </a:rPr>
              <a:t>Дидактическая игра по ПДД «Подумай-отгадай»</a:t>
            </a:r>
          </a:p>
          <a:p>
            <a:endParaRPr lang="ru-RU">
              <a:latin typeface="Calibri" pitchFamily="34" charset="0"/>
            </a:endParaRPr>
          </a:p>
          <a:p>
            <a:r>
              <a:rPr lang="ru-RU" sz="2400" b="1">
                <a:latin typeface="Times New Roman" pitchFamily="18" charset="0"/>
                <a:cs typeface="Times New Roman" pitchFamily="18" charset="0"/>
              </a:rPr>
              <a:t>Правила: </a:t>
            </a:r>
            <a:r>
              <a:rPr lang="ru-RU" sz="2400">
                <a:latin typeface="Times New Roman" pitchFamily="18" charset="0"/>
                <a:cs typeface="Times New Roman" pitchFamily="18" charset="0"/>
              </a:rPr>
              <a:t>необходимо давать правильный ответ и  не выкрикивать его хором. Выигрывает тот, кто получил больше фишек за правильные ответы.</a:t>
            </a:r>
          </a:p>
          <a:p>
            <a:r>
              <a:rPr lang="ru-RU" sz="2400" b="1">
                <a:latin typeface="Times New Roman" pitchFamily="18" charset="0"/>
                <a:cs typeface="Times New Roman" pitchFamily="18" charset="0"/>
              </a:rPr>
              <a:t>Ход игры:</a:t>
            </a:r>
          </a:p>
          <a:p>
            <a:r>
              <a:rPr lang="ru-RU" sz="2400">
                <a:latin typeface="Times New Roman" pitchFamily="18" charset="0"/>
                <a:cs typeface="Times New Roman" pitchFamily="18" charset="0"/>
              </a:rPr>
              <a:t>Воспитатель(или родители). Я буду задавать вам вопросы. Кто знает правильный ответ, должен поднять руку. Кто первым ответит правильно, получает фишку. В конце игры посчитаем фишки и выявим победителя.</a:t>
            </a:r>
          </a:p>
          <a:p>
            <a:endParaRPr lang="ru-RU">
              <a:latin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Рисунок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Прямоугольник 1"/>
          <p:cNvSpPr>
            <a:spLocks noChangeArrowheads="1"/>
          </p:cNvSpPr>
          <p:nvPr/>
        </p:nvSpPr>
        <p:spPr bwMode="auto">
          <a:xfrm>
            <a:off x="3132138" y="1130300"/>
            <a:ext cx="5111750" cy="3048000"/>
          </a:xfrm>
          <a:prstGeom prst="rect">
            <a:avLst/>
          </a:prstGeom>
          <a:noFill/>
          <a:ln w="9525">
            <a:noFill/>
            <a:miter lim="800000"/>
            <a:headEnd/>
            <a:tailEnd/>
          </a:ln>
        </p:spPr>
        <p:txBody>
          <a:bodyPr>
            <a:spAutoFit/>
          </a:bodyPr>
          <a:lstStyle/>
          <a:p>
            <a:pPr algn="ctr"/>
            <a:r>
              <a:rPr lang="ru-RU" sz="4800" b="1">
                <a:latin typeface="Times New Roman" pitchFamily="18" charset="0"/>
                <a:cs typeface="Times New Roman" pitchFamily="18" charset="0"/>
              </a:rPr>
              <a:t>Задачи по обучению ПДД в младшем и среднем возрасте</a:t>
            </a:r>
            <a:endParaRPr lang="ru-RU" sz="4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Прямоугольник 1"/>
          <p:cNvSpPr>
            <a:spLocks noChangeArrowheads="1"/>
          </p:cNvSpPr>
          <p:nvPr/>
        </p:nvSpPr>
        <p:spPr bwMode="auto">
          <a:xfrm>
            <a:off x="3105150" y="1412875"/>
            <a:ext cx="5867400" cy="4092575"/>
          </a:xfrm>
          <a:prstGeom prst="rect">
            <a:avLst/>
          </a:prstGeom>
          <a:noFill/>
          <a:ln w="9525">
            <a:noFill/>
            <a:miter lim="800000"/>
            <a:headEnd/>
            <a:tailEnd/>
          </a:ln>
        </p:spPr>
        <p:txBody>
          <a:bodyPr>
            <a:spAutoFit/>
          </a:bodyPr>
          <a:lstStyle/>
          <a:p>
            <a:pPr marL="285750" indent="-285750">
              <a:buFont typeface="Arial" charset="0"/>
              <a:buChar char="•"/>
            </a:pPr>
            <a:r>
              <a:rPr lang="ru-RU" sz="2000" b="1">
                <a:latin typeface="Times New Roman" pitchFamily="18" charset="0"/>
                <a:cs typeface="Times New Roman" pitchFamily="18" charset="0"/>
              </a:rPr>
              <a:t>дети продолжают знакомиться с различными видами транспортных средств: грузовыми и легковыми автомобилями, маршрутными транспортными средствами (автобусами, троллейбусами, трамваями). Ребята рассматривают иллюстрации с изображением машин, наблюдают за транспортом во время прогулок. Они уже знают, что транспортные средства имеют разные «габариты». Здесь уместно отработать умение ребёнка «видеть» большое транспортное средство (стоящее или медленно движущееся) как предмет, который может скрывать за собой опасность. </a:t>
            </a:r>
          </a:p>
        </p:txBody>
      </p:sp>
      <p:sp>
        <p:nvSpPr>
          <p:cNvPr id="17410" name="TextBox 2"/>
          <p:cNvSpPr txBox="1">
            <a:spLocks noChangeArrowheads="1"/>
          </p:cNvSpPr>
          <p:nvPr/>
        </p:nvSpPr>
        <p:spPr bwMode="auto">
          <a:xfrm>
            <a:off x="3132138" y="692150"/>
            <a:ext cx="5400675" cy="523875"/>
          </a:xfrm>
          <a:prstGeom prst="rect">
            <a:avLst/>
          </a:prstGeom>
          <a:noFill/>
          <a:ln w="9525">
            <a:noFill/>
            <a:miter lim="800000"/>
            <a:headEnd/>
            <a:tailEnd/>
          </a:ln>
        </p:spPr>
        <p:txBody>
          <a:bodyPr>
            <a:spAutoFit/>
          </a:bodyPr>
          <a:lstStyle/>
          <a:p>
            <a:r>
              <a:rPr lang="ru-RU" sz="2800" b="1">
                <a:latin typeface="Times New Roman" pitchFamily="18" charset="0"/>
                <a:cs typeface="Times New Roman" pitchFamily="18" charset="0"/>
              </a:rPr>
              <a:t>Во второй младшей группе:</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Прямоугольник 1"/>
          <p:cNvSpPr>
            <a:spLocks noChangeArrowheads="1"/>
          </p:cNvSpPr>
          <p:nvPr/>
        </p:nvSpPr>
        <p:spPr bwMode="auto">
          <a:xfrm>
            <a:off x="2771775" y="981075"/>
            <a:ext cx="6227763" cy="4400550"/>
          </a:xfrm>
          <a:prstGeom prst="rect">
            <a:avLst/>
          </a:prstGeom>
          <a:noFill/>
          <a:ln w="9525">
            <a:noFill/>
            <a:miter lim="800000"/>
            <a:headEnd/>
            <a:tailEnd/>
          </a:ln>
        </p:spPr>
        <p:txBody>
          <a:bodyPr>
            <a:spAutoFit/>
          </a:bodyPr>
          <a:lstStyle/>
          <a:p>
            <a:pPr marL="285750" indent="-285750">
              <a:buFont typeface="Arial" charset="0"/>
              <a:buChar char="•"/>
            </a:pPr>
            <a:r>
              <a:rPr lang="ru-RU" sz="2000" b="1">
                <a:latin typeface="Times New Roman" pitchFamily="18" charset="0"/>
                <a:cs typeface="Times New Roman" pitchFamily="18" charset="0"/>
              </a:rPr>
              <a:t>Используя различные иллюстрации, наглядные пособия важно научить детей самих находить такие предметы на дороге (транспортные средства, деревья, кустарники, сугробы). А затем в ходе практических занятий выработать привычку выходить из-за мешающих обзору предметов, внимательно глядя по сторонам.</a:t>
            </a:r>
          </a:p>
          <a:p>
            <a:pPr marL="285750" indent="-285750">
              <a:buFont typeface="Arial" charset="0"/>
              <a:buChar char="•"/>
            </a:pPr>
            <a:r>
              <a:rPr lang="ru-RU" sz="2000" b="1">
                <a:latin typeface="Times New Roman" pitchFamily="18" charset="0"/>
                <a:cs typeface="Times New Roman" pitchFamily="18" charset="0"/>
              </a:rPr>
              <a:t>Рассказывая о назначении маршрутных транспортных средств, воспитатель знакомит детей с правилами поведения в общественном транспорте, впоследствии закрепляя полученные знания на практике. Умение правильно вести себя в общественном транспорте должно стать привычкой.</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775" y="688975"/>
            <a:ext cx="5903913" cy="5910263"/>
          </a:xfrm>
          <a:prstGeom prst="rect">
            <a:avLst/>
          </a:prstGeom>
        </p:spPr>
        <p:txBody>
          <a:bodyPr>
            <a:spAutoFit/>
          </a:bodyPr>
          <a:lstStyle/>
          <a:p>
            <a:pPr marL="285750" indent="-285750" fontAlgn="auto">
              <a:spcBef>
                <a:spcPts val="0"/>
              </a:spcBef>
              <a:spcAft>
                <a:spcPts val="0"/>
              </a:spcAft>
              <a:buFont typeface="Arial" panose="020B0604020202020204" pitchFamily="34" charset="0"/>
              <a:buChar char="•"/>
              <a:defRPr/>
            </a:pPr>
            <a:r>
              <a:rPr lang="ru-RU" sz="2000" b="1" dirty="0">
                <a:latin typeface="Times New Roman" panose="02020603050405020304" pitchFamily="18" charset="0"/>
                <a:cs typeface="Times New Roman" panose="02020603050405020304" pitchFamily="18" charset="0"/>
              </a:rPr>
              <a:t>закрепляя понятия «тротуар» и «проезжая часть», дети знакомятся с местами движения машин и людей, отрабатывают навык хождения по тротуару, придерживаясь правой стороны).</a:t>
            </a:r>
          </a:p>
          <a:p>
            <a:pPr marL="285750" indent="-285750" fontAlgn="auto">
              <a:spcBef>
                <a:spcPts val="0"/>
              </a:spcBef>
              <a:spcAft>
                <a:spcPts val="0"/>
              </a:spcAft>
              <a:buFont typeface="Arial" panose="020B0604020202020204" pitchFamily="34" charset="0"/>
              <a:buChar char="•"/>
              <a:defRPr/>
            </a:pPr>
            <a:r>
              <a:rPr lang="ru-RU" sz="2000" b="1" dirty="0">
                <a:latin typeface="Times New Roman" panose="02020603050405020304" pitchFamily="18" charset="0"/>
                <a:cs typeface="Times New Roman" panose="02020603050405020304" pitchFamily="18" charset="0"/>
              </a:rPr>
              <a:t>Новым для них будет разговор о пешеходном переходе, его назначении. Дети должны научиться находить его на иллюстрациях в книгах, на макетах. После чего следует объяснить детям важность правильного поведения на самом пешеходном переходе и при подходе к нему (остановиться на некотором расстоянии от края проезжей части, внимательно осмотреть проезжую часть, повернув голову налево, а затем направо, при движении до середины дороги контролировать ситуацию слева, а с середины дороги – справа).</a:t>
            </a:r>
          </a:p>
          <a:p>
            <a:pPr fontAlgn="auto">
              <a:spcBef>
                <a:spcPts val="0"/>
              </a:spcBef>
              <a:spcAft>
                <a:spcPts val="0"/>
              </a:spcAft>
              <a:defRPr/>
            </a:pPr>
            <a:endParaRPr lang="ru-RU" dirty="0">
              <a:latin typeface="+mn-lt"/>
              <a:cs typeface="+mn-cs"/>
            </a:endParaRPr>
          </a:p>
        </p:txBody>
      </p:sp>
      <p:sp>
        <p:nvSpPr>
          <p:cNvPr id="19458" name="TextBox 2"/>
          <p:cNvSpPr txBox="1">
            <a:spLocks noChangeArrowheads="1"/>
          </p:cNvSpPr>
          <p:nvPr/>
        </p:nvSpPr>
        <p:spPr bwMode="auto">
          <a:xfrm>
            <a:off x="3314700" y="112713"/>
            <a:ext cx="4392613" cy="585787"/>
          </a:xfrm>
          <a:prstGeom prst="rect">
            <a:avLst/>
          </a:prstGeom>
          <a:noFill/>
          <a:ln w="9525">
            <a:noFill/>
            <a:miter lim="800000"/>
            <a:headEnd/>
            <a:tailEnd/>
          </a:ln>
        </p:spPr>
        <p:txBody>
          <a:bodyPr>
            <a:spAutoFit/>
          </a:bodyPr>
          <a:lstStyle/>
          <a:p>
            <a:r>
              <a:rPr lang="ru-RU" sz="3200" b="1">
                <a:latin typeface="Times New Roman" pitchFamily="18" charset="0"/>
                <a:cs typeface="Times New Roman" pitchFamily="18" charset="0"/>
              </a:rPr>
              <a:t>В средней группе</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2843213" y="57150"/>
            <a:ext cx="6300787" cy="6340475"/>
          </a:xfrm>
          <a:prstGeom prst="rect">
            <a:avLst/>
          </a:prstGeom>
          <a:noFill/>
          <a:ln w="9525">
            <a:noFill/>
            <a:miter lim="800000"/>
            <a:headEnd/>
            <a:tailEnd/>
          </a:ln>
        </p:spPr>
        <p:txBody>
          <a:bodyPr>
            <a:spAutoFit/>
          </a:bodyPr>
          <a:lstStyle/>
          <a:p>
            <a:r>
              <a:rPr lang="ru-RU" sz="2800" b="1">
                <a:latin typeface="Times New Roman" pitchFamily="18" charset="0"/>
                <a:cs typeface="Times New Roman" pitchFamily="18" charset="0"/>
              </a:rPr>
              <a:t>Предметно-развивающая среда:</a:t>
            </a:r>
          </a:p>
          <a:p>
            <a:r>
              <a:rPr lang="ru-RU">
                <a:latin typeface="Calibri" pitchFamily="34" charset="0"/>
              </a:rPr>
              <a:t>•	</a:t>
            </a:r>
            <a:r>
              <a:rPr lang="ru-RU" b="1">
                <a:latin typeface="Times New Roman" pitchFamily="18" charset="0"/>
                <a:cs typeface="Times New Roman" pitchFamily="18" charset="0"/>
              </a:rPr>
              <a:t>Игрушки и игровое оборудование: транспорт: автобус, поезд с железной дорогой, машины легковые, грузовые, пожарная машина, скорая, полицейская машина; куклы, коляски; конструктор деревянный; куклы: светофор, инспектор ГИБДД, ребенок, театр бибибо, звери. Режиссерская игра: игровое поле - дорога. «Дорога в сказочном лесу» (герои из сказок, знаки).</a:t>
            </a:r>
          </a:p>
          <a:p>
            <a:r>
              <a:rPr lang="ru-RU" b="1">
                <a:latin typeface="Times New Roman" pitchFamily="18" charset="0"/>
                <a:cs typeface="Times New Roman" pitchFamily="18" charset="0"/>
              </a:rPr>
              <a:t>•	Наглядно-дидактические пособия: общественный транспорт: трамвай, троллейбус, автобус, «Метро», маршрутка, такси, поезд с железной дорогой, легковые и грузовые машины; картины: с изображением улицы города; перекресток с инспектором ГИБДД; картина, где изображены проезжая часть (с машинами), тротуар (с людьми); карточки 10×15 с изображением разных ситуаций на дороге: игры в мяч на дороге; переход людей по пешеходному переходу, переход людей по подземному переходу; дорожные знаки: «Пешеходный переход», «Подземный переход», «Осторожно: дети», «Двустороннее движение». Макет на столе (или на стене из ткани, дорога – машины, люди). Алгоритмы «Как правильно переходить дорогу», «Осторожно: дорога».</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extLst>
          </a:blip>
          <a:srcRect/>
          <a:stretch>
            <a:fillRect t="-1000" b="-1000"/>
          </a:stretch>
        </a:blipFill>
        <a:effectLst/>
      </p:bgPr>
    </p:bg>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2916238" y="836613"/>
            <a:ext cx="5832475" cy="3416300"/>
          </a:xfrm>
          <a:prstGeom prst="rect">
            <a:avLst/>
          </a:prstGeom>
          <a:noFill/>
          <a:ln w="9525">
            <a:noFill/>
            <a:miter lim="800000"/>
            <a:headEnd/>
            <a:tailEnd/>
          </a:ln>
        </p:spPr>
        <p:txBody>
          <a:bodyPr>
            <a:spAutoFit/>
          </a:bodyPr>
          <a:lstStyle/>
          <a:p>
            <a:r>
              <a:rPr lang="ru-RU">
                <a:latin typeface="Calibri" pitchFamily="34" charset="0"/>
              </a:rPr>
              <a:t>•	</a:t>
            </a:r>
            <a:r>
              <a:rPr lang="ru-RU" b="1">
                <a:latin typeface="Times New Roman" pitchFamily="18" charset="0"/>
                <a:cs typeface="Times New Roman" pitchFamily="18" charset="0"/>
              </a:rPr>
              <a:t>Атрибуты к сюжетно-ролевым играм: фартуки или шапочки со знаками(4); светофор; перекресток на полу с зеброй и островком безопасности. Атрибуты для инспектора ГИБДД. Шапочка машиниста, рули; на картоне – общественный транспорт: автобус, поезд, машина; макеты домов, общественных зданий, дорожные знаки.</a:t>
            </a:r>
          </a:p>
          <a:p>
            <a:r>
              <a:rPr lang="ru-RU" b="1">
                <a:latin typeface="Times New Roman" pitchFamily="18" charset="0"/>
                <a:cs typeface="Times New Roman" pitchFamily="18" charset="0"/>
              </a:rPr>
              <a:t>•	Дидактические игры: «Учим дорожные знаки», «Правильно-неправильно», Дорожное поле».</a:t>
            </a:r>
          </a:p>
          <a:p>
            <a:r>
              <a:rPr lang="ru-RU" b="1">
                <a:latin typeface="Times New Roman" pitchFamily="18" charset="0"/>
                <a:cs typeface="Times New Roman" pitchFamily="18" charset="0"/>
              </a:rPr>
              <a:t>•	Маршруты безопасного пути от детского сада до дома.</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635</Words>
  <Application>Microsoft Office PowerPoint</Application>
  <PresentationFormat>Экран (4:3)</PresentationFormat>
  <Paragraphs>37</Paragraphs>
  <Slides>38</Slides>
  <Notes>0</Notes>
  <HiddenSlides>0</HiddenSlides>
  <MMClips>0</MMClips>
  <ScaleCrop>false</ScaleCrop>
  <HeadingPairs>
    <vt:vector size="8" baseType="variant">
      <vt:variant>
        <vt:lpstr>Использованные шрифты</vt:lpstr>
      </vt:variant>
      <vt:variant>
        <vt:i4>3</vt:i4>
      </vt:variant>
      <vt:variant>
        <vt:lpstr>Шаблон оформления</vt:lpstr>
      </vt:variant>
      <vt:variant>
        <vt:i4>1</vt:i4>
      </vt:variant>
      <vt:variant>
        <vt:lpstr>Внедренные серверы OLE</vt:lpstr>
      </vt:variant>
      <vt:variant>
        <vt:i4>1</vt:i4>
      </vt:variant>
      <vt:variant>
        <vt:lpstr>Заголовки слайдов</vt:lpstr>
      </vt:variant>
      <vt:variant>
        <vt:i4>38</vt:i4>
      </vt:variant>
    </vt:vector>
  </HeadingPairs>
  <TitlesOfParts>
    <vt:vector size="43" baseType="lpstr">
      <vt:lpstr>Calibri</vt:lpstr>
      <vt:lpstr>Arial</vt:lpstr>
      <vt:lpstr>Times New Roman</vt:lpstr>
      <vt:lpstr>Тема Office</vt:lpstr>
      <vt:lpstr>Диаграмма Microsoft Excel</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djamilya</dc:creator>
  <cp:lastModifiedBy>User</cp:lastModifiedBy>
  <cp:revision>23</cp:revision>
  <dcterms:created xsi:type="dcterms:W3CDTF">2014-02-08T13:36:31Z</dcterms:created>
  <dcterms:modified xsi:type="dcterms:W3CDTF">2014-02-24T09:18:07Z</dcterms:modified>
</cp:coreProperties>
</file>