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94" r:id="rId6"/>
    <p:sldId id="274" r:id="rId7"/>
    <p:sldId id="275" r:id="rId8"/>
    <p:sldId id="301" r:id="rId9"/>
    <p:sldId id="304" r:id="rId10"/>
    <p:sldId id="305" r:id="rId11"/>
    <p:sldId id="261" r:id="rId12"/>
    <p:sldId id="263" r:id="rId13"/>
    <p:sldId id="266" r:id="rId14"/>
    <p:sldId id="297" r:id="rId15"/>
    <p:sldId id="267" r:id="rId16"/>
    <p:sldId id="268" r:id="rId17"/>
    <p:sldId id="269" r:id="rId18"/>
    <p:sldId id="270" r:id="rId19"/>
    <p:sldId id="303" r:id="rId20"/>
    <p:sldId id="277" r:id="rId21"/>
    <p:sldId id="281" r:id="rId22"/>
    <p:sldId id="295" r:id="rId23"/>
    <p:sldId id="300" r:id="rId24"/>
    <p:sldId id="296" r:id="rId25"/>
    <p:sldId id="285" r:id="rId26"/>
    <p:sldId id="290" r:id="rId27"/>
    <p:sldId id="286" r:id="rId28"/>
    <p:sldId id="287" r:id="rId29"/>
    <p:sldId id="289" r:id="rId30"/>
    <p:sldId id="279" r:id="rId31"/>
    <p:sldId id="292" r:id="rId32"/>
    <p:sldId id="293" r:id="rId33"/>
    <p:sldId id="302" r:id="rId34"/>
    <p:sldId id="298" r:id="rId35"/>
    <p:sldId id="299" r:id="rId36"/>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4" d="100"/>
          <a:sy n="84" d="100"/>
        </p:scale>
        <p:origin x="-96"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A1%D0%BB%D0%B0%D0%B2%D1%8F%D0%BD%D1%81%D0%BA%D0%B0%D1%8F_%D0%BC%D0%B8%D1%84%D0%BE%D0%BB%D0%BE%D0%B3%D0%B8%D1%8F" TargetMode="Externa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ru.wikipedia.org/wiki/%D0%A4%D0%BE%D0%BB%D1%8C%D0%BA%D0%BB%D0%BE%D1%8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Докумены\рисунки\картинки для лены\0_5dc49_12b06190_L.jpg"/>
          <p:cNvPicPr>
            <a:picLocks noChangeAspect="1" noChangeArrowheads="1"/>
          </p:cNvPicPr>
          <p:nvPr/>
        </p:nvPicPr>
        <p:blipFill>
          <a:blip r:embed="rId2"/>
          <a:srcRect/>
          <a:stretch>
            <a:fillRect/>
          </a:stretch>
        </p:blipFill>
        <p:spPr bwMode="auto">
          <a:xfrm>
            <a:off x="-142908" y="0"/>
            <a:ext cx="9429816" cy="6858000"/>
          </a:xfrm>
          <a:prstGeom prst="rect">
            <a:avLst/>
          </a:prstGeom>
          <a:noFill/>
        </p:spPr>
      </p:pic>
      <p:sp>
        <p:nvSpPr>
          <p:cNvPr id="2" name="Заголовок 1"/>
          <p:cNvSpPr>
            <a:spLocks noGrp="1"/>
          </p:cNvSpPr>
          <p:nvPr>
            <p:ph type="ctrTitle"/>
          </p:nvPr>
        </p:nvSpPr>
        <p:spPr>
          <a:xfrm>
            <a:off x="1071538" y="642919"/>
            <a:ext cx="7386662" cy="2714643"/>
          </a:xfrm>
        </p:spPr>
        <p:txBody>
          <a:bodyPr>
            <a:normAutofit/>
          </a:bodyPr>
          <a:lstStyle/>
          <a:p>
            <a:r>
              <a:rPr lang="ru-RU" sz="5400" b="1" i="1" dirty="0" smtClean="0">
                <a:ln w="19050">
                  <a:solidFill>
                    <a:schemeClr val="bg2">
                      <a:lumMod val="75000"/>
                    </a:schemeClr>
                  </a:solidFill>
                </a:ln>
                <a:solidFill>
                  <a:schemeClr val="bg2">
                    <a:lumMod val="25000"/>
                  </a:schemeClr>
                </a:solidFill>
              </a:rPr>
              <a:t>Сказка ложь, да в ней намёк…</a:t>
            </a:r>
            <a:endParaRPr lang="ru-RU" sz="5400" b="1" i="1" dirty="0">
              <a:ln w="19050">
                <a:solidFill>
                  <a:schemeClr val="bg2">
                    <a:lumMod val="75000"/>
                  </a:schemeClr>
                </a:solidFill>
              </a:ln>
              <a:solidFill>
                <a:schemeClr val="bg2">
                  <a:lumMod val="25000"/>
                </a:schemeClr>
              </a:solidFill>
            </a:endParaRPr>
          </a:p>
        </p:txBody>
      </p:sp>
      <p:sp>
        <p:nvSpPr>
          <p:cNvPr id="3" name="Подзаголовок 2"/>
          <p:cNvSpPr>
            <a:spLocks noGrp="1"/>
          </p:cNvSpPr>
          <p:nvPr>
            <p:ph type="subTitle" idx="1"/>
          </p:nvPr>
        </p:nvSpPr>
        <p:spPr>
          <a:xfrm>
            <a:off x="1371600" y="4214818"/>
            <a:ext cx="5200664" cy="1423982"/>
          </a:xfrm>
        </p:spPr>
        <p:txBody>
          <a:bodyPr>
            <a:normAutofit/>
          </a:bodyPr>
          <a:lstStyle/>
          <a:p>
            <a:pPr algn="l"/>
            <a:r>
              <a:rPr lang="ru-RU" sz="2000" b="1" dirty="0" smtClean="0">
                <a:ln w="12700">
                  <a:solidFill>
                    <a:schemeClr val="bg2">
                      <a:lumMod val="90000"/>
                    </a:schemeClr>
                  </a:solidFill>
                </a:ln>
                <a:solidFill>
                  <a:schemeClr val="bg2">
                    <a:lumMod val="10000"/>
                  </a:schemeClr>
                </a:solidFill>
              </a:rPr>
              <a:t>Подготовила ученица 3 «Б» класса </a:t>
            </a:r>
          </a:p>
          <a:p>
            <a:pPr algn="l"/>
            <a:r>
              <a:rPr lang="ru-RU" sz="2000" b="1" dirty="0" smtClean="0">
                <a:ln w="12700">
                  <a:solidFill>
                    <a:schemeClr val="bg2">
                      <a:lumMod val="90000"/>
                    </a:schemeClr>
                  </a:solidFill>
                </a:ln>
                <a:solidFill>
                  <a:schemeClr val="bg2">
                    <a:lumMod val="10000"/>
                  </a:schemeClr>
                </a:solidFill>
              </a:rPr>
              <a:t>МБОУ СОШ г. Ульяновска</a:t>
            </a:r>
          </a:p>
          <a:p>
            <a:pPr algn="l"/>
            <a:r>
              <a:rPr lang="ru-RU" sz="2000" b="1" dirty="0" err="1" smtClean="0">
                <a:ln w="12700">
                  <a:solidFill>
                    <a:schemeClr val="bg2">
                      <a:lumMod val="90000"/>
                    </a:schemeClr>
                  </a:solidFill>
                </a:ln>
                <a:solidFill>
                  <a:schemeClr val="bg2">
                    <a:lumMod val="10000"/>
                  </a:schemeClr>
                </a:solidFill>
              </a:rPr>
              <a:t>Пучкина</a:t>
            </a:r>
            <a:r>
              <a:rPr lang="ru-RU" sz="2000" b="1" dirty="0" smtClean="0">
                <a:ln w="12700">
                  <a:solidFill>
                    <a:schemeClr val="bg2">
                      <a:lumMod val="90000"/>
                    </a:schemeClr>
                  </a:solidFill>
                </a:ln>
                <a:solidFill>
                  <a:schemeClr val="bg2">
                    <a:lumMod val="10000"/>
                  </a:schemeClr>
                </a:solidFill>
              </a:rPr>
              <a:t> Анна</a:t>
            </a:r>
            <a:endParaRPr lang="ru-RU" sz="2000" b="1" dirty="0">
              <a:ln w="12700">
                <a:solidFill>
                  <a:schemeClr val="bg2">
                    <a:lumMod val="90000"/>
                  </a:schemeClr>
                </a:solidFill>
              </a:ln>
              <a:solidFill>
                <a:schemeClr val="bg2">
                  <a:lumMod val="10000"/>
                </a:schemeClr>
              </a:solidFill>
            </a:endParaRPr>
          </a:p>
        </p:txBody>
      </p:sp>
      <p:pic>
        <p:nvPicPr>
          <p:cNvPr id="2051" name="Picture 3" descr="D:\Докумены\рисунки\картинки для лены\0_5afbf_2111aadf_XL.png"/>
          <p:cNvPicPr>
            <a:picLocks noChangeAspect="1" noChangeArrowheads="1"/>
          </p:cNvPicPr>
          <p:nvPr/>
        </p:nvPicPr>
        <p:blipFill>
          <a:blip r:embed="rId3"/>
          <a:srcRect/>
          <a:stretch>
            <a:fillRect/>
          </a:stretch>
        </p:blipFill>
        <p:spPr bwMode="auto">
          <a:xfrm>
            <a:off x="5572132" y="2928934"/>
            <a:ext cx="2500298" cy="3223685"/>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pic>
        <p:nvPicPr>
          <p:cNvPr id="3077" name="Picture 5" descr="C:\Documents and Settings\Пользователь\Рабочий стол\избушка\8de3276eac96abb7ff3100a8af558510.jpeg"/>
          <p:cNvPicPr>
            <a:picLocks noChangeAspect="1" noChangeArrowheads="1"/>
          </p:cNvPicPr>
          <p:nvPr/>
        </p:nvPicPr>
        <p:blipFill>
          <a:blip r:embed="rId3"/>
          <a:srcRect/>
          <a:stretch>
            <a:fillRect/>
          </a:stretch>
        </p:blipFill>
        <p:spPr bwMode="auto">
          <a:xfrm>
            <a:off x="3214678" y="214290"/>
            <a:ext cx="2889248" cy="2270949"/>
          </a:xfrm>
          <a:prstGeom prst="rect">
            <a:avLst/>
          </a:prstGeom>
          <a:noFill/>
          <a:ln w="19050">
            <a:solidFill>
              <a:schemeClr val="tx1"/>
            </a:solidFill>
          </a:ln>
        </p:spPr>
      </p:pic>
      <p:pic>
        <p:nvPicPr>
          <p:cNvPr id="3078" name="Picture 6" descr="C:\Documents and Settings\Пользователь\Рабочий стол\избушка\e15a76e390a81757518d45e4747212f1.jpg"/>
          <p:cNvPicPr>
            <a:picLocks noChangeAspect="1" noChangeArrowheads="1"/>
          </p:cNvPicPr>
          <p:nvPr/>
        </p:nvPicPr>
        <p:blipFill>
          <a:blip r:embed="rId4"/>
          <a:srcRect/>
          <a:stretch>
            <a:fillRect/>
          </a:stretch>
        </p:blipFill>
        <p:spPr bwMode="auto">
          <a:xfrm>
            <a:off x="6000760" y="1357298"/>
            <a:ext cx="2789409" cy="1919078"/>
          </a:xfrm>
          <a:prstGeom prst="rect">
            <a:avLst/>
          </a:prstGeom>
          <a:noFill/>
          <a:ln w="19050">
            <a:solidFill>
              <a:schemeClr val="tx1"/>
            </a:solidFill>
          </a:ln>
        </p:spPr>
      </p:pic>
      <p:pic>
        <p:nvPicPr>
          <p:cNvPr id="3080" name="Picture 8" descr="C:\Documents and Settings\Пользователь\Рабочий стол\избушка\k36.jpg"/>
          <p:cNvPicPr>
            <a:picLocks noChangeAspect="1" noChangeArrowheads="1"/>
          </p:cNvPicPr>
          <p:nvPr/>
        </p:nvPicPr>
        <p:blipFill>
          <a:blip r:embed="rId5"/>
          <a:srcRect/>
          <a:stretch>
            <a:fillRect/>
          </a:stretch>
        </p:blipFill>
        <p:spPr bwMode="auto">
          <a:xfrm>
            <a:off x="5715008" y="3571876"/>
            <a:ext cx="2286016" cy="3048021"/>
          </a:xfrm>
          <a:prstGeom prst="rect">
            <a:avLst/>
          </a:prstGeom>
          <a:noFill/>
          <a:ln w="19050">
            <a:solidFill>
              <a:schemeClr val="tx1"/>
            </a:solidFill>
          </a:ln>
        </p:spPr>
      </p:pic>
      <p:pic>
        <p:nvPicPr>
          <p:cNvPr id="3074" name="Picture 2" descr="C:\Documents and Settings\Пользователь\Рабочий стол\избушка\0_58514_63d7bdea_L-300x225.jpg"/>
          <p:cNvPicPr>
            <a:picLocks noChangeAspect="1" noChangeArrowheads="1"/>
          </p:cNvPicPr>
          <p:nvPr/>
        </p:nvPicPr>
        <p:blipFill>
          <a:blip r:embed="rId6"/>
          <a:srcRect/>
          <a:stretch>
            <a:fillRect/>
          </a:stretch>
        </p:blipFill>
        <p:spPr bwMode="auto">
          <a:xfrm>
            <a:off x="285720" y="1928802"/>
            <a:ext cx="3143272" cy="2357454"/>
          </a:xfrm>
          <a:prstGeom prst="rect">
            <a:avLst/>
          </a:prstGeom>
          <a:noFill/>
          <a:ln w="19050">
            <a:solidFill>
              <a:schemeClr val="tx1"/>
            </a:solidFill>
          </a:ln>
        </p:spPr>
      </p:pic>
      <p:pic>
        <p:nvPicPr>
          <p:cNvPr id="3079" name="Picture 7" descr="C:\Documents and Settings\Пользователь\Рабочий стол\избушка\izbushka.jpg"/>
          <p:cNvPicPr>
            <a:picLocks noChangeAspect="1" noChangeArrowheads="1"/>
          </p:cNvPicPr>
          <p:nvPr/>
        </p:nvPicPr>
        <p:blipFill>
          <a:blip r:embed="rId7"/>
          <a:srcRect/>
          <a:stretch>
            <a:fillRect/>
          </a:stretch>
        </p:blipFill>
        <p:spPr bwMode="auto">
          <a:xfrm>
            <a:off x="2571736" y="4143380"/>
            <a:ext cx="2643206" cy="2458796"/>
          </a:xfrm>
          <a:prstGeom prst="rect">
            <a:avLst/>
          </a:prstGeom>
          <a:noFill/>
          <a:ln w="1905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Докумены\рисунки\картинки для лены\1166351146_winter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ln>
            <a:noFill/>
          </a:ln>
        </p:spPr>
        <p:txBody>
          <a:bodyPr>
            <a:noAutofit/>
            <a:scene3d>
              <a:camera prst="perspectiveLeft"/>
              <a:lightRig rig="threePt" dir="t"/>
            </a:scene3d>
          </a:bodyPr>
          <a:lstStyle/>
          <a:p>
            <a:r>
              <a:rPr lang="ru-RU" sz="8800" b="1" i="1" dirty="0" smtClean="0">
                <a:ln w="19050">
                  <a:solidFill>
                    <a:schemeClr val="bg1"/>
                  </a:solidFill>
                </a:ln>
                <a:solidFill>
                  <a:schemeClr val="accent1">
                    <a:lumMod val="60000"/>
                    <a:lumOff val="40000"/>
                  </a:schemeClr>
                </a:solidFill>
                <a:effectLst>
                  <a:glow rad="63500">
                    <a:schemeClr val="accent1">
                      <a:satMod val="175000"/>
                      <a:alpha val="40000"/>
                    </a:schemeClr>
                  </a:glow>
                </a:effectLst>
              </a:rPr>
              <a:t>БАБА -ЯГА</a:t>
            </a:r>
            <a:endParaRPr lang="ru-RU" sz="8800" b="1" i="1" dirty="0">
              <a:ln w="19050">
                <a:solidFill>
                  <a:schemeClr val="bg1"/>
                </a:solidFill>
              </a:ln>
              <a:solidFill>
                <a:schemeClr val="accent1">
                  <a:lumMod val="60000"/>
                  <a:lumOff val="40000"/>
                </a:schemeClr>
              </a:solidFill>
              <a:effectLst>
                <a:glow rad="63500">
                  <a:schemeClr val="accent1">
                    <a:satMod val="175000"/>
                    <a:alpha val="40000"/>
                  </a:schemeClr>
                </a:glow>
              </a:effectLst>
            </a:endParaRPr>
          </a:p>
        </p:txBody>
      </p:sp>
      <p:pic>
        <p:nvPicPr>
          <p:cNvPr id="18434" name="Picture 2" descr="C:\Users\001\Desktop\избушка\f7y.jpg"/>
          <p:cNvPicPr>
            <a:picLocks noGrp="1" noChangeAspect="1" noChangeArrowheads="1"/>
          </p:cNvPicPr>
          <p:nvPr>
            <p:ph idx="1"/>
          </p:nvPr>
        </p:nvPicPr>
        <p:blipFill>
          <a:blip r:embed="rId3"/>
          <a:srcRect/>
          <a:stretch>
            <a:fillRect/>
          </a:stretch>
        </p:blipFill>
        <p:spPr bwMode="auto">
          <a:xfrm>
            <a:off x="1357290" y="1571612"/>
            <a:ext cx="6715171" cy="5036379"/>
          </a:xfrm>
          <a:prstGeom prst="flowChartMultidocument">
            <a:avLst/>
          </a:prstGeom>
          <a:noFill/>
          <a:ln w="28575">
            <a:solidFill>
              <a:schemeClr val="accent4">
                <a:lumMod val="20000"/>
                <a:lumOff val="8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4" name="Содержимое 3"/>
          <p:cNvSpPr>
            <a:spLocks noGrp="1"/>
          </p:cNvSpPr>
          <p:nvPr>
            <p:ph sz="half" idx="2"/>
          </p:nvPr>
        </p:nvSpPr>
        <p:spPr>
          <a:xfrm>
            <a:off x="214282" y="285728"/>
            <a:ext cx="5572164" cy="6572272"/>
          </a:xfrm>
        </p:spPr>
        <p:txBody>
          <a:bodyPr>
            <a:noAutofit/>
          </a:bodyPr>
          <a:lstStyle/>
          <a:p>
            <a:pPr>
              <a:buNone/>
            </a:pPr>
            <a:r>
              <a:rPr lang="ru-RU" sz="1600" b="1" dirty="0" err="1" smtClean="0">
                <a:ln w="12700">
                  <a:solidFill>
                    <a:schemeClr val="bg2">
                      <a:lumMod val="75000"/>
                    </a:schemeClr>
                  </a:solidFill>
                </a:ln>
                <a:solidFill>
                  <a:schemeClr val="bg2">
                    <a:lumMod val="25000"/>
                  </a:schemeClr>
                </a:solidFill>
              </a:rPr>
              <a:t>Ба́ба-Яга</a:t>
            </a:r>
            <a:r>
              <a:rPr lang="ru-RU" sz="1600" b="1" dirty="0" smtClean="0">
                <a:ln w="12700">
                  <a:solidFill>
                    <a:schemeClr val="bg2">
                      <a:lumMod val="75000"/>
                    </a:schemeClr>
                  </a:solidFill>
                </a:ln>
                <a:solidFill>
                  <a:schemeClr val="bg2">
                    <a:lumMod val="25000"/>
                  </a:schemeClr>
                </a:solidFill>
              </a:rPr>
              <a:t>́</a:t>
            </a:r>
            <a:r>
              <a:rPr lang="ru-RU" sz="1600" dirty="0" smtClean="0">
                <a:ln w="12700">
                  <a:solidFill>
                    <a:schemeClr val="bg2">
                      <a:lumMod val="75000"/>
                    </a:schemeClr>
                  </a:solidFill>
                </a:ln>
                <a:solidFill>
                  <a:schemeClr val="bg2">
                    <a:lumMod val="25000"/>
                  </a:schemeClr>
                </a:solidFill>
              </a:rPr>
              <a:t> </a:t>
            </a:r>
            <a:r>
              <a:rPr lang="ru-RU" sz="1200" dirty="0" smtClean="0">
                <a:ln w="12700">
                  <a:solidFill>
                    <a:schemeClr val="tx1"/>
                  </a:solidFill>
                </a:ln>
              </a:rPr>
              <a:t> </a:t>
            </a:r>
            <a:r>
              <a:rPr lang="ru-RU" sz="1400" dirty="0" smtClean="0"/>
              <a:t>- </a:t>
            </a:r>
            <a:r>
              <a:rPr lang="ru-RU" sz="1400" dirty="0" smtClean="0">
                <a:latin typeface="Times New Roman" pitchFamily="18" charset="0"/>
                <a:cs typeface="Times New Roman" pitchFamily="18" charset="0"/>
              </a:rPr>
              <a:t>персонаж </a:t>
            </a:r>
            <a:r>
              <a:rPr lang="ru-RU" sz="1400" dirty="0" smtClean="0">
                <a:latin typeface="Times New Roman" pitchFamily="18" charset="0"/>
                <a:cs typeface="Times New Roman" pitchFamily="18" charset="0"/>
                <a:hlinkClick r:id="rId3" tooltip="Славянская мифология"/>
              </a:rPr>
              <a:t>славянской  мифологии</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4" tooltip="Фольклор"/>
              </a:rPr>
              <a:t>фольклора</a:t>
            </a:r>
            <a:r>
              <a:rPr lang="ru-RU" sz="1400" dirty="0" smtClean="0">
                <a:latin typeface="Times New Roman" pitchFamily="18" charset="0"/>
                <a:cs typeface="Times New Roman" pitchFamily="18" charset="0"/>
              </a:rPr>
              <a:t>  </a:t>
            </a:r>
          </a:p>
          <a:p>
            <a:pPr>
              <a:buNone/>
            </a:pPr>
            <a:r>
              <a:rPr lang="ru-RU" sz="1400" dirty="0" smtClean="0">
                <a:latin typeface="Times New Roman" pitchFamily="18" charset="0"/>
                <a:cs typeface="Times New Roman" pitchFamily="18" charset="0"/>
              </a:rPr>
              <a:t>Это уродливая старуха, владеющая волшебными предметами и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наделённая магической </a:t>
            </a:r>
            <a:r>
              <a:rPr lang="ru-RU" sz="1400" dirty="0" smtClean="0">
                <a:latin typeface="Times New Roman" pitchFamily="18" charset="0"/>
                <a:cs typeface="Times New Roman" pitchFamily="18" charset="0"/>
              </a:rPr>
              <a:t>силой. В ряде сказок уподобляется ведьме,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колдунье</a:t>
            </a:r>
            <a:r>
              <a:rPr lang="ru-RU" sz="1400" baseline="300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Чаще всего — отрицательный персонаж, но иногда выступает в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качестве помощницы </a:t>
            </a:r>
            <a:r>
              <a:rPr lang="ru-RU" sz="1400" dirty="0" smtClean="0">
                <a:latin typeface="Times New Roman" pitchFamily="18" charset="0"/>
                <a:cs typeface="Times New Roman" pitchFamily="18" charset="0"/>
              </a:rPr>
              <a:t>героя. В русских народных сказках Баба-Яга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живёт </a:t>
            </a:r>
            <a:r>
              <a:rPr lang="ru-RU" sz="1400" dirty="0" smtClean="0">
                <a:latin typeface="Times New Roman" pitchFamily="18" charset="0"/>
                <a:cs typeface="Times New Roman" pitchFamily="18" charset="0"/>
              </a:rPr>
              <a:t>в </a:t>
            </a:r>
            <a:r>
              <a:rPr lang="ru-RU" sz="1400" dirty="0" smtClean="0">
                <a:latin typeface="Times New Roman" pitchFamily="18" charset="0"/>
                <a:cs typeface="Times New Roman" pitchFamily="18" charset="0"/>
              </a:rPr>
              <a:t>избушке </a:t>
            </a:r>
            <a:r>
              <a:rPr lang="ru-RU" sz="1400" dirty="0" smtClean="0">
                <a:latin typeface="Times New Roman" pitchFamily="18" charset="0"/>
                <a:cs typeface="Times New Roman" pitchFamily="18" charset="0"/>
              </a:rPr>
              <a:t>на курьих ножках на границе двух миров. Чтобы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попасть </a:t>
            </a:r>
            <a:r>
              <a:rPr lang="ru-RU" sz="1400" dirty="0" smtClean="0">
                <a:latin typeface="Times New Roman" pitchFamily="18" charset="0"/>
                <a:cs typeface="Times New Roman" pitchFamily="18" charset="0"/>
              </a:rPr>
              <a:t>в избушку </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надо повернуть её «к лесу задом – к себе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передом</a:t>
            </a:r>
            <a:r>
              <a:rPr lang="ru-RU" sz="1400" dirty="0" smtClean="0">
                <a:latin typeface="Times New Roman" pitchFamily="18" charset="0"/>
                <a:cs typeface="Times New Roman" pitchFamily="18" charset="0"/>
              </a:rPr>
              <a:t>», то есть повернуть к </a:t>
            </a:r>
            <a:r>
              <a:rPr lang="ru-RU" sz="1400" dirty="0" smtClean="0">
                <a:latin typeface="Times New Roman" pitchFamily="18" charset="0"/>
                <a:cs typeface="Times New Roman" pitchFamily="18" charset="0"/>
              </a:rPr>
              <a:t>миру </a:t>
            </a:r>
            <a:r>
              <a:rPr lang="ru-RU" sz="1400" dirty="0" smtClean="0">
                <a:latin typeface="Times New Roman" pitchFamily="18" charset="0"/>
                <a:cs typeface="Times New Roman" pitchFamily="18" charset="0"/>
              </a:rPr>
              <a:t>живых. Баба-яга внутри такой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избушки </a:t>
            </a:r>
            <a:r>
              <a:rPr lang="ru-RU" sz="1400" dirty="0" smtClean="0">
                <a:latin typeface="Times New Roman" pitchFamily="18" charset="0"/>
                <a:cs typeface="Times New Roman" pitchFamily="18" charset="0"/>
              </a:rPr>
              <a:t>неподвижно лежала и не </a:t>
            </a:r>
            <a:r>
              <a:rPr lang="ru-RU" sz="1400" dirty="0" smtClean="0">
                <a:latin typeface="Times New Roman" pitchFamily="18" charset="0"/>
                <a:cs typeface="Times New Roman" pitchFamily="18" charset="0"/>
              </a:rPr>
              <a:t>видела </a:t>
            </a:r>
            <a:r>
              <a:rPr lang="ru-RU" sz="1400" dirty="0" smtClean="0">
                <a:latin typeface="Times New Roman" pitchFamily="18" charset="0"/>
                <a:cs typeface="Times New Roman" pitchFamily="18" charset="0"/>
              </a:rPr>
              <a:t>пришедшего человека, она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узнавала </a:t>
            </a:r>
            <a:r>
              <a:rPr lang="ru-RU" sz="1400" dirty="0" smtClean="0">
                <a:latin typeface="Times New Roman" pitchFamily="18" charset="0"/>
                <a:cs typeface="Times New Roman" pitchFamily="18" charset="0"/>
              </a:rPr>
              <a:t>о его прибытии по запаху — </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русским духом пахнет“ . </a:t>
            </a:r>
          </a:p>
          <a:p>
            <a:pPr>
              <a:buNone/>
            </a:pPr>
            <a:r>
              <a:rPr lang="ru-RU" sz="1400" dirty="0" smtClean="0">
                <a:latin typeface="Times New Roman" pitchFamily="18" charset="0"/>
                <a:cs typeface="Times New Roman" pitchFamily="18" charset="0"/>
              </a:rPr>
              <a:t>Пройдя испытания  Бабы-яги, человек наделяется многими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волшебными качествами</a:t>
            </a:r>
            <a:r>
              <a:rPr lang="ru-RU" sz="1400" dirty="0" smtClean="0">
                <a:latin typeface="Times New Roman" pitchFamily="18" charset="0"/>
                <a:cs typeface="Times New Roman" pitchFamily="18" charset="0"/>
              </a:rPr>
              <a:t>, подчиняет себе разных обитателей мира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мёртвых</a:t>
            </a:r>
            <a:r>
              <a:rPr lang="ru-RU" sz="1400" dirty="0" smtClean="0">
                <a:latin typeface="Times New Roman" pitchFamily="18" charset="0"/>
                <a:cs typeface="Times New Roman" pitchFamily="18" charset="0"/>
              </a:rPr>
              <a:t>, одолевает  </a:t>
            </a:r>
            <a:r>
              <a:rPr lang="ru-RU" sz="1400" dirty="0" smtClean="0">
                <a:latin typeface="Times New Roman" pitchFamily="18" charset="0"/>
                <a:cs typeface="Times New Roman" pitchFamily="18" charset="0"/>
              </a:rPr>
              <a:t>населяющих </a:t>
            </a:r>
            <a:r>
              <a:rPr lang="ru-RU" sz="1400" dirty="0" smtClean="0">
                <a:latin typeface="Times New Roman" pitchFamily="18" charset="0"/>
                <a:cs typeface="Times New Roman" pitchFamily="18" charset="0"/>
              </a:rPr>
              <a:t>его страшных </a:t>
            </a:r>
            <a:r>
              <a:rPr lang="ru-RU" sz="1400" dirty="0" smtClean="0">
                <a:latin typeface="Times New Roman" pitchFamily="18" charset="0"/>
                <a:cs typeface="Times New Roman" pitchFamily="18" charset="0"/>
              </a:rPr>
              <a:t>чудовищ</a:t>
            </a:r>
            <a:r>
              <a:rPr lang="ru-RU"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Одним  из прототипов Бабы-яги могли послужить ведуньи и знахарки, </a:t>
            </a:r>
          </a:p>
          <a:p>
            <a:pPr>
              <a:buNone/>
            </a:pPr>
            <a:r>
              <a:rPr lang="ru-RU" sz="1400" dirty="0" smtClean="0">
                <a:latin typeface="Times New Roman" pitchFamily="18" charset="0"/>
                <a:cs typeface="Times New Roman" pitchFamily="18" charset="0"/>
              </a:rPr>
              <a:t>которые жили  вдали от поселений в глубине леса. Там они собирали </a:t>
            </a:r>
          </a:p>
          <a:p>
            <a:pPr>
              <a:buNone/>
            </a:pPr>
            <a:r>
              <a:rPr lang="ru-RU" sz="1400" dirty="0" smtClean="0">
                <a:latin typeface="Times New Roman" pitchFamily="18" charset="0"/>
                <a:cs typeface="Times New Roman" pitchFamily="18" charset="0"/>
              </a:rPr>
              <a:t>различные коренья и травы, сушили их и делали различные настойки,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в случае </a:t>
            </a:r>
            <a:r>
              <a:rPr lang="ru-RU" sz="1400" dirty="0" smtClean="0">
                <a:latin typeface="Times New Roman" pitchFamily="18" charset="0"/>
                <a:cs typeface="Times New Roman" pitchFamily="18" charset="0"/>
              </a:rPr>
              <a:t>необходимости помогали жителям деревень. Но отношение к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ним было </a:t>
            </a:r>
            <a:r>
              <a:rPr lang="ru-RU" sz="1400" dirty="0" smtClean="0">
                <a:latin typeface="Times New Roman" pitchFamily="18" charset="0"/>
                <a:cs typeface="Times New Roman" pitchFamily="18" charset="0"/>
              </a:rPr>
              <a:t>неоднозначным: многие считали их соратниками нечистой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силы</a:t>
            </a:r>
            <a:r>
              <a:rPr lang="ru-RU" sz="1400" dirty="0" smtClean="0">
                <a:latin typeface="Times New Roman" pitchFamily="18" charset="0"/>
                <a:cs typeface="Times New Roman" pitchFamily="18" charset="0"/>
              </a:rPr>
              <a:t>, так </a:t>
            </a:r>
            <a:r>
              <a:rPr lang="ru-RU" sz="1400" dirty="0" smtClean="0">
                <a:latin typeface="Times New Roman" pitchFamily="18" charset="0"/>
                <a:cs typeface="Times New Roman" pitchFamily="18" charset="0"/>
              </a:rPr>
              <a:t>как </a:t>
            </a:r>
            <a:r>
              <a:rPr lang="ru-RU" sz="1400" dirty="0" smtClean="0">
                <a:latin typeface="Times New Roman" pitchFamily="18" charset="0"/>
                <a:cs typeface="Times New Roman" pitchFamily="18" charset="0"/>
              </a:rPr>
              <a:t>живя в лесу они не могли не  общаться с нечистой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силой</a:t>
            </a:r>
            <a:r>
              <a:rPr lang="ru-RU" sz="1400" dirty="0" smtClean="0">
                <a:latin typeface="Times New Roman" pitchFamily="18" charset="0"/>
                <a:cs typeface="Times New Roman" pitchFamily="18" charset="0"/>
              </a:rPr>
              <a:t>. Так как </a:t>
            </a:r>
            <a:r>
              <a:rPr lang="ru-RU" sz="1400" dirty="0" smtClean="0">
                <a:latin typeface="Times New Roman" pitchFamily="18" charset="0"/>
                <a:cs typeface="Times New Roman" pitchFamily="18" charset="0"/>
              </a:rPr>
              <a:t>в основном </a:t>
            </a:r>
            <a:r>
              <a:rPr lang="ru-RU" sz="1400" dirty="0" smtClean="0">
                <a:latin typeface="Times New Roman" pitchFamily="18" charset="0"/>
                <a:cs typeface="Times New Roman" pitchFamily="18" charset="0"/>
              </a:rPr>
              <a:t>это были нелюдимые женщины,  но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однозначного </a:t>
            </a:r>
            <a:r>
              <a:rPr lang="ru-RU" sz="1400" dirty="0" smtClean="0">
                <a:latin typeface="Times New Roman" pitchFamily="18" charset="0"/>
                <a:cs typeface="Times New Roman" pitchFamily="18" charset="0"/>
              </a:rPr>
              <a:t>представления о </a:t>
            </a:r>
            <a:r>
              <a:rPr lang="ru-RU" sz="1400" dirty="0" smtClean="0">
                <a:latin typeface="Times New Roman" pitchFamily="18" charset="0"/>
                <a:cs typeface="Times New Roman" pitchFamily="18" charset="0"/>
              </a:rPr>
              <a:t>них </a:t>
            </a:r>
            <a:r>
              <a:rPr lang="ru-RU" sz="1400" dirty="0" smtClean="0">
                <a:latin typeface="Times New Roman" pitchFamily="18" charset="0"/>
                <a:cs typeface="Times New Roman" pitchFamily="18" charset="0"/>
              </a:rPr>
              <a:t>не  было</a:t>
            </a:r>
            <a:r>
              <a:rPr lang="ru-RU" sz="1400" dirty="0" smtClean="0"/>
              <a:t>.</a:t>
            </a:r>
          </a:p>
        </p:txBody>
      </p:sp>
      <p:pic>
        <p:nvPicPr>
          <p:cNvPr id="19458" name="Picture 2" descr="C:\Users\001\Desktop\избушка\4349858yfw.jpg"/>
          <p:cNvPicPr>
            <a:picLocks noGrp="1" noChangeAspect="1" noChangeArrowheads="1"/>
          </p:cNvPicPr>
          <p:nvPr>
            <p:ph sz="quarter" idx="4"/>
          </p:nvPr>
        </p:nvPicPr>
        <p:blipFill>
          <a:blip r:embed="rId5" cstate="print"/>
          <a:srcRect/>
          <a:stretch>
            <a:fillRect/>
          </a:stretch>
        </p:blipFill>
        <p:spPr bwMode="auto">
          <a:xfrm>
            <a:off x="5857884" y="642918"/>
            <a:ext cx="2857500" cy="2111515"/>
          </a:xfrm>
          <a:prstGeom prst="wedgeEllipseCallout">
            <a:avLst/>
          </a:prstGeom>
          <a:noFill/>
          <a:ln w="28575">
            <a:solidFill>
              <a:schemeClr val="bg2">
                <a:lumMod val="50000"/>
              </a:schemeClr>
            </a:solidFill>
          </a:ln>
        </p:spPr>
      </p:pic>
      <p:pic>
        <p:nvPicPr>
          <p:cNvPr id="19459" name="Picture 3" descr="C:\Users\001\Desktop\избушка\bcda18cfdd9e.jpg"/>
          <p:cNvPicPr>
            <a:picLocks noChangeAspect="1" noChangeArrowheads="1"/>
          </p:cNvPicPr>
          <p:nvPr/>
        </p:nvPicPr>
        <p:blipFill>
          <a:blip r:embed="rId6"/>
          <a:srcRect/>
          <a:stretch>
            <a:fillRect/>
          </a:stretch>
        </p:blipFill>
        <p:spPr bwMode="auto">
          <a:xfrm>
            <a:off x="5786446" y="3429000"/>
            <a:ext cx="2857519" cy="2143139"/>
          </a:xfrm>
          <a:prstGeom prst="wedgeEllipseCallout">
            <a:avLst/>
          </a:prstGeom>
          <a:noFill/>
          <a:ln w="28575">
            <a:solidFill>
              <a:schemeClr val="bg2">
                <a:lumMod val="50000"/>
              </a:schemeClr>
            </a:solidFill>
          </a:ln>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3" name="Содержимое 2"/>
          <p:cNvSpPr>
            <a:spLocks noGrp="1"/>
          </p:cNvSpPr>
          <p:nvPr>
            <p:ph idx="1"/>
          </p:nvPr>
        </p:nvSpPr>
        <p:spPr>
          <a:xfrm>
            <a:off x="142844" y="214290"/>
            <a:ext cx="8715436" cy="6500858"/>
          </a:xfrm>
        </p:spPr>
        <p:txBody>
          <a:bodyPr>
            <a:normAutofit/>
          </a:bodyPr>
          <a:lstStyle/>
          <a:p>
            <a:pPr>
              <a:buNone/>
            </a:pPr>
            <a:r>
              <a:rPr lang="ru-RU" dirty="0" smtClean="0"/>
              <a:t>                 </a:t>
            </a:r>
          </a:p>
          <a:p>
            <a:pPr>
              <a:buNone/>
            </a:pPr>
            <a:endParaRPr lang="ru-RU" dirty="0" smtClean="0"/>
          </a:p>
          <a:p>
            <a:pPr>
              <a:buNone/>
            </a:pPr>
            <a:endParaRPr lang="ru-RU"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r>
              <a:rPr lang="ru-RU" sz="1800" dirty="0" smtClean="0"/>
              <a:t>Сказочный образ Бабы Яги возник в далёкой древности, как образ  смерти – страшный </a:t>
            </a:r>
          </a:p>
          <a:p>
            <a:pPr>
              <a:buNone/>
            </a:pPr>
            <a:r>
              <a:rPr lang="ru-RU" sz="1800" dirty="0" smtClean="0"/>
              <a:t>и пугающий.</a:t>
            </a:r>
          </a:p>
          <a:p>
            <a:pPr>
              <a:buNone/>
            </a:pPr>
            <a:r>
              <a:rPr lang="ru-RU" sz="1800" dirty="0" smtClean="0"/>
              <a:t> </a:t>
            </a:r>
            <a:r>
              <a:rPr lang="ru-RU" sz="1800" b="1" dirty="0" smtClean="0">
                <a:solidFill>
                  <a:srgbClr val="FF0000"/>
                </a:solidFill>
              </a:rPr>
              <a:t>Сказка – продукт своей эпохи, она изменяется, народная мысль вносит  в  неё свои </a:t>
            </a:r>
          </a:p>
          <a:p>
            <a:pPr>
              <a:buNone/>
            </a:pPr>
            <a:r>
              <a:rPr lang="ru-RU" sz="1800" b="1" dirty="0" smtClean="0">
                <a:solidFill>
                  <a:srgbClr val="FF0000"/>
                </a:solidFill>
              </a:rPr>
              <a:t> поправки.</a:t>
            </a:r>
          </a:p>
          <a:p>
            <a:pPr>
              <a:buNone/>
            </a:pPr>
            <a:r>
              <a:rPr lang="ru-RU" sz="1800" b="1" dirty="0" smtClean="0"/>
              <a:t>Современная Баба Яга весёлая, добрая, часто приходит на помощь герою, выручая </a:t>
            </a:r>
          </a:p>
          <a:p>
            <a:pPr>
              <a:buNone/>
            </a:pPr>
            <a:r>
              <a:rPr lang="ru-RU" sz="1800" b="1" dirty="0" smtClean="0"/>
              <a:t>его из трудных ситуаций .</a:t>
            </a:r>
          </a:p>
          <a:p>
            <a:pPr>
              <a:buNone/>
            </a:pPr>
            <a:endParaRPr lang="ru-RU" sz="1800" dirty="0" smtClean="0"/>
          </a:p>
          <a:p>
            <a:pPr>
              <a:buNone/>
            </a:pPr>
            <a:endParaRPr lang="ru-RU" sz="1600" dirty="0" smtClean="0">
              <a:solidFill>
                <a:srgbClr val="C00000"/>
              </a:solidFill>
            </a:endParaRPr>
          </a:p>
        </p:txBody>
      </p:sp>
      <p:pic>
        <p:nvPicPr>
          <p:cNvPr id="6" name="Picture 2" descr="C:\Users\001\Desktop\избушка\0a1221cdad35337a7866379556729b30.jpg"/>
          <p:cNvPicPr>
            <a:picLocks noChangeAspect="1" noChangeArrowheads="1"/>
          </p:cNvPicPr>
          <p:nvPr/>
        </p:nvPicPr>
        <p:blipFill>
          <a:blip r:embed="rId3" cstate="print"/>
          <a:srcRect/>
          <a:stretch>
            <a:fillRect/>
          </a:stretch>
        </p:blipFill>
        <p:spPr bwMode="auto">
          <a:xfrm>
            <a:off x="5000628" y="714356"/>
            <a:ext cx="3714773" cy="2786082"/>
          </a:xfrm>
          <a:prstGeom prst="round2DiagRect">
            <a:avLst/>
          </a:prstGeom>
          <a:noFill/>
          <a:ln w="28575">
            <a:solidFill>
              <a:schemeClr val="bg2">
                <a:lumMod val="75000"/>
              </a:schemeClr>
            </a:solidFill>
          </a:ln>
        </p:spPr>
      </p:pic>
      <p:pic>
        <p:nvPicPr>
          <p:cNvPr id="21506" name="Picture 2" descr="http://upload.wikimedia.org/wikipedia/commons/4/45/Bilibin._Baba_Yaga.jpg?uselang=ru"/>
          <p:cNvPicPr>
            <a:picLocks noChangeAspect="1" noChangeArrowheads="1"/>
          </p:cNvPicPr>
          <p:nvPr/>
        </p:nvPicPr>
        <p:blipFill>
          <a:blip r:embed="rId4" cstate="print"/>
          <a:srcRect/>
          <a:stretch>
            <a:fillRect/>
          </a:stretch>
        </p:blipFill>
        <p:spPr bwMode="auto">
          <a:xfrm>
            <a:off x="428596" y="357166"/>
            <a:ext cx="2564838" cy="3286148"/>
          </a:xfrm>
          <a:prstGeom prst="round2DiagRect">
            <a:avLst/>
          </a:prstGeom>
          <a:noFill/>
          <a:ln>
            <a:solidFill>
              <a:schemeClr val="bg2">
                <a:lumMod val="50000"/>
              </a:schemeClr>
            </a:solidFill>
          </a:ln>
        </p:spPr>
      </p:pic>
      <p:sp>
        <p:nvSpPr>
          <p:cNvPr id="8" name="Стрелка вправо 7"/>
          <p:cNvSpPr/>
          <p:nvPr/>
        </p:nvSpPr>
        <p:spPr>
          <a:xfrm>
            <a:off x="3571868" y="1500174"/>
            <a:ext cx="1143008" cy="714380"/>
          </a:xfrm>
          <a:prstGeom prst="rightArrow">
            <a:avLst/>
          </a:prstGeom>
          <a:solidFill>
            <a:schemeClr val="bg2">
              <a:lumMod val="5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75000"/>
                </a:schemeClr>
              </a:solidFill>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Докумены\рисунки\картинки для лены\1261071914_1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Documents and Settings\Пользователь\Рабочий стол\избушка\98934.jpg"/>
          <p:cNvPicPr>
            <a:picLocks noChangeAspect="1" noChangeArrowheads="1"/>
          </p:cNvPicPr>
          <p:nvPr/>
        </p:nvPicPr>
        <p:blipFill>
          <a:blip r:embed="rId3"/>
          <a:srcRect/>
          <a:stretch>
            <a:fillRect/>
          </a:stretch>
        </p:blipFill>
        <p:spPr bwMode="auto">
          <a:xfrm>
            <a:off x="482005" y="2500306"/>
            <a:ext cx="2589797" cy="3313681"/>
          </a:xfrm>
          <a:prstGeom prst="rect">
            <a:avLst/>
          </a:prstGeom>
          <a:noFill/>
          <a:ln w="28575">
            <a:solidFill>
              <a:schemeClr val="tx2">
                <a:lumMod val="60000"/>
                <a:lumOff val="40000"/>
              </a:schemeClr>
            </a:solidFill>
          </a:ln>
        </p:spPr>
      </p:pic>
      <p:pic>
        <p:nvPicPr>
          <p:cNvPr id="2051" name="Picture 3" descr="C:\Documents and Settings\Пользователь\Рабочий стол\избушка\product_detailed_image_184735_48528.jpg"/>
          <p:cNvPicPr>
            <a:picLocks noChangeAspect="1" noChangeArrowheads="1"/>
          </p:cNvPicPr>
          <p:nvPr/>
        </p:nvPicPr>
        <p:blipFill>
          <a:blip r:embed="rId4"/>
          <a:srcRect/>
          <a:stretch>
            <a:fillRect/>
          </a:stretch>
        </p:blipFill>
        <p:spPr bwMode="auto">
          <a:xfrm>
            <a:off x="3500430" y="2571744"/>
            <a:ext cx="5143509" cy="3375428"/>
          </a:xfrm>
          <a:prstGeom prst="rect">
            <a:avLst/>
          </a:prstGeom>
          <a:noFill/>
          <a:ln w="28575">
            <a:solidFill>
              <a:schemeClr val="tx2">
                <a:lumMod val="60000"/>
                <a:lumOff val="40000"/>
              </a:schemeClr>
            </a:solidFill>
          </a:ln>
        </p:spPr>
      </p:pic>
      <p:sp>
        <p:nvSpPr>
          <p:cNvPr id="5" name="Прямоугольник 4"/>
          <p:cNvSpPr/>
          <p:nvPr/>
        </p:nvSpPr>
        <p:spPr>
          <a:xfrm>
            <a:off x="214282" y="642918"/>
            <a:ext cx="8143932" cy="1200329"/>
          </a:xfrm>
          <a:prstGeom prst="rect">
            <a:avLst/>
          </a:prstGeom>
        </p:spPr>
        <p:txBody>
          <a:bodyPr wrap="square">
            <a:spAutoFit/>
          </a:bodyPr>
          <a:lstStyle/>
          <a:p>
            <a:pPr>
              <a:buNone/>
            </a:pPr>
            <a:r>
              <a:rPr lang="ru-RU" b="1" dirty="0" smtClean="0">
                <a:latin typeface="Times New Roman" pitchFamily="18" charset="0"/>
                <a:cs typeface="Times New Roman" pitchFamily="18" charset="0"/>
              </a:rPr>
              <a:t>Так, например в сказке Михаила </a:t>
            </a:r>
            <a:r>
              <a:rPr lang="ru-RU" b="1" dirty="0" err="1" smtClean="0">
                <a:latin typeface="Times New Roman" pitchFamily="18" charset="0"/>
                <a:cs typeface="Times New Roman" pitchFamily="18" charset="0"/>
              </a:rPr>
              <a:t>Мокиенко</a:t>
            </a:r>
            <a:r>
              <a:rPr lang="ru-RU" b="1" dirty="0" smtClean="0">
                <a:latin typeface="Times New Roman" pitchFamily="18" charset="0"/>
                <a:cs typeface="Times New Roman" pitchFamily="18" charset="0"/>
              </a:rPr>
              <a:t>: «Как Бабы – Яги Новый год встречали», три сестры – Бабы Яги из сказочной страны помогали папе мальчика Тимофея из города Санкт – Петербурга искать Деда Мороза и  конечно же всё закончилось хорошо !!!</a:t>
            </a: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2" name="Заголовок 1"/>
          <p:cNvSpPr>
            <a:spLocks noGrp="1"/>
          </p:cNvSpPr>
          <p:nvPr>
            <p:ph type="title"/>
          </p:nvPr>
        </p:nvSpPr>
        <p:spPr>
          <a:xfrm>
            <a:off x="0" y="142852"/>
            <a:ext cx="9144000" cy="785818"/>
          </a:xfrm>
        </p:spPr>
        <p:txBody>
          <a:bodyPr>
            <a:normAutofit fontScale="90000"/>
          </a:bodyPr>
          <a:lstStyle/>
          <a:p>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b="1" dirty="0" smtClean="0"/>
              <a:t>В современных мультфильмах Баба Яга тоже не злой персонаж, это достаточно </a:t>
            </a:r>
            <a:br>
              <a:rPr lang="ru-RU" sz="2200" b="1" dirty="0" smtClean="0"/>
            </a:br>
            <a:r>
              <a:rPr lang="ru-RU" sz="2200" b="1" dirty="0" smtClean="0"/>
              <a:t>симпатичные  и современные бабушки, хотя иногда они немного  вредничают.</a:t>
            </a:r>
            <a:r>
              <a:rPr lang="ru-RU" b="1" dirty="0" smtClean="0">
                <a:solidFill>
                  <a:schemeClr val="tx2">
                    <a:lumMod val="75000"/>
                  </a:schemeClr>
                </a:solidFill>
              </a:rPr>
              <a:t/>
            </a:r>
            <a:br>
              <a:rPr lang="ru-RU" b="1" dirty="0" smtClean="0">
                <a:solidFill>
                  <a:schemeClr val="tx2">
                    <a:lumMod val="75000"/>
                  </a:schemeClr>
                </a:solidFill>
              </a:rPr>
            </a:br>
            <a:r>
              <a:rPr lang="ru-RU" b="1" dirty="0" smtClean="0">
                <a:ln>
                  <a:solidFill>
                    <a:schemeClr val="bg2">
                      <a:lumMod val="10000"/>
                    </a:schemeClr>
                  </a:solidFill>
                </a:ln>
                <a:solidFill>
                  <a:schemeClr val="bg2">
                    <a:lumMod val="75000"/>
                  </a:schemeClr>
                </a:solidFill>
              </a:rPr>
              <a:t>Мультфильм «Баба Яга против»</a:t>
            </a:r>
            <a:endParaRPr lang="ru-RU" b="1" dirty="0">
              <a:ln>
                <a:solidFill>
                  <a:schemeClr val="bg2">
                    <a:lumMod val="10000"/>
                  </a:schemeClr>
                </a:solidFill>
              </a:ln>
              <a:solidFill>
                <a:schemeClr val="bg2">
                  <a:lumMod val="75000"/>
                </a:schemeClr>
              </a:solidFill>
            </a:endParaRPr>
          </a:p>
        </p:txBody>
      </p:sp>
      <p:pic>
        <p:nvPicPr>
          <p:cNvPr id="7" name="Picture 5" descr="C:\Users\001\Desktop\избушка\9165.jpg"/>
          <p:cNvPicPr>
            <a:picLocks noGrp="1" noChangeAspect="1" noChangeArrowheads="1"/>
          </p:cNvPicPr>
          <p:nvPr>
            <p:ph idx="1"/>
          </p:nvPr>
        </p:nvPicPr>
        <p:blipFill>
          <a:blip r:embed="rId3" cstate="print"/>
          <a:srcRect/>
          <a:stretch>
            <a:fillRect/>
          </a:stretch>
        </p:blipFill>
        <p:spPr bwMode="auto">
          <a:xfrm>
            <a:off x="1857356" y="1912946"/>
            <a:ext cx="5662228" cy="4278441"/>
          </a:xfrm>
          <a:prstGeom prst="roundRect">
            <a:avLst/>
          </a:prstGeom>
          <a:noFill/>
          <a:ln w="19050">
            <a:solidFill>
              <a:schemeClr val="bg2">
                <a:lumMod val="50000"/>
              </a:schemeClr>
            </a:solidFill>
          </a:ln>
        </p:spPr>
      </p:pic>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2" name="Заголовок 1"/>
          <p:cNvSpPr>
            <a:spLocks noGrp="1"/>
          </p:cNvSpPr>
          <p:nvPr>
            <p:ph type="title"/>
          </p:nvPr>
        </p:nvSpPr>
        <p:spPr>
          <a:xfrm>
            <a:off x="214282" y="274638"/>
            <a:ext cx="8472518" cy="1143000"/>
          </a:xfrm>
        </p:spPr>
        <p:txBody>
          <a:bodyPr>
            <a:normAutofit fontScale="90000"/>
          </a:bodyPr>
          <a:lstStyle/>
          <a:p>
            <a:r>
              <a:rPr lang="ru-RU" b="1" dirty="0" smtClean="0">
                <a:ln>
                  <a:solidFill>
                    <a:schemeClr val="bg2">
                      <a:lumMod val="25000"/>
                    </a:schemeClr>
                  </a:solidFill>
                </a:ln>
                <a:solidFill>
                  <a:schemeClr val="bg2">
                    <a:lumMod val="75000"/>
                  </a:schemeClr>
                </a:solidFill>
              </a:rPr>
              <a:t>Мультфильм «Про </a:t>
            </a:r>
            <a:r>
              <a:rPr lang="ru-RU" b="1" dirty="0" err="1" smtClean="0">
                <a:ln>
                  <a:solidFill>
                    <a:schemeClr val="bg2">
                      <a:lumMod val="25000"/>
                    </a:schemeClr>
                  </a:solidFill>
                </a:ln>
                <a:solidFill>
                  <a:schemeClr val="bg2">
                    <a:lumMod val="75000"/>
                  </a:schemeClr>
                </a:solidFill>
              </a:rPr>
              <a:t>домовёнка</a:t>
            </a:r>
            <a:r>
              <a:rPr lang="ru-RU" b="1" dirty="0" smtClean="0">
                <a:ln>
                  <a:solidFill>
                    <a:schemeClr val="bg2">
                      <a:lumMod val="25000"/>
                    </a:schemeClr>
                  </a:solidFill>
                </a:ln>
                <a:solidFill>
                  <a:schemeClr val="bg2">
                    <a:lumMod val="75000"/>
                  </a:schemeClr>
                </a:solidFill>
              </a:rPr>
              <a:t> Кузю»</a:t>
            </a:r>
            <a:endParaRPr lang="ru-RU" dirty="0">
              <a:ln>
                <a:solidFill>
                  <a:schemeClr val="bg2">
                    <a:lumMod val="25000"/>
                  </a:schemeClr>
                </a:solidFill>
              </a:ln>
              <a:solidFill>
                <a:schemeClr val="bg2">
                  <a:lumMod val="75000"/>
                </a:schemeClr>
              </a:solidFill>
            </a:endParaRPr>
          </a:p>
        </p:txBody>
      </p:sp>
      <p:pic>
        <p:nvPicPr>
          <p:cNvPr id="5" name="Picture 6" descr="C:\Users\001\Desktop\избушка\f7d644c40d1c.jpg"/>
          <p:cNvPicPr>
            <a:picLocks noGrp="1" noChangeAspect="1" noChangeArrowheads="1"/>
          </p:cNvPicPr>
          <p:nvPr>
            <p:ph idx="1"/>
          </p:nvPr>
        </p:nvPicPr>
        <p:blipFill>
          <a:blip r:embed="rId3"/>
          <a:srcRect/>
          <a:stretch>
            <a:fillRect/>
          </a:stretch>
        </p:blipFill>
        <p:spPr bwMode="auto">
          <a:xfrm>
            <a:off x="1357290" y="1643050"/>
            <a:ext cx="6500858" cy="4875644"/>
          </a:xfrm>
          <a:prstGeom prst="roundRect">
            <a:avLst/>
          </a:prstGeom>
          <a:noFill/>
          <a:ln w="19050">
            <a:solidFill>
              <a:schemeClr val="bg2">
                <a:lumMod val="50000"/>
              </a:schemeClr>
            </a:solidFill>
          </a:ln>
        </p:spPr>
      </p:pic>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2" name="Заголовок 1"/>
          <p:cNvSpPr>
            <a:spLocks noGrp="1"/>
          </p:cNvSpPr>
          <p:nvPr>
            <p:ph type="title"/>
          </p:nvPr>
        </p:nvSpPr>
        <p:spPr>
          <a:xfrm>
            <a:off x="285720" y="274638"/>
            <a:ext cx="8643998" cy="1143000"/>
          </a:xfrm>
        </p:spPr>
        <p:txBody>
          <a:bodyPr>
            <a:normAutofit fontScale="90000"/>
          </a:bodyPr>
          <a:lstStyle/>
          <a:p>
            <a:r>
              <a:rPr lang="ru-RU" b="1" dirty="0" smtClean="0">
                <a:ln>
                  <a:solidFill>
                    <a:schemeClr val="bg2">
                      <a:lumMod val="25000"/>
                    </a:schemeClr>
                  </a:solidFill>
                </a:ln>
                <a:solidFill>
                  <a:schemeClr val="bg2">
                    <a:lumMod val="75000"/>
                  </a:schemeClr>
                </a:solidFill>
              </a:rPr>
              <a:t>Мультфильм «Про Федота стрельца»</a:t>
            </a:r>
            <a:endParaRPr lang="ru-RU" dirty="0">
              <a:ln>
                <a:solidFill>
                  <a:schemeClr val="bg2">
                    <a:lumMod val="25000"/>
                  </a:schemeClr>
                </a:solidFill>
              </a:ln>
              <a:solidFill>
                <a:schemeClr val="bg2">
                  <a:lumMod val="75000"/>
                </a:schemeClr>
              </a:solidFill>
            </a:endParaRPr>
          </a:p>
        </p:txBody>
      </p:sp>
      <p:pic>
        <p:nvPicPr>
          <p:cNvPr id="5" name="Picture 3" descr="C:\Users\001\Desktop\избушка\575_3.jpg"/>
          <p:cNvPicPr>
            <a:picLocks noGrp="1" noChangeAspect="1" noChangeArrowheads="1"/>
          </p:cNvPicPr>
          <p:nvPr>
            <p:ph idx="1"/>
          </p:nvPr>
        </p:nvPicPr>
        <p:blipFill>
          <a:blip r:embed="rId3"/>
          <a:srcRect/>
          <a:stretch>
            <a:fillRect/>
          </a:stretch>
        </p:blipFill>
        <p:spPr bwMode="auto">
          <a:xfrm>
            <a:off x="1285852" y="1857364"/>
            <a:ext cx="6786610" cy="4524407"/>
          </a:xfrm>
          <a:prstGeom prst="roundRect">
            <a:avLst/>
          </a:prstGeom>
          <a:noFill/>
          <a:ln w="28575">
            <a:solidFill>
              <a:schemeClr val="bg2">
                <a:lumMod val="50000"/>
              </a:schemeClr>
            </a:solidFill>
          </a:ln>
        </p:spPr>
      </p:pic>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ln w="12700">
                  <a:solidFill>
                    <a:schemeClr val="bg2">
                      <a:lumMod val="10000"/>
                    </a:schemeClr>
                  </a:solidFill>
                </a:ln>
                <a:solidFill>
                  <a:schemeClr val="bg2">
                    <a:lumMod val="75000"/>
                  </a:schemeClr>
                </a:solidFill>
              </a:rPr>
              <a:t>Мультфильм «Иван царевич </a:t>
            </a:r>
            <a:br>
              <a:rPr lang="ru-RU" b="1" dirty="0" smtClean="0">
                <a:ln w="12700">
                  <a:solidFill>
                    <a:schemeClr val="bg2">
                      <a:lumMod val="10000"/>
                    </a:schemeClr>
                  </a:solidFill>
                </a:ln>
                <a:solidFill>
                  <a:schemeClr val="bg2">
                    <a:lumMod val="75000"/>
                  </a:schemeClr>
                </a:solidFill>
              </a:rPr>
            </a:br>
            <a:r>
              <a:rPr lang="ru-RU" b="1" dirty="0" smtClean="0">
                <a:ln w="12700">
                  <a:solidFill>
                    <a:schemeClr val="bg2">
                      <a:lumMod val="10000"/>
                    </a:schemeClr>
                  </a:solidFill>
                </a:ln>
                <a:solidFill>
                  <a:schemeClr val="bg2">
                    <a:lumMod val="75000"/>
                  </a:schemeClr>
                </a:solidFill>
              </a:rPr>
              <a:t>и серый волк</a:t>
            </a:r>
            <a:r>
              <a:rPr lang="ru-RU" b="1" dirty="0" smtClean="0">
                <a:ln>
                  <a:solidFill>
                    <a:schemeClr val="bg2">
                      <a:lumMod val="10000"/>
                    </a:schemeClr>
                  </a:solidFill>
                </a:ln>
                <a:solidFill>
                  <a:schemeClr val="bg2">
                    <a:lumMod val="75000"/>
                  </a:schemeClr>
                </a:solidFill>
              </a:rPr>
              <a:t>»</a:t>
            </a:r>
            <a:endParaRPr lang="ru-RU" dirty="0">
              <a:ln>
                <a:solidFill>
                  <a:schemeClr val="bg2">
                    <a:lumMod val="10000"/>
                  </a:schemeClr>
                </a:solidFill>
              </a:ln>
              <a:solidFill>
                <a:schemeClr val="bg2">
                  <a:lumMod val="75000"/>
                </a:schemeClr>
              </a:solidFill>
            </a:endParaRPr>
          </a:p>
        </p:txBody>
      </p:sp>
      <p:pic>
        <p:nvPicPr>
          <p:cNvPr id="5" name="Picture 7" descr="C:\Users\001\Desktop\избушка\1296977817_640063.jpg"/>
          <p:cNvPicPr>
            <a:picLocks noGrp="1" noChangeAspect="1" noChangeArrowheads="1"/>
          </p:cNvPicPr>
          <p:nvPr>
            <p:ph idx="1"/>
          </p:nvPr>
        </p:nvPicPr>
        <p:blipFill>
          <a:blip r:embed="rId3" cstate="print"/>
          <a:srcRect/>
          <a:stretch>
            <a:fillRect/>
          </a:stretch>
        </p:blipFill>
        <p:spPr bwMode="auto">
          <a:xfrm>
            <a:off x="357158" y="2071678"/>
            <a:ext cx="8430163" cy="4286280"/>
          </a:xfrm>
          <a:prstGeom prst="roundRect">
            <a:avLst/>
          </a:prstGeom>
          <a:noFill/>
          <a:ln w="19050">
            <a:solidFill>
              <a:schemeClr val="bg2">
                <a:lumMod val="50000"/>
              </a:schemeClr>
            </a:solidFill>
          </a:ln>
        </p:spPr>
      </p:pic>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3" name="Содержимое 2"/>
          <p:cNvSpPr>
            <a:spLocks noGrp="1"/>
          </p:cNvSpPr>
          <p:nvPr>
            <p:ph idx="1"/>
          </p:nvPr>
        </p:nvSpPr>
        <p:spPr>
          <a:xfrm>
            <a:off x="357158" y="214290"/>
            <a:ext cx="8329642" cy="4000528"/>
          </a:xfrm>
        </p:spPr>
        <p:txBody>
          <a:bodyPr>
            <a:normAutofit fontScale="77500" lnSpcReduction="20000"/>
          </a:bodyPr>
          <a:lstStyle/>
          <a:p>
            <a:pPr>
              <a:buNone/>
            </a:pPr>
            <a:endParaRPr lang="ru-RU" sz="2100" dirty="0" smtClean="0">
              <a:latin typeface="Times New Roman" pitchFamily="18" charset="0"/>
              <a:cs typeface="Times New Roman" pitchFamily="18" charset="0"/>
            </a:endParaRPr>
          </a:p>
          <a:p>
            <a:pPr>
              <a:buNone/>
            </a:pPr>
            <a:endParaRPr lang="ru-RU" sz="2100" dirty="0" smtClean="0">
              <a:latin typeface="Times New Roman" pitchFamily="18" charset="0"/>
              <a:cs typeface="Times New Roman" pitchFamily="18" charset="0"/>
            </a:endParaRPr>
          </a:p>
          <a:p>
            <a:pPr>
              <a:buNone/>
            </a:pPr>
            <a:r>
              <a:rPr lang="ru-RU" sz="2100" dirty="0" smtClean="0">
                <a:latin typeface="Times New Roman" pitchFamily="18" charset="0"/>
                <a:cs typeface="Times New Roman" pitchFamily="18" charset="0"/>
              </a:rPr>
              <a:t>Если </a:t>
            </a:r>
            <a:r>
              <a:rPr lang="ru-RU" sz="2100" dirty="0" smtClean="0">
                <a:latin typeface="Times New Roman" pitchFamily="18" charset="0"/>
                <a:cs typeface="Times New Roman" pitchFamily="18" charset="0"/>
              </a:rPr>
              <a:t>вы хоть раз видели передачу «Битва экстрасенсов», то знаете, что и в наше время </a:t>
            </a:r>
          </a:p>
          <a:p>
            <a:pPr>
              <a:buNone/>
            </a:pPr>
            <a:r>
              <a:rPr lang="ru-RU" sz="2100" dirty="0" smtClean="0">
                <a:latin typeface="Times New Roman" pitchFamily="18" charset="0"/>
                <a:cs typeface="Times New Roman" pitchFamily="18" charset="0"/>
              </a:rPr>
              <a:t>есть люди, которые утверждают, что они ведьмы и колдуньи. Но вы об этом никогда не </a:t>
            </a:r>
          </a:p>
          <a:p>
            <a:pPr>
              <a:buNone/>
            </a:pPr>
            <a:r>
              <a:rPr lang="ru-RU" sz="2100" dirty="0" smtClean="0">
                <a:latin typeface="Times New Roman" pitchFamily="18" charset="0"/>
                <a:cs typeface="Times New Roman" pitchFamily="18" charset="0"/>
              </a:rPr>
              <a:t>догадаетесь, потому что выглядят они как  обычные современные  люди и часто очень даже </a:t>
            </a:r>
          </a:p>
          <a:p>
            <a:pPr>
              <a:buNone/>
            </a:pPr>
            <a:r>
              <a:rPr lang="ru-RU" sz="2100" dirty="0" smtClean="0">
                <a:latin typeface="Times New Roman" pitchFamily="18" charset="0"/>
                <a:cs typeface="Times New Roman" pitchFamily="18" charset="0"/>
              </a:rPr>
              <a:t>красивые, то есть с образом безобразной старухи у них нет ничего общего. Они </a:t>
            </a:r>
          </a:p>
          <a:p>
            <a:pPr>
              <a:buNone/>
            </a:pPr>
            <a:r>
              <a:rPr lang="ru-RU" sz="2100" dirty="0" smtClean="0">
                <a:latin typeface="Times New Roman" pitchFamily="18" charset="0"/>
                <a:cs typeface="Times New Roman" pitchFamily="18" charset="0"/>
              </a:rPr>
              <a:t>утверждают, что общаются с миром мёртвых, и если верить передаче, современные ведьмы </a:t>
            </a:r>
          </a:p>
          <a:p>
            <a:pPr>
              <a:buNone/>
            </a:pPr>
            <a:r>
              <a:rPr lang="ru-RU" sz="2100" dirty="0" smtClean="0">
                <a:latin typeface="Times New Roman" pitchFamily="18" charset="0"/>
                <a:cs typeface="Times New Roman" pitchFamily="18" charset="0"/>
              </a:rPr>
              <a:t>и колдуньи не раз помогали живым людям решить их проблемы, общаясь с  этим </a:t>
            </a:r>
          </a:p>
          <a:p>
            <a:pPr>
              <a:buNone/>
            </a:pPr>
            <a:r>
              <a:rPr lang="ru-RU" sz="2100" dirty="0" smtClean="0">
                <a:latin typeface="Times New Roman" pitchFamily="18" charset="0"/>
                <a:cs typeface="Times New Roman" pitchFamily="18" charset="0"/>
              </a:rPr>
              <a:t>таинственным, не видимым нам миром духов.</a:t>
            </a: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r>
              <a:rPr lang="ru-RU" sz="1900" b="1" dirty="0" smtClean="0">
                <a:solidFill>
                  <a:schemeClr val="accent4">
                    <a:lumMod val="50000"/>
                  </a:schemeClr>
                </a:solidFill>
                <a:latin typeface="Times New Roman" pitchFamily="18" charset="0"/>
                <a:cs typeface="Times New Roman" pitchFamily="18" charset="0"/>
              </a:rPr>
              <a:t>   </a:t>
            </a:r>
            <a:endParaRPr lang="ru-RU" sz="1900" b="1" dirty="0" smtClean="0">
              <a:solidFill>
                <a:schemeClr val="accent4">
                  <a:lumMod val="50000"/>
                </a:schemeClr>
              </a:solidFill>
              <a:latin typeface="Times New Roman" pitchFamily="18" charset="0"/>
              <a:cs typeface="Times New Roman" pitchFamily="18" charset="0"/>
            </a:endParaRPr>
          </a:p>
          <a:p>
            <a:pPr>
              <a:buNone/>
            </a:pPr>
            <a:r>
              <a:rPr lang="ru-RU" sz="1900" b="1" dirty="0" smtClean="0">
                <a:solidFill>
                  <a:schemeClr val="accent4">
                    <a:lumMod val="50000"/>
                  </a:schemeClr>
                </a:solidFill>
                <a:latin typeface="Times New Roman" pitchFamily="18" charset="0"/>
                <a:cs typeface="Times New Roman" pitchFamily="18" charset="0"/>
              </a:rPr>
              <a:t>                     </a:t>
            </a:r>
            <a:r>
              <a:rPr lang="ru-RU" sz="1900" b="1" dirty="0" err="1" smtClean="0">
                <a:solidFill>
                  <a:schemeClr val="accent4">
                    <a:lumMod val="50000"/>
                  </a:schemeClr>
                </a:solidFill>
                <a:latin typeface="Times New Roman" pitchFamily="18" charset="0"/>
                <a:cs typeface="Times New Roman" pitchFamily="18" charset="0"/>
              </a:rPr>
              <a:t>Мэрлин</a:t>
            </a:r>
            <a:r>
              <a:rPr lang="ru-RU" sz="1900" b="1" dirty="0" smtClean="0">
                <a:solidFill>
                  <a:schemeClr val="accent4">
                    <a:lumMod val="50000"/>
                  </a:schemeClr>
                </a:solidFill>
                <a:latin typeface="Times New Roman" pitchFamily="18" charset="0"/>
                <a:cs typeface="Times New Roman" pitchFamily="18" charset="0"/>
              </a:rPr>
              <a:t> </a:t>
            </a:r>
            <a:r>
              <a:rPr lang="ru-RU" sz="1900" b="1" dirty="0" err="1" smtClean="0">
                <a:solidFill>
                  <a:schemeClr val="accent4">
                    <a:lumMod val="50000"/>
                  </a:schemeClr>
                </a:solidFill>
                <a:latin typeface="Times New Roman" pitchFamily="18" charset="0"/>
                <a:cs typeface="Times New Roman" pitchFamily="18" charset="0"/>
              </a:rPr>
              <a:t>Керро</a:t>
            </a:r>
            <a:r>
              <a:rPr lang="ru-RU" sz="1900" b="1" dirty="0" smtClean="0">
                <a:solidFill>
                  <a:schemeClr val="accent4">
                    <a:lumMod val="50000"/>
                  </a:schemeClr>
                </a:solidFill>
                <a:latin typeface="Times New Roman" pitchFamily="18" charset="0"/>
                <a:cs typeface="Times New Roman" pitchFamily="18" charset="0"/>
              </a:rPr>
              <a:t>                                                                                     </a:t>
            </a:r>
            <a:r>
              <a:rPr lang="ru-RU" sz="1900" b="1" dirty="0" smtClean="0">
                <a:solidFill>
                  <a:schemeClr val="accent4">
                    <a:lumMod val="50000"/>
                  </a:schemeClr>
                </a:solidFill>
                <a:latin typeface="Times New Roman" pitchFamily="18" charset="0"/>
                <a:cs typeface="Times New Roman" pitchFamily="18" charset="0"/>
              </a:rPr>
              <a:t>Елена </a:t>
            </a:r>
            <a:r>
              <a:rPr lang="ru-RU" sz="1900" b="1" dirty="0" err="1" smtClean="0">
                <a:solidFill>
                  <a:schemeClr val="accent4">
                    <a:lumMod val="50000"/>
                  </a:schemeClr>
                </a:solidFill>
                <a:latin typeface="Times New Roman" pitchFamily="18" charset="0"/>
                <a:cs typeface="Times New Roman" pitchFamily="18" charset="0"/>
              </a:rPr>
              <a:t>Голунова</a:t>
            </a:r>
            <a:r>
              <a:rPr lang="ru-RU" sz="1900" b="1" dirty="0" smtClean="0">
                <a:solidFill>
                  <a:schemeClr val="accent4">
                    <a:lumMod val="50000"/>
                  </a:schemeClr>
                </a:solidFill>
                <a:latin typeface="Times New Roman" pitchFamily="18" charset="0"/>
                <a:cs typeface="Times New Roman" pitchFamily="18" charset="0"/>
              </a:rPr>
              <a:t>                </a:t>
            </a: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r>
              <a:rPr lang="ru-RU" sz="1900" b="1" dirty="0" smtClean="0">
                <a:solidFill>
                  <a:schemeClr val="accent4">
                    <a:lumMod val="50000"/>
                  </a:schemeClr>
                </a:solidFill>
                <a:latin typeface="Times New Roman" pitchFamily="18" charset="0"/>
                <a:cs typeface="Times New Roman" pitchFamily="18" charset="0"/>
              </a:rPr>
              <a:t>                                                      </a:t>
            </a:r>
            <a:r>
              <a:rPr lang="ru-RU" sz="1900" b="1" dirty="0" smtClean="0">
                <a:solidFill>
                  <a:schemeClr val="accent4">
                    <a:lumMod val="50000"/>
                  </a:schemeClr>
                </a:solidFill>
                <a:latin typeface="Times New Roman" pitchFamily="18" charset="0"/>
                <a:cs typeface="Times New Roman" pitchFamily="18" charset="0"/>
              </a:rPr>
              <a:t>                Елена </a:t>
            </a:r>
            <a:r>
              <a:rPr lang="ru-RU" sz="1900" b="1" dirty="0" err="1" smtClean="0">
                <a:solidFill>
                  <a:schemeClr val="accent4">
                    <a:lumMod val="50000"/>
                  </a:schemeClr>
                </a:solidFill>
                <a:latin typeface="Times New Roman" pitchFamily="18" charset="0"/>
                <a:cs typeface="Times New Roman" pitchFamily="18" charset="0"/>
              </a:rPr>
              <a:t>Ясеневич</a:t>
            </a:r>
            <a:endParaRPr lang="ru-RU" sz="1900" b="1" dirty="0" smtClean="0">
              <a:solidFill>
                <a:schemeClr val="accent4">
                  <a:lumMod val="50000"/>
                </a:schemeClr>
              </a:solidFill>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pic>
        <p:nvPicPr>
          <p:cNvPr id="1028" name="Picture 4" descr="C:\Documents and Settings\Пользователь\Рабочий стол\избушка\s48159852.jpg"/>
          <p:cNvPicPr>
            <a:picLocks noChangeAspect="1" noChangeArrowheads="1"/>
          </p:cNvPicPr>
          <p:nvPr/>
        </p:nvPicPr>
        <p:blipFill>
          <a:blip r:embed="rId3"/>
          <a:srcRect/>
          <a:stretch>
            <a:fillRect/>
          </a:stretch>
        </p:blipFill>
        <p:spPr bwMode="auto">
          <a:xfrm>
            <a:off x="2714612" y="4143380"/>
            <a:ext cx="3607599" cy="2405066"/>
          </a:xfrm>
          <a:prstGeom prst="roundRect">
            <a:avLst/>
          </a:prstGeom>
          <a:noFill/>
          <a:ln w="28575">
            <a:solidFill>
              <a:schemeClr val="accent4">
                <a:lumMod val="50000"/>
              </a:schemeClr>
            </a:solidFill>
          </a:ln>
        </p:spPr>
      </p:pic>
      <p:pic>
        <p:nvPicPr>
          <p:cNvPr id="1027" name="Picture 3" descr="C:\Documents and Settings\Пользователь\Рабочий стол\избушка\hn5q5omr1yfsncv.jpeg"/>
          <p:cNvPicPr>
            <a:picLocks noChangeAspect="1" noChangeArrowheads="1"/>
          </p:cNvPicPr>
          <p:nvPr/>
        </p:nvPicPr>
        <p:blipFill>
          <a:blip r:embed="rId4"/>
          <a:srcRect/>
          <a:stretch>
            <a:fillRect/>
          </a:stretch>
        </p:blipFill>
        <p:spPr bwMode="auto">
          <a:xfrm>
            <a:off x="857224" y="3357562"/>
            <a:ext cx="2095500" cy="2857500"/>
          </a:xfrm>
          <a:prstGeom prst="round2DiagRect">
            <a:avLst/>
          </a:prstGeom>
          <a:noFill/>
          <a:ln w="28575">
            <a:solidFill>
              <a:schemeClr val="accent4">
                <a:lumMod val="50000"/>
              </a:schemeClr>
            </a:solidFill>
          </a:ln>
        </p:spPr>
      </p:pic>
      <p:pic>
        <p:nvPicPr>
          <p:cNvPr id="1029" name="Picture 5" descr="C:\Documents and Settings\Пользователь\Рабочий стол\избушка\2.jpeg"/>
          <p:cNvPicPr>
            <a:picLocks noChangeAspect="1" noChangeArrowheads="1"/>
          </p:cNvPicPr>
          <p:nvPr/>
        </p:nvPicPr>
        <p:blipFill>
          <a:blip r:embed="rId5"/>
          <a:srcRect/>
          <a:stretch>
            <a:fillRect/>
          </a:stretch>
        </p:blipFill>
        <p:spPr bwMode="auto">
          <a:xfrm>
            <a:off x="5643570" y="3429000"/>
            <a:ext cx="3245883" cy="2047876"/>
          </a:xfrm>
          <a:prstGeom prst="round2DiagRect">
            <a:avLst/>
          </a:prstGeom>
          <a:noFill/>
          <a:ln w="28575">
            <a:solidFill>
              <a:schemeClr val="accent4">
                <a:lumMod val="5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Докумены\рисунки\картинки для лены\0_5dc49_12b06190_L.jpg"/>
          <p:cNvPicPr>
            <a:picLocks noChangeAspect="1" noChangeArrowheads="1"/>
          </p:cNvPicPr>
          <p:nvPr/>
        </p:nvPicPr>
        <p:blipFill>
          <a:blip r:embed="rId2"/>
          <a:srcRect/>
          <a:stretch>
            <a:fillRect/>
          </a:stretch>
        </p:blipFill>
        <p:spPr bwMode="auto">
          <a:xfrm>
            <a:off x="0" y="0"/>
            <a:ext cx="9429816" cy="6858000"/>
          </a:xfrm>
          <a:prstGeom prst="rect">
            <a:avLst/>
          </a:prstGeom>
          <a:noFill/>
        </p:spPr>
      </p:pic>
      <p:sp>
        <p:nvSpPr>
          <p:cNvPr id="2" name="Заголовок 1"/>
          <p:cNvSpPr>
            <a:spLocks noGrp="1"/>
          </p:cNvSpPr>
          <p:nvPr>
            <p:ph type="title"/>
          </p:nvPr>
        </p:nvSpPr>
        <p:spPr>
          <a:xfrm>
            <a:off x="457200" y="1071546"/>
            <a:ext cx="8229600" cy="1143008"/>
          </a:xfrm>
        </p:spPr>
        <p:txBody>
          <a:bodyPr>
            <a:normAutofit/>
            <a:scene3d>
              <a:camera prst="orthographicFront"/>
              <a:lightRig rig="threePt" dir="t"/>
            </a:scene3d>
            <a:sp3d extrusionH="57150">
              <a:bevelT w="82550" h="38100" prst="coolSlant"/>
            </a:sp3d>
          </a:bodyPr>
          <a:lstStyle/>
          <a:p>
            <a:r>
              <a:rPr lang="ru-RU" sz="4800" b="1" i="1" dirty="0" smtClean="0">
                <a:solidFill>
                  <a:schemeClr val="bg2">
                    <a:lumMod val="25000"/>
                  </a:schemeClr>
                </a:solidFill>
                <a:effectLst>
                  <a:glow rad="228600">
                    <a:schemeClr val="accent6">
                      <a:satMod val="175000"/>
                      <a:alpha val="40000"/>
                    </a:schemeClr>
                  </a:glow>
                </a:effectLst>
              </a:rPr>
              <a:t>ГЛАВНЫЙ ВОПРОС</a:t>
            </a:r>
            <a:endParaRPr lang="ru-RU" sz="4800" b="1" i="1" dirty="0">
              <a:solidFill>
                <a:schemeClr val="bg2">
                  <a:lumMod val="25000"/>
                </a:schemeClr>
              </a:solidFill>
              <a:effectLst>
                <a:glow rad="228600">
                  <a:schemeClr val="accent6">
                    <a:satMod val="175000"/>
                    <a:alpha val="40000"/>
                  </a:schemeClr>
                </a:glow>
              </a:effectLst>
            </a:endParaRPr>
          </a:p>
        </p:txBody>
      </p:sp>
      <p:sp>
        <p:nvSpPr>
          <p:cNvPr id="3" name="Содержимое 2"/>
          <p:cNvSpPr>
            <a:spLocks noGrp="1"/>
          </p:cNvSpPr>
          <p:nvPr>
            <p:ph idx="1"/>
          </p:nvPr>
        </p:nvSpPr>
        <p:spPr>
          <a:xfrm>
            <a:off x="357158" y="2285992"/>
            <a:ext cx="8501122" cy="3840171"/>
          </a:xfrm>
        </p:spPr>
        <p:txBody>
          <a:bodyPr>
            <a:normAutofit/>
          </a:bodyPr>
          <a:lstStyle/>
          <a:p>
            <a:pPr algn="ctr">
              <a:buNone/>
            </a:pPr>
            <a:r>
              <a:rPr lang="ru-RU" sz="2000" b="1" dirty="0" smtClean="0"/>
              <a:t>Все ли явления и герои в русских народных сказках вымышленные?</a:t>
            </a:r>
            <a:endParaRPr lang="ru-RU" sz="2000" b="1" dirty="0"/>
          </a:p>
        </p:txBody>
      </p:sp>
      <p:pic>
        <p:nvPicPr>
          <p:cNvPr id="3080" name="Picture 8" descr="http://www.express-k.kz/artimgs/77462.jpg"/>
          <p:cNvPicPr>
            <a:picLocks noChangeAspect="1" noChangeArrowheads="1"/>
          </p:cNvPicPr>
          <p:nvPr/>
        </p:nvPicPr>
        <p:blipFill>
          <a:blip r:embed="rId3"/>
          <a:srcRect/>
          <a:stretch>
            <a:fillRect/>
          </a:stretch>
        </p:blipFill>
        <p:spPr bwMode="auto">
          <a:xfrm>
            <a:off x="428596" y="3071810"/>
            <a:ext cx="2857520" cy="1971690"/>
          </a:xfrm>
          <a:prstGeom prst="rect">
            <a:avLst/>
          </a:prstGeom>
          <a:noFill/>
          <a:ln w="28575">
            <a:solidFill>
              <a:schemeClr val="bg2">
                <a:lumMod val="25000"/>
              </a:schemeClr>
            </a:solidFill>
          </a:ln>
        </p:spPr>
      </p:pic>
      <p:pic>
        <p:nvPicPr>
          <p:cNvPr id="3082" name="Picture 10" descr="http://img.copypast.ru/uploads/A_J_K/1212270203/foto1c1_20.jpg"/>
          <p:cNvPicPr>
            <a:picLocks noChangeAspect="1" noChangeArrowheads="1"/>
          </p:cNvPicPr>
          <p:nvPr/>
        </p:nvPicPr>
        <p:blipFill>
          <a:blip r:embed="rId4" cstate="print"/>
          <a:srcRect/>
          <a:stretch>
            <a:fillRect/>
          </a:stretch>
        </p:blipFill>
        <p:spPr bwMode="auto">
          <a:xfrm>
            <a:off x="6000760" y="3071810"/>
            <a:ext cx="2642637" cy="1980006"/>
          </a:xfrm>
          <a:prstGeom prst="rect">
            <a:avLst/>
          </a:prstGeom>
          <a:noFill/>
          <a:ln w="28575">
            <a:solidFill>
              <a:schemeClr val="tx1"/>
            </a:solidFill>
          </a:ln>
        </p:spPr>
      </p:pic>
      <p:pic>
        <p:nvPicPr>
          <p:cNvPr id="26626" name="Picture 2" descr="http://clover.slavic.pitt.edu/tales/images/zvorykin_ivan_tsarevich.jpg"/>
          <p:cNvPicPr>
            <a:picLocks noChangeAspect="1" noChangeArrowheads="1"/>
          </p:cNvPicPr>
          <p:nvPr/>
        </p:nvPicPr>
        <p:blipFill>
          <a:blip r:embed="rId5"/>
          <a:srcRect/>
          <a:stretch>
            <a:fillRect/>
          </a:stretch>
        </p:blipFill>
        <p:spPr bwMode="auto">
          <a:xfrm>
            <a:off x="3643306" y="3413707"/>
            <a:ext cx="2000264" cy="2748455"/>
          </a:xfrm>
          <a:prstGeom prst="rect">
            <a:avLst/>
          </a:prstGeom>
          <a:noFill/>
          <a:ln w="28575">
            <a:solidFill>
              <a:schemeClr val="bg2">
                <a:lumMod val="25000"/>
              </a:schemeClr>
            </a:solidFill>
          </a:ln>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725470"/>
          </a:xfrm>
        </p:spPr>
        <p:txBody>
          <a:bodyPr>
            <a:noAutofit/>
          </a:bodyPr>
          <a:lstStyle/>
          <a:p>
            <a:r>
              <a:rPr lang="ru-RU" b="1" i="1" dirty="0" smtClean="0">
                <a:ln w="12700">
                  <a:solidFill>
                    <a:schemeClr val="tx2">
                      <a:lumMod val="75000"/>
                    </a:schemeClr>
                  </a:solidFill>
                </a:ln>
                <a:solidFill>
                  <a:schemeClr val="tx2">
                    <a:lumMod val="40000"/>
                    <a:lumOff val="60000"/>
                  </a:schemeClr>
                </a:solidFill>
              </a:rPr>
              <a:t>Живая и мёртвая вода</a:t>
            </a:r>
            <a:endParaRPr lang="ru-RU" b="1" i="1" dirty="0">
              <a:ln w="12700">
                <a:solidFill>
                  <a:schemeClr val="tx2">
                    <a:lumMod val="75000"/>
                  </a:schemeClr>
                </a:solidFill>
              </a:ln>
              <a:solidFill>
                <a:schemeClr val="tx2">
                  <a:lumMod val="40000"/>
                  <a:lumOff val="60000"/>
                </a:schemeClr>
              </a:solidFill>
            </a:endParaRPr>
          </a:p>
        </p:txBody>
      </p:sp>
      <p:sp>
        <p:nvSpPr>
          <p:cNvPr id="3" name="Текст 2"/>
          <p:cNvSpPr>
            <a:spLocks noGrp="1"/>
          </p:cNvSpPr>
          <p:nvPr>
            <p:ph type="body" idx="1"/>
          </p:nvPr>
        </p:nvSpPr>
        <p:spPr>
          <a:xfrm>
            <a:off x="3643306" y="2129155"/>
            <a:ext cx="854082" cy="45719"/>
          </a:xfrm>
        </p:spPr>
        <p:txBody>
          <a:bodyPr>
            <a:normAutofit fontScale="25000" lnSpcReduction="20000"/>
          </a:bodyPr>
          <a:lstStyle/>
          <a:p>
            <a:endParaRPr lang="ru-RU" dirty="0"/>
          </a:p>
        </p:txBody>
      </p:sp>
      <p:sp>
        <p:nvSpPr>
          <p:cNvPr id="4" name="Содержимое 3"/>
          <p:cNvSpPr>
            <a:spLocks noGrp="1"/>
          </p:cNvSpPr>
          <p:nvPr>
            <p:ph sz="half" idx="2"/>
          </p:nvPr>
        </p:nvSpPr>
        <p:spPr>
          <a:xfrm>
            <a:off x="457200" y="1285860"/>
            <a:ext cx="4040188" cy="4840303"/>
          </a:xfrm>
        </p:spPr>
        <p:txBody>
          <a:bodyPr>
            <a:normAutofit fontScale="85000" lnSpcReduction="10000"/>
          </a:bodyPr>
          <a:lstStyle/>
          <a:p>
            <a:pPr>
              <a:buNone/>
            </a:pPr>
            <a:r>
              <a:rPr lang="ru-RU" i="1" dirty="0" smtClean="0"/>
              <a:t>      </a:t>
            </a:r>
            <a:r>
              <a:rPr lang="ru-RU" dirty="0" smtClean="0">
                <a:latin typeface="Times New Roman" pitchFamily="18" charset="0"/>
                <a:cs typeface="Times New Roman" pitchFamily="18" charset="0"/>
              </a:rPr>
              <a:t>Люди издревле догадывались, что самое распространённое вещество на Земле - вода играет выдающуюся роль в происхождении и поддержании жизни на планете. И что это не такое простое вещество, как кажется на первый взгляд. Наверное, нет на Земле народа, у которого не было бы мифов и сказок, связанных с важной ролью воды в жизни человека. Однако, пожалуй, только в русском фольклоре вода могла даровать жизнь и приносить смерть.</a:t>
            </a:r>
          </a:p>
          <a:p>
            <a:endParaRPr lang="ru-RU" dirty="0">
              <a:latin typeface="Times New Roman" pitchFamily="18" charset="0"/>
              <a:cs typeface="Times New Roman" pitchFamily="18" charset="0"/>
            </a:endParaRPr>
          </a:p>
        </p:txBody>
      </p:sp>
      <p:pic>
        <p:nvPicPr>
          <p:cNvPr id="2052" name="Picture 4" descr="C:\Documents and Settings\Пользователь\Рабочий стол\избушка\a_871bd245.jpg"/>
          <p:cNvPicPr>
            <a:picLocks noGrp="1" noChangeAspect="1" noChangeArrowheads="1"/>
          </p:cNvPicPr>
          <p:nvPr>
            <p:ph sz="quarter" idx="4"/>
          </p:nvPr>
        </p:nvPicPr>
        <p:blipFill>
          <a:blip r:embed="rId3"/>
          <a:srcRect/>
          <a:stretch>
            <a:fillRect/>
          </a:stretch>
        </p:blipFill>
        <p:spPr bwMode="auto">
          <a:xfrm>
            <a:off x="4857752" y="1285860"/>
            <a:ext cx="3437575" cy="4589163"/>
          </a:xfrm>
          <a:prstGeom prst="round2DiagRect">
            <a:avLst/>
          </a:prstGeom>
          <a:noFill/>
          <a:ln w="28575">
            <a:solidFill>
              <a:schemeClr val="tx2">
                <a:lumMod val="60000"/>
                <a:lumOff val="40000"/>
              </a:schemeClr>
            </a:solidFill>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Содержимое 7"/>
          <p:cNvSpPr>
            <a:spLocks noGrp="1"/>
          </p:cNvSpPr>
          <p:nvPr>
            <p:ph idx="1"/>
          </p:nvPr>
        </p:nvSpPr>
        <p:spPr>
          <a:xfrm>
            <a:off x="357158" y="214290"/>
            <a:ext cx="8501122" cy="6500858"/>
          </a:xfrm>
        </p:spPr>
        <p:txBody>
          <a:bodyPr>
            <a:noAutofit/>
          </a:bodyPr>
          <a:lstStyle/>
          <a:p>
            <a:pPr>
              <a:buNone/>
            </a:pPr>
            <a:r>
              <a:rPr lang="ru-RU" sz="1200" dirty="0" smtClean="0">
                <a:latin typeface="Times New Roman" pitchFamily="18" charset="0"/>
                <a:cs typeface="Times New Roman" pitchFamily="18" charset="0"/>
              </a:rPr>
              <a:t>                       </a:t>
            </a:r>
          </a:p>
          <a:p>
            <a:pPr>
              <a:buNone/>
            </a:pPr>
            <a:endParaRPr lang="ru-RU" sz="1200" dirty="0" smtClean="0">
              <a:latin typeface="Times New Roman" pitchFamily="18" charset="0"/>
              <a:cs typeface="Times New Roman" pitchFamily="18" charset="0"/>
            </a:endParaRPr>
          </a:p>
          <a:p>
            <a:pPr>
              <a:buNone/>
            </a:pPr>
            <a:endParaRPr lang="ru-RU" sz="1200" dirty="0" smtClean="0">
              <a:latin typeface="Times New Roman" pitchFamily="18" charset="0"/>
              <a:cs typeface="Times New Roman" pitchFamily="18" charset="0"/>
            </a:endParaRPr>
          </a:p>
          <a:p>
            <a:pPr>
              <a:buNone/>
            </a:pPr>
            <a:endParaRPr lang="ru-RU" sz="1200" dirty="0" smtClean="0">
              <a:latin typeface="Times New Roman" pitchFamily="18" charset="0"/>
              <a:cs typeface="Times New Roman" pitchFamily="18" charset="0"/>
            </a:endParaRPr>
          </a:p>
          <a:p>
            <a:pPr>
              <a:buNone/>
            </a:pP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Сказка на Руси всегда являлась набором важной бытовой информации.   Поэтому разделение воды на «живую» и «мёртвую» в народных преданиях не могло возникнуть на пустом месте. А значит, ещё много веков назад люди открыли для себя уникальные свойства, позволяющие либо «даровать жизнь», либо «убивать».</a:t>
            </a:r>
          </a:p>
          <a:p>
            <a:pPr>
              <a:buNone/>
            </a:pPr>
            <a:r>
              <a:rPr lang="ru-RU" sz="1600" dirty="0" smtClean="0">
                <a:latin typeface="Times New Roman" pitchFamily="18" charset="0"/>
                <a:cs typeface="Times New Roman" pitchFamily="18" charset="0"/>
              </a:rPr>
              <a:t>           Различие мертвой и живой воды является только в славянских сказках и не повторяется нигде более. Мертвая вода называется иногда целительной: она заживляет нанесенные раны, сращивает рассеченные части мертвого тела, но еще не воскрешает его; только окропление живой водой возвращает ему жизнь. </a:t>
            </a:r>
          </a:p>
          <a:p>
            <a:pPr>
              <a:buNone/>
            </a:pPr>
            <a:r>
              <a:rPr lang="ru-RU" sz="1600" dirty="0" smtClean="0">
                <a:latin typeface="Times New Roman" pitchFamily="18" charset="0"/>
                <a:cs typeface="Times New Roman" pitchFamily="18" charset="0"/>
              </a:rPr>
              <a:t>           Ознакомившись со сказками, я выяснила, что в русских народных сказках часто злые, отрицательные герои хитростью убивают добрых положительных героев. Чтобы исправить эту несправедливость, народ придумал «живую» и «мёртвую» воду. </a:t>
            </a:r>
          </a:p>
          <a:p>
            <a:pPr>
              <a:buNone/>
            </a:pPr>
            <a:r>
              <a:rPr lang="ru-RU" sz="1600" dirty="0" smtClean="0">
                <a:latin typeface="Times New Roman" pitchFamily="18" charset="0"/>
                <a:cs typeface="Times New Roman" pitchFamily="18" charset="0"/>
              </a:rPr>
              <a:t>           Не все знали, где эта вода находится, только колдуны, мудрые старцы, серый волк, ворон, орёл или сокол…Трудно её было достать, далеко за ней приходилось путешествовать. Но стоила вода этого. Если полить на кровавые раны «мёртвой» водой, то раны переставали кровоточить. Только после этого надо было поливать «живой» водой, тогда «мёртвые» герои оживали. Это мы можем увидеть на примере конкретных сказок. </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Содержимое 6"/>
          <p:cNvSpPr>
            <a:spLocks noGrp="1"/>
          </p:cNvSpPr>
          <p:nvPr>
            <p:ph sz="half" idx="1"/>
          </p:nvPr>
        </p:nvSpPr>
        <p:spPr>
          <a:xfrm>
            <a:off x="457200" y="571480"/>
            <a:ext cx="5186370" cy="5929354"/>
          </a:xfrm>
        </p:spPr>
        <p:txBody>
          <a:bodyPr>
            <a:normAutofit fontScale="47500" lnSpcReduction="20000"/>
          </a:bodyPr>
          <a:lstStyle/>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Давайте вспомним - в  русской сказке </a:t>
            </a:r>
            <a:r>
              <a:rPr lang="ru-RU" sz="2900" b="1" u="sng" dirty="0" smtClean="0">
                <a:solidFill>
                  <a:schemeClr val="tx2">
                    <a:lumMod val="75000"/>
                  </a:schemeClr>
                </a:solidFill>
                <a:latin typeface="Times New Roman" pitchFamily="18" charset="0"/>
                <a:cs typeface="Times New Roman" pitchFamily="18" charset="0"/>
              </a:rPr>
              <a:t>«Марья </a:t>
            </a:r>
            <a:r>
              <a:rPr lang="ru-RU" sz="2900" b="1" u="sng" dirty="0" err="1" smtClean="0">
                <a:solidFill>
                  <a:schemeClr val="tx2">
                    <a:lumMod val="75000"/>
                  </a:schemeClr>
                </a:solidFill>
                <a:latin typeface="Times New Roman" pitchFamily="18" charset="0"/>
                <a:cs typeface="Times New Roman" pitchFamily="18" charset="0"/>
              </a:rPr>
              <a:t>Моревна</a:t>
            </a:r>
            <a:r>
              <a:rPr lang="ru-RU" sz="2900" b="1" u="sng" dirty="0" smtClean="0">
                <a:solidFill>
                  <a:schemeClr val="tx2">
                    <a:lumMod val="75000"/>
                  </a:schemeClr>
                </a:solidFill>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…Кощей поскакал, догнал Ивана-царевича, изрубил его в мелкие куски и </a:t>
            </a:r>
            <a:r>
              <a:rPr lang="ru-RU" dirty="0" err="1" smtClean="0">
                <a:latin typeface="Times New Roman" pitchFamily="18" charset="0"/>
                <a:cs typeface="Times New Roman" pitchFamily="18" charset="0"/>
              </a:rPr>
              <a:t>поклал</a:t>
            </a:r>
            <a:r>
              <a:rPr lang="ru-RU" dirty="0" smtClean="0">
                <a:latin typeface="Times New Roman" pitchFamily="18" charset="0"/>
                <a:cs typeface="Times New Roman" pitchFamily="18" charset="0"/>
              </a:rPr>
              <a:t> в смоляную бочку; взял эту бочку, скрепил железными обручами и бросил в синее море, а Марью </a:t>
            </a:r>
            <a:r>
              <a:rPr lang="ru-RU" dirty="0" err="1" smtClean="0">
                <a:latin typeface="Times New Roman" pitchFamily="18" charset="0"/>
                <a:cs typeface="Times New Roman" pitchFamily="18" charset="0"/>
              </a:rPr>
              <a:t>Моревну</a:t>
            </a:r>
            <a:r>
              <a:rPr lang="ru-RU" dirty="0" smtClean="0">
                <a:latin typeface="Times New Roman" pitchFamily="18" charset="0"/>
                <a:cs typeface="Times New Roman" pitchFamily="18" charset="0"/>
              </a:rPr>
              <a:t> к себе увез.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 то самое время у зятьев Ивана - царевича серебро почернело.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Ах, - говорят они, - видно, беда приключилась!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Орел бросился на сине море, схватил и вытащил бочку на берег. Сокол полетел за живою водою, а ворон - за мертвою.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Слетелись все трое в одно место, разрубили бочку, вынули куски Ивана-царевича, перемыли и </a:t>
            </a:r>
            <a:r>
              <a:rPr lang="ru-RU" dirty="0" err="1" smtClean="0">
                <a:latin typeface="Times New Roman" pitchFamily="18" charset="0"/>
                <a:cs typeface="Times New Roman" pitchFamily="18" charset="0"/>
              </a:rPr>
              <a:t>склали</a:t>
            </a:r>
            <a:r>
              <a:rPr lang="ru-RU" dirty="0" smtClean="0">
                <a:latin typeface="Times New Roman" pitchFamily="18" charset="0"/>
                <a:cs typeface="Times New Roman" pitchFamily="18" charset="0"/>
              </a:rPr>
              <a:t>, как надобно.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Ворон брызнул мертвою водою - тело срослось, соединилось. Сокол брызнул живою водою - Иван-царевич вздрогнул, встал и говорит: - Ах, как я долго спал!»</a:t>
            </a:r>
          </a:p>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r>
              <a:rPr lang="ru-RU" b="1" dirty="0" smtClean="0">
                <a:solidFill>
                  <a:srgbClr val="FF0000"/>
                </a:solidFill>
                <a:latin typeface="Times New Roman" pitchFamily="18" charset="0"/>
                <a:cs typeface="Times New Roman" pitchFamily="18" charset="0"/>
              </a:rPr>
              <a:t>        </a:t>
            </a:r>
            <a:r>
              <a:rPr lang="ru-RU" b="1" u="sng" dirty="0" smtClean="0">
                <a:solidFill>
                  <a:schemeClr val="tx2">
                    <a:lumMod val="75000"/>
                  </a:schemeClr>
                </a:solidFill>
                <a:latin typeface="Times New Roman" pitchFamily="18" charset="0"/>
                <a:cs typeface="Times New Roman" pitchFamily="18" charset="0"/>
              </a:rPr>
              <a:t>«Иван- царевич и Серый волк».</a:t>
            </a:r>
          </a:p>
          <a:p>
            <a:pPr>
              <a:buNone/>
            </a:pPr>
            <a:r>
              <a:rPr lang="ru-RU" dirty="0" smtClean="0">
                <a:latin typeface="Times New Roman" pitchFamily="18" charset="0"/>
                <a:cs typeface="Times New Roman" pitchFamily="18" charset="0"/>
              </a:rPr>
              <a:t>            Лежит Иван - царевич мёртвый, над ним уже вороны летают. Откуда ни возьмись, прибежал серый волк и схватил ворона с воронёнком:</a:t>
            </a:r>
          </a:p>
          <a:p>
            <a:pPr>
              <a:buNone/>
            </a:pPr>
            <a:r>
              <a:rPr lang="ru-RU" dirty="0" smtClean="0">
                <a:latin typeface="Times New Roman" pitchFamily="18" charset="0"/>
                <a:cs typeface="Times New Roman" pitchFamily="18" charset="0"/>
              </a:rPr>
              <a:t>            - Ты лети - </a:t>
            </a:r>
            <a:r>
              <a:rPr lang="ru-RU" dirty="0" err="1" smtClean="0">
                <a:latin typeface="Times New Roman" pitchFamily="18" charset="0"/>
                <a:cs typeface="Times New Roman" pitchFamily="18" charset="0"/>
              </a:rPr>
              <a:t>ка</a:t>
            </a:r>
            <a:r>
              <a:rPr lang="ru-RU" dirty="0" smtClean="0">
                <a:latin typeface="Times New Roman" pitchFamily="18" charset="0"/>
                <a:cs typeface="Times New Roman" pitchFamily="18" charset="0"/>
              </a:rPr>
              <a:t>, ворон, за живой и  мёртвой водой. Принесёшь мне живой и мёртвой воды, тогда отпущу воронёнка. Серый волк спрыснул мёртвой водой раны Ивану - царевичу, раны зажили; спрыснул его живой водой – Иван - царевич ожил.</a:t>
            </a: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r>
              <a:rPr lang="ru-RU" b="1" dirty="0" smtClean="0">
                <a:solidFill>
                  <a:schemeClr val="tx2">
                    <a:lumMod val="75000"/>
                  </a:schemeClr>
                </a:solidFill>
                <a:latin typeface="Times New Roman" pitchFamily="18" charset="0"/>
                <a:cs typeface="Times New Roman" pitchFamily="18" charset="0"/>
              </a:rPr>
              <a:t>Мы видим, что вода в сказках творит чудеса, «живая» и «мёртвая» вода  в русских сказках обладают волшебными свойствами и помогают одержать победу добра над злом».</a:t>
            </a:r>
          </a:p>
          <a:p>
            <a:endParaRPr lang="ru-RU" dirty="0"/>
          </a:p>
        </p:txBody>
      </p:sp>
      <p:pic>
        <p:nvPicPr>
          <p:cNvPr id="4100" name="Picture 4" descr="C:\Documents and Settings\Пользователь\Рабочий стол\избушка\van_volk8.jpg"/>
          <p:cNvPicPr>
            <a:picLocks noChangeAspect="1" noChangeArrowheads="1"/>
          </p:cNvPicPr>
          <p:nvPr/>
        </p:nvPicPr>
        <p:blipFill>
          <a:blip r:embed="rId3"/>
          <a:srcRect/>
          <a:stretch>
            <a:fillRect/>
          </a:stretch>
        </p:blipFill>
        <p:spPr bwMode="auto">
          <a:xfrm>
            <a:off x="6000760" y="3143248"/>
            <a:ext cx="2357454" cy="3123626"/>
          </a:xfrm>
          <a:prstGeom prst="ellipse">
            <a:avLst/>
          </a:prstGeom>
          <a:noFill/>
          <a:ln w="19050">
            <a:solidFill>
              <a:schemeClr val="accent1">
                <a:lumMod val="75000"/>
              </a:schemeClr>
            </a:solidFill>
          </a:ln>
        </p:spPr>
      </p:pic>
      <p:pic>
        <p:nvPicPr>
          <p:cNvPr id="4101" name="Picture 5" descr="C:\Documents and Settings\Пользователь\Рабочий стол\избушка\1309160112_32.jpg"/>
          <p:cNvPicPr>
            <a:picLocks noGrp="1" noChangeAspect="1" noChangeArrowheads="1"/>
          </p:cNvPicPr>
          <p:nvPr>
            <p:ph sz="half" idx="2"/>
          </p:nvPr>
        </p:nvPicPr>
        <p:blipFill>
          <a:blip r:embed="rId4"/>
          <a:srcRect/>
          <a:stretch>
            <a:fillRect/>
          </a:stretch>
        </p:blipFill>
        <p:spPr bwMode="auto">
          <a:xfrm>
            <a:off x="5715008" y="500042"/>
            <a:ext cx="3023748" cy="2265740"/>
          </a:xfrm>
          <a:prstGeom prst="ellipse">
            <a:avLst/>
          </a:prstGeom>
          <a:noFill/>
          <a:ln w="19050">
            <a:solidFill>
              <a:schemeClr val="accent1">
                <a:lumMod val="75000"/>
              </a:schemeClr>
            </a:solidFill>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14290"/>
            <a:ext cx="8229600" cy="928694"/>
          </a:xfrm>
        </p:spPr>
        <p:txBody>
          <a:bodyPr>
            <a:noAutofit/>
          </a:bodyPr>
          <a:lstStyle/>
          <a:p>
            <a:r>
              <a:rPr lang="ru-RU" sz="3600" b="1" dirty="0" smtClean="0">
                <a:ln w="6350">
                  <a:solidFill>
                    <a:schemeClr val="bg1"/>
                  </a:solidFill>
                </a:ln>
                <a:solidFill>
                  <a:schemeClr val="tx2">
                    <a:lumMod val="75000"/>
                  </a:schemeClr>
                </a:solidFill>
                <a:effectLst>
                  <a:glow rad="63500">
                    <a:schemeClr val="accent1">
                      <a:satMod val="175000"/>
                      <a:alpha val="40000"/>
                    </a:schemeClr>
                  </a:glow>
                </a:effectLst>
                <a:latin typeface="Times New Roman" pitchFamily="18" charset="0"/>
                <a:cs typeface="Times New Roman" pitchFamily="18" charset="0"/>
              </a:rPr>
              <a:t>А что же говорит о мёртвой и живой воде современная наука ?!</a:t>
            </a:r>
            <a:endParaRPr lang="ru-RU" sz="3600" dirty="0"/>
          </a:p>
        </p:txBody>
      </p:sp>
      <p:sp>
        <p:nvSpPr>
          <p:cNvPr id="3" name="Содержимое 2"/>
          <p:cNvSpPr>
            <a:spLocks noGrp="1"/>
          </p:cNvSpPr>
          <p:nvPr>
            <p:ph sz="half" idx="1"/>
          </p:nvPr>
        </p:nvSpPr>
        <p:spPr>
          <a:xfrm>
            <a:off x="214282" y="1428736"/>
            <a:ext cx="5429288" cy="5286412"/>
          </a:xfrm>
        </p:spPr>
        <p:txBody>
          <a:bodyPr>
            <a:normAutofit fontScale="70000" lnSpcReduction="20000"/>
          </a:bodyPr>
          <a:lstStyle/>
          <a:p>
            <a:pPr>
              <a:buNone/>
            </a:pPr>
            <a:r>
              <a:rPr lang="ru-RU" dirty="0" smtClean="0">
                <a:latin typeface="Times New Roman" pitchFamily="18" charset="0"/>
                <a:cs typeface="Times New Roman" pitchFamily="18" charset="0"/>
              </a:rPr>
              <a:t>           Вообще, вода сама по себе - сказочное, волшебное вещество. Хотя бы потому, что оно встречается в трех формах - жидкой, твердой (лед) и газообразной (пар). Она покрывает земной шар на две трети, и именно благодаря воде на нашей планете есть жизнь. </a:t>
            </a:r>
          </a:p>
          <a:p>
            <a:pPr>
              <a:buNone/>
            </a:pPr>
            <a:r>
              <a:rPr lang="ru-RU" dirty="0" smtClean="0">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Вода </a:t>
            </a:r>
            <a:r>
              <a:rPr lang="ru-RU" dirty="0" smtClean="0">
                <a:latin typeface="Times New Roman" pitchFamily="18" charset="0"/>
                <a:cs typeface="Times New Roman" pitchFamily="18" charset="0"/>
              </a:rPr>
              <a:t>- предмет пристального интереса ученых. И у них есть свои гипотезы, что такое живая вода и вода мертвая. Некоторые полагают, что </a:t>
            </a:r>
            <a:r>
              <a:rPr lang="ru-RU" i="1" u="sng" dirty="0" smtClean="0">
                <a:solidFill>
                  <a:schemeClr val="tx2">
                    <a:lumMod val="75000"/>
                  </a:schemeClr>
                </a:solidFill>
                <a:latin typeface="Times New Roman" pitchFamily="18" charset="0"/>
                <a:cs typeface="Times New Roman" pitchFamily="18" charset="0"/>
              </a:rPr>
              <a:t>живая вода </a:t>
            </a:r>
            <a:r>
              <a:rPr lang="ru-RU" dirty="0" smtClean="0">
                <a:latin typeface="Times New Roman" pitchFamily="18" charset="0"/>
                <a:cs typeface="Times New Roman" pitchFamily="18" charset="0"/>
              </a:rPr>
              <a:t>- это вода, которую можно пить - только и всего. Это вода из чистого озера или реки, родникового ключа, святого источника. </a:t>
            </a:r>
          </a:p>
          <a:p>
            <a:pPr>
              <a:buNone/>
            </a:pPr>
            <a:r>
              <a:rPr lang="ru-RU" dirty="0" smtClean="0">
                <a:latin typeface="Times New Roman" pitchFamily="18" charset="0"/>
                <a:cs typeface="Times New Roman" pitchFamily="18" charset="0"/>
              </a:rPr>
              <a:t>           </a:t>
            </a:r>
            <a:r>
              <a:rPr lang="ru-RU" i="1" u="sng" dirty="0" smtClean="0">
                <a:latin typeface="Times New Roman" pitchFamily="18" charset="0"/>
                <a:cs typeface="Times New Roman" pitchFamily="18" charset="0"/>
              </a:rPr>
              <a:t>Мертвая вода </a:t>
            </a:r>
            <a:r>
              <a:rPr lang="ru-RU" dirty="0" smtClean="0">
                <a:latin typeface="Times New Roman" pitchFamily="18" charset="0"/>
                <a:cs typeface="Times New Roman" pitchFamily="18" charset="0"/>
              </a:rPr>
              <a:t>- это, соответственно, вода, к питью непригодная - из стоячего болота, из грязного, отравленного водоема. Так, многие люди считают водопроводную воду мертвой, хотя она официально признается пригодной к питью. </a:t>
            </a:r>
          </a:p>
          <a:p>
            <a:endParaRPr lang="ru-RU" dirty="0"/>
          </a:p>
        </p:txBody>
      </p:sp>
      <p:pic>
        <p:nvPicPr>
          <p:cNvPr id="6146" name="Picture 2" descr="C:\Documents and Settings\Пользователь\Рабочий стол\избушка\l_7e9f2e6d.jpg"/>
          <p:cNvPicPr>
            <a:picLocks noGrp="1" noChangeAspect="1" noChangeArrowheads="1"/>
          </p:cNvPicPr>
          <p:nvPr>
            <p:ph sz="half" idx="2"/>
          </p:nvPr>
        </p:nvPicPr>
        <p:blipFill>
          <a:blip r:embed="rId3"/>
          <a:srcRect/>
          <a:stretch>
            <a:fillRect/>
          </a:stretch>
        </p:blipFill>
        <p:spPr bwMode="auto">
          <a:xfrm>
            <a:off x="5334005" y="1500174"/>
            <a:ext cx="3333774" cy="2500330"/>
          </a:xfrm>
          <a:prstGeom prst="teardrop">
            <a:avLst/>
          </a:prstGeom>
          <a:noFill/>
          <a:ln w="28575">
            <a:solidFill>
              <a:schemeClr val="accent1">
                <a:lumMod val="75000"/>
              </a:schemeClr>
            </a:solidFill>
          </a:ln>
        </p:spPr>
      </p:pic>
      <p:pic>
        <p:nvPicPr>
          <p:cNvPr id="6148" name="Picture 4" descr="C:\Documents and Settings\Пользователь\Рабочий стол\избушка\40ed77fa11238eb6e7722182ef883d37.jpg"/>
          <p:cNvPicPr>
            <a:picLocks noChangeAspect="1" noChangeArrowheads="1"/>
          </p:cNvPicPr>
          <p:nvPr/>
        </p:nvPicPr>
        <p:blipFill>
          <a:blip r:embed="rId4"/>
          <a:srcRect/>
          <a:stretch>
            <a:fillRect/>
          </a:stretch>
        </p:blipFill>
        <p:spPr bwMode="auto">
          <a:xfrm>
            <a:off x="5572132" y="3714752"/>
            <a:ext cx="2857520" cy="2857520"/>
          </a:xfrm>
          <a:prstGeom prst="teardrop">
            <a:avLst/>
          </a:prstGeom>
          <a:noFill/>
          <a:ln w="28575">
            <a:solidFill>
              <a:schemeClr val="accent1">
                <a:lumMod val="75000"/>
              </a:schemeClr>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sz="half" idx="1"/>
          </p:nvPr>
        </p:nvSpPr>
        <p:spPr>
          <a:xfrm>
            <a:off x="214282" y="285728"/>
            <a:ext cx="8572560" cy="6572272"/>
          </a:xfrm>
        </p:spPr>
        <p:txBody>
          <a:bodyPr>
            <a:normAutofit fontScale="62500" lnSpcReduction="20000"/>
          </a:bodyPr>
          <a:lstStyle/>
          <a:p>
            <a:pPr>
              <a:buNone/>
            </a:pPr>
            <a:r>
              <a:rPr lang="ru-RU" dirty="0" smtClean="0"/>
              <a:t>       </a:t>
            </a:r>
          </a:p>
          <a:p>
            <a:pPr>
              <a:buNone/>
            </a:pPr>
            <a:r>
              <a:rPr lang="ru-RU" dirty="0" smtClean="0">
                <a:latin typeface="Times New Roman" pitchFamily="18" charset="0"/>
                <a:cs typeface="Times New Roman" pitchFamily="18" charset="0"/>
              </a:rPr>
              <a:t>             Есть несколько теорий о живой и мертвой воде, </a:t>
            </a:r>
          </a:p>
          <a:p>
            <a:pPr>
              <a:buNone/>
            </a:pPr>
            <a:r>
              <a:rPr lang="ru-RU" dirty="0" smtClean="0">
                <a:latin typeface="Times New Roman" pitchFamily="18" charset="0"/>
                <a:cs typeface="Times New Roman" pitchFamily="18" charset="0"/>
              </a:rPr>
              <a:t> но это только теории. Они подразумевают, что структуру </a:t>
            </a:r>
          </a:p>
          <a:p>
            <a:pPr>
              <a:buNone/>
            </a:pPr>
            <a:r>
              <a:rPr lang="ru-RU" dirty="0" smtClean="0">
                <a:latin typeface="Times New Roman" pitchFamily="18" charset="0"/>
                <a:cs typeface="Times New Roman" pitchFamily="18" charset="0"/>
              </a:rPr>
              <a:t>в</a:t>
            </a:r>
            <a:r>
              <a:rPr lang="ru-RU" dirty="0" smtClean="0">
                <a:latin typeface="Times New Roman" pitchFamily="18" charset="0"/>
                <a:cs typeface="Times New Roman" pitchFamily="18" charset="0"/>
              </a:rPr>
              <a:t>оды </a:t>
            </a:r>
            <a:r>
              <a:rPr lang="ru-RU" dirty="0" smtClean="0">
                <a:latin typeface="Times New Roman" pitchFamily="18" charset="0"/>
                <a:cs typeface="Times New Roman" pitchFamily="18" charset="0"/>
              </a:rPr>
              <a:t>можно менять тем или иным способом, и тогда эта </a:t>
            </a:r>
          </a:p>
          <a:p>
            <a:pPr>
              <a:buNone/>
            </a:pPr>
            <a:r>
              <a:rPr lang="ru-RU" dirty="0" smtClean="0">
                <a:latin typeface="Times New Roman" pitchFamily="18" charset="0"/>
                <a:cs typeface="Times New Roman" pitchFamily="18" charset="0"/>
              </a:rPr>
              <a:t>вода не только делается полезнее, но и, более того, может </a:t>
            </a:r>
          </a:p>
          <a:p>
            <a:pPr>
              <a:buNone/>
            </a:pPr>
            <a:r>
              <a:rPr lang="ru-RU" dirty="0" smtClean="0">
                <a:latin typeface="Times New Roman" pitchFamily="18" charset="0"/>
                <a:cs typeface="Times New Roman" pitchFamily="18" charset="0"/>
              </a:rPr>
              <a:t>превратиться в лекарство чуть ли не от всех болезней. </a:t>
            </a:r>
          </a:p>
          <a:p>
            <a:pPr>
              <a:buNone/>
            </a:pPr>
            <a:r>
              <a:rPr lang="ru-RU" dirty="0" smtClean="0">
                <a:latin typeface="Times New Roman" pitchFamily="18" charset="0"/>
                <a:cs typeface="Times New Roman" pitchFamily="18" charset="0"/>
              </a:rPr>
              <a:t>        Один из самых видных мировых идеологов этой </a:t>
            </a:r>
          </a:p>
          <a:p>
            <a:pPr>
              <a:buNone/>
            </a:pPr>
            <a:r>
              <a:rPr lang="ru-RU" dirty="0" smtClean="0">
                <a:latin typeface="Times New Roman" pitchFamily="18" charset="0"/>
                <a:cs typeface="Times New Roman" pitchFamily="18" charset="0"/>
              </a:rPr>
              <a:t>теории  - это  японец </a:t>
            </a:r>
            <a:r>
              <a:rPr lang="ru-RU" b="1" u="sng" dirty="0" err="1" smtClean="0">
                <a:latin typeface="Times New Roman" pitchFamily="18" charset="0"/>
                <a:cs typeface="Times New Roman" pitchFamily="18" charset="0"/>
              </a:rPr>
              <a:t>Эмото</a:t>
            </a:r>
            <a:r>
              <a:rPr lang="ru-RU" b="1" u="sng" dirty="0" smtClean="0">
                <a:latin typeface="Times New Roman" pitchFamily="18" charset="0"/>
                <a:cs typeface="Times New Roman" pitchFamily="18" charset="0"/>
              </a:rPr>
              <a:t> </a:t>
            </a:r>
            <a:r>
              <a:rPr lang="ru-RU" b="1" u="sng" dirty="0" err="1" smtClean="0">
                <a:latin typeface="Times New Roman" pitchFamily="18" charset="0"/>
                <a:cs typeface="Times New Roman" pitchFamily="18" charset="0"/>
              </a:rPr>
              <a:t>Масару</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Он утверждает, что вода способна воспринимать </a:t>
            </a:r>
          </a:p>
          <a:p>
            <a:pPr>
              <a:buNone/>
            </a:pPr>
            <a:r>
              <a:rPr lang="ru-RU" dirty="0" smtClean="0">
                <a:latin typeface="Times New Roman" pitchFamily="18" charset="0"/>
                <a:cs typeface="Times New Roman" pitchFamily="18" charset="0"/>
              </a:rPr>
              <a:t>информацию окружающей среды. В качестве доказательства </a:t>
            </a:r>
          </a:p>
          <a:p>
            <a:pPr>
              <a:buNone/>
            </a:pPr>
            <a:r>
              <a:rPr lang="ru-RU" smtClean="0">
                <a:latin typeface="Times New Roman" pitchFamily="18" charset="0"/>
                <a:cs typeface="Times New Roman" pitchFamily="18" charset="0"/>
              </a:rPr>
              <a:t>приводит </a:t>
            </a:r>
            <a:r>
              <a:rPr lang="ru-RU" smtClean="0">
                <a:latin typeface="Times New Roman" pitchFamily="18" charset="0"/>
                <a:cs typeface="Times New Roman" pitchFamily="18" charset="0"/>
              </a:rPr>
              <a:t>свой </a:t>
            </a:r>
            <a:r>
              <a:rPr lang="ru-RU" dirty="0" smtClean="0">
                <a:latin typeface="Times New Roman" pitchFamily="18" charset="0"/>
                <a:cs typeface="Times New Roman" pitchFamily="18" charset="0"/>
              </a:rPr>
              <a:t>эксперимент. </a:t>
            </a:r>
          </a:p>
          <a:p>
            <a:pPr>
              <a:buNone/>
            </a:pPr>
            <a:r>
              <a:rPr lang="ru-RU" dirty="0" smtClean="0">
                <a:latin typeface="Times New Roman" pitchFamily="18" charset="0"/>
                <a:cs typeface="Times New Roman" pitchFamily="18" charset="0"/>
              </a:rPr>
              <a:t>        Его суть была в следующем. </a:t>
            </a:r>
            <a:r>
              <a:rPr lang="ru-RU" dirty="0" err="1" smtClean="0">
                <a:latin typeface="Times New Roman" pitchFamily="18" charset="0"/>
                <a:cs typeface="Times New Roman" pitchFamily="18" charset="0"/>
              </a:rPr>
              <a:t>Эмото</a:t>
            </a:r>
            <a:r>
              <a:rPr lang="ru-RU" dirty="0" smtClean="0">
                <a:latin typeface="Times New Roman" pitchFamily="18" charset="0"/>
                <a:cs typeface="Times New Roman" pitchFamily="18" charset="0"/>
              </a:rPr>
              <a:t> взял три чашки с водой и</a:t>
            </a:r>
          </a:p>
          <a:p>
            <a:pPr>
              <a:buNone/>
            </a:pPr>
            <a:r>
              <a:rPr lang="ru-RU" dirty="0" smtClean="0">
                <a:latin typeface="Times New Roman" pitchFamily="18" charset="0"/>
                <a:cs typeface="Times New Roman" pitchFamily="18" charset="0"/>
              </a:rPr>
              <a:t> насыпал туда рис, наклеил на каждую чашку бумажку с определенной надписью. </a:t>
            </a:r>
          </a:p>
          <a:p>
            <a:pPr>
              <a:buFont typeface="Wingdings" pitchFamily="2" charset="2"/>
              <a:buChar char="q"/>
            </a:pPr>
            <a:r>
              <a:rPr lang="ru-RU" dirty="0" smtClean="0">
                <a:latin typeface="Times New Roman" pitchFamily="18" charset="0"/>
                <a:cs typeface="Times New Roman" pitchFamily="18" charset="0"/>
              </a:rPr>
              <a:t> на первой бумажке он написал </a:t>
            </a:r>
            <a:r>
              <a:rPr lang="ru-RU" dirty="0" smtClean="0">
                <a:solidFill>
                  <a:srgbClr val="0070C0"/>
                </a:solidFill>
                <a:latin typeface="Times New Roman" pitchFamily="18" charset="0"/>
                <a:cs typeface="Times New Roman" pitchFamily="18" charset="0"/>
              </a:rPr>
              <a:t>"Я тебя люблю", </a:t>
            </a:r>
          </a:p>
          <a:p>
            <a:pPr>
              <a:buFont typeface="Wingdings" pitchFamily="2" charset="2"/>
              <a:buChar char="q"/>
            </a:pPr>
            <a:r>
              <a:rPr lang="ru-RU" dirty="0" smtClean="0">
                <a:latin typeface="Times New Roman" pitchFamily="18" charset="0"/>
                <a:cs typeface="Times New Roman" pitchFamily="18" charset="0"/>
              </a:rPr>
              <a:t>на второй - </a:t>
            </a:r>
            <a:r>
              <a:rPr lang="ru-RU" dirty="0" smtClean="0">
                <a:solidFill>
                  <a:schemeClr val="accent6">
                    <a:lumMod val="50000"/>
                  </a:schemeClr>
                </a:solidFill>
                <a:latin typeface="Times New Roman" pitchFamily="18" charset="0"/>
                <a:cs typeface="Times New Roman" pitchFamily="18" charset="0"/>
              </a:rPr>
              <a:t>"Я убью тебя",</a:t>
            </a:r>
          </a:p>
          <a:p>
            <a:pPr>
              <a:buFont typeface="Wingdings" pitchFamily="2" charset="2"/>
              <a:buChar char="q"/>
            </a:pPr>
            <a:r>
              <a:rPr lang="ru-RU" dirty="0" smtClean="0">
                <a:latin typeface="Times New Roman" pitchFamily="18" charset="0"/>
                <a:cs typeface="Times New Roman" pitchFamily="18" charset="0"/>
              </a:rPr>
              <a:t>на третьей ничего не написал, и каждый день в течение месяца говорил каждой чашке слова, которые были написаны на ее ярлыке. </a:t>
            </a:r>
          </a:p>
          <a:p>
            <a:pPr>
              <a:buNone/>
            </a:pPr>
            <a:r>
              <a:rPr lang="ru-RU" dirty="0" smtClean="0">
                <a:latin typeface="Times New Roman" pitchFamily="18" charset="0"/>
                <a:cs typeface="Times New Roman" pitchFamily="18" charset="0"/>
              </a:rPr>
              <a:t>           Через месяц, по словам </a:t>
            </a:r>
            <a:r>
              <a:rPr lang="ru-RU" dirty="0" err="1" smtClean="0">
                <a:latin typeface="Times New Roman" pitchFamily="18" charset="0"/>
                <a:cs typeface="Times New Roman" pitchFamily="18" charset="0"/>
              </a:rPr>
              <a:t>Эмото</a:t>
            </a:r>
            <a:r>
              <a:rPr lang="ru-RU" dirty="0" smtClean="0">
                <a:latin typeface="Times New Roman" pitchFamily="18" charset="0"/>
                <a:cs typeface="Times New Roman" pitchFamily="18" charset="0"/>
              </a:rPr>
              <a:t>, вода и рис, которые находились </a:t>
            </a:r>
          </a:p>
          <a:p>
            <a:pPr marL="514350" indent="-514350">
              <a:buFont typeface="Wingdings" pitchFamily="2" charset="2"/>
              <a:buChar char="q"/>
            </a:pPr>
            <a:r>
              <a:rPr lang="ru-RU" dirty="0" smtClean="0">
                <a:latin typeface="Times New Roman" pitchFamily="18" charset="0"/>
                <a:cs typeface="Times New Roman" pitchFamily="18" charset="0"/>
              </a:rPr>
              <a:t>в первой чашке, покрылись тонким слоем "красивой" плесени и пахли солодом или медом, </a:t>
            </a:r>
          </a:p>
          <a:p>
            <a:pPr marL="514350" indent="-514350">
              <a:buFont typeface="Wingdings" pitchFamily="2" charset="2"/>
              <a:buChar char="q"/>
            </a:pPr>
            <a:r>
              <a:rPr lang="ru-RU" dirty="0" smtClean="0">
                <a:latin typeface="Times New Roman" pitchFamily="18" charset="0"/>
                <a:cs typeface="Times New Roman" pitchFamily="18" charset="0"/>
              </a:rPr>
              <a:t>во второй - полностью покрылись плесенью и стали неприятно пахнуть,</a:t>
            </a:r>
          </a:p>
          <a:p>
            <a:pPr marL="514350" indent="-514350">
              <a:buFont typeface="Wingdings" pitchFamily="2" charset="2"/>
              <a:buChar char="q"/>
            </a:pPr>
            <a:r>
              <a:rPr lang="ru-RU" dirty="0" smtClean="0">
                <a:latin typeface="Times New Roman" pitchFamily="18" charset="0"/>
                <a:cs typeface="Times New Roman" pitchFamily="18" charset="0"/>
              </a:rPr>
              <a:t> в третьей чашке "начался гнойный процесс" (якобы из-за того, что она "была  полностью изолирована от информации"). </a:t>
            </a:r>
          </a:p>
          <a:p>
            <a:endParaRPr lang="ru-RU" dirty="0">
              <a:latin typeface="Times New Roman" pitchFamily="18" charset="0"/>
              <a:cs typeface="Times New Roman" pitchFamily="18" charset="0"/>
            </a:endParaRPr>
          </a:p>
        </p:txBody>
      </p:sp>
      <p:pic>
        <p:nvPicPr>
          <p:cNvPr id="7171" name="Picture 3" descr="C:\Documents and Settings\Пользователь\Рабочий стол\избушка\i (1).jpg"/>
          <p:cNvPicPr>
            <a:picLocks noGrp="1" noChangeAspect="1" noChangeArrowheads="1"/>
          </p:cNvPicPr>
          <p:nvPr>
            <p:ph sz="half" idx="2"/>
          </p:nvPr>
        </p:nvPicPr>
        <p:blipFill>
          <a:blip r:embed="rId3"/>
          <a:srcRect/>
          <a:stretch>
            <a:fillRect/>
          </a:stretch>
        </p:blipFill>
        <p:spPr bwMode="auto">
          <a:xfrm>
            <a:off x="6143636" y="500042"/>
            <a:ext cx="2831326" cy="2071702"/>
          </a:xfrm>
          <a:prstGeom prst="wedgeRoundRectCallout">
            <a:avLst/>
          </a:prstGeom>
          <a:noFill/>
          <a:ln w="28575">
            <a:solidFill>
              <a:srgbClr val="0070C0"/>
            </a:solidFill>
          </a:ln>
        </p:spPr>
      </p:pic>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p:txBody>
          <a:bodyPr>
            <a:normAutofit/>
          </a:bodyPr>
          <a:lstStyle/>
          <a:p>
            <a:r>
              <a:rPr lang="ru-RU" sz="2400" b="1" dirty="0" smtClean="0">
                <a:solidFill>
                  <a:schemeClr val="tx2">
                    <a:lumMod val="75000"/>
                  </a:schemeClr>
                </a:solidFill>
                <a:latin typeface="Times New Roman" pitchFamily="18" charset="0"/>
                <a:cs typeface="Times New Roman" pitchFamily="18" charset="0"/>
              </a:rPr>
              <a:t>Посмотрите как молекула воды реагирует на слова….</a:t>
            </a:r>
            <a:endParaRPr lang="ru-RU" sz="2400" b="1" dirty="0">
              <a:solidFill>
                <a:schemeClr val="tx2">
                  <a:lumMod val="75000"/>
                </a:schemeClr>
              </a:solidFill>
              <a:latin typeface="Times New Roman" pitchFamily="18" charset="0"/>
              <a:cs typeface="Times New Roman" pitchFamily="18" charset="0"/>
            </a:endParaRPr>
          </a:p>
        </p:txBody>
      </p:sp>
      <p:pic>
        <p:nvPicPr>
          <p:cNvPr id="32770" name="Picture 2" descr="C:\Documents and Settings\Пользователь\Рабочий стол\избушка\50705_html_m34d5f5cf.jpg"/>
          <p:cNvPicPr>
            <a:picLocks noGrp="1" noChangeAspect="1" noChangeArrowheads="1"/>
          </p:cNvPicPr>
          <p:nvPr>
            <p:ph idx="1"/>
          </p:nvPr>
        </p:nvPicPr>
        <p:blipFill>
          <a:blip r:embed="rId3"/>
          <a:srcRect/>
          <a:stretch>
            <a:fillRect/>
          </a:stretch>
        </p:blipFill>
        <p:spPr bwMode="auto">
          <a:xfrm>
            <a:off x="2000232" y="1785926"/>
            <a:ext cx="6662649" cy="3570174"/>
          </a:xfrm>
          <a:prstGeom prst="roundRect">
            <a:avLst/>
          </a:prstGeom>
          <a:noFill/>
          <a:ln w="28575">
            <a:solidFill>
              <a:schemeClr val="tx2">
                <a:lumMod val="75000"/>
              </a:schemeClr>
            </a:solidFill>
          </a:ln>
        </p:spPr>
      </p:pic>
      <p:pic>
        <p:nvPicPr>
          <p:cNvPr id="8194" name="Picture 2" descr="C:\Documents and Settings\Пользователь\Рабочий стол\избушка\i (2).jpg"/>
          <p:cNvPicPr>
            <a:picLocks noChangeAspect="1" noChangeArrowheads="1"/>
          </p:cNvPicPr>
          <p:nvPr/>
        </p:nvPicPr>
        <p:blipFill>
          <a:blip r:embed="rId4"/>
          <a:srcRect/>
          <a:stretch>
            <a:fillRect/>
          </a:stretch>
        </p:blipFill>
        <p:spPr bwMode="auto">
          <a:xfrm>
            <a:off x="214282" y="2928934"/>
            <a:ext cx="2409825" cy="1428750"/>
          </a:xfrm>
          <a:prstGeom prst="homePlate">
            <a:avLst/>
          </a:prstGeom>
          <a:noFill/>
          <a:ln w="38100">
            <a:solidFill>
              <a:schemeClr val="accent1">
                <a:lumMod val="60000"/>
                <a:lumOff val="40000"/>
              </a:schemeClr>
            </a:solidFill>
          </a:ln>
        </p:spPr>
      </p:pic>
    </p:spTree>
  </p:cSld>
  <p:clrMapOvr>
    <a:masterClrMapping/>
  </p:clrMapOvr>
  <p:transition>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5842" name="Picture 2" descr="C:\Documents and Settings\Пользователь\Рабочий стол\избушка\кристаллы.jpg"/>
          <p:cNvPicPr>
            <a:picLocks noGrp="1" noChangeAspect="1" noChangeArrowheads="1"/>
          </p:cNvPicPr>
          <p:nvPr>
            <p:ph idx="1"/>
          </p:nvPr>
        </p:nvPicPr>
        <p:blipFill>
          <a:blip r:embed="rId3"/>
          <a:srcRect/>
          <a:stretch>
            <a:fillRect/>
          </a:stretch>
        </p:blipFill>
        <p:spPr bwMode="auto">
          <a:xfrm>
            <a:off x="357158" y="1357298"/>
            <a:ext cx="8407848" cy="3363139"/>
          </a:xfrm>
          <a:prstGeom prst="round2DiagRect">
            <a:avLst/>
          </a:prstGeom>
          <a:noFill/>
          <a:ln w="28575">
            <a:solidFill>
              <a:schemeClr val="tx1"/>
            </a:solidFill>
          </a:ln>
        </p:spPr>
      </p:pic>
    </p:spTree>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chemeClr val="bg1"/>
                </a:solidFill>
                <a:effectLst>
                  <a:glow rad="101600">
                    <a:schemeClr val="accent1">
                      <a:satMod val="175000"/>
                      <a:alpha val="40000"/>
                    </a:schemeClr>
                  </a:glow>
                </a:effectLst>
              </a:rPr>
              <a:t>Надежда</a:t>
            </a:r>
            <a:endParaRPr lang="ru-RU" b="1" dirty="0">
              <a:solidFill>
                <a:schemeClr val="bg1"/>
              </a:solidFill>
              <a:effectLst>
                <a:glow rad="101600">
                  <a:schemeClr val="accent1">
                    <a:satMod val="175000"/>
                    <a:alpha val="40000"/>
                  </a:schemeClr>
                </a:glow>
              </a:effectLst>
            </a:endParaRPr>
          </a:p>
        </p:txBody>
      </p:sp>
      <p:pic>
        <p:nvPicPr>
          <p:cNvPr id="33794" name="Picture 2" descr="C:\Documents and Settings\Пользователь\Рабочий стол\избушка\1281720390_7.-rrrrrrr.jpeg"/>
          <p:cNvPicPr>
            <a:picLocks noGrp="1" noChangeAspect="1" noChangeArrowheads="1"/>
          </p:cNvPicPr>
          <p:nvPr>
            <p:ph idx="1"/>
          </p:nvPr>
        </p:nvPicPr>
        <p:blipFill>
          <a:blip r:embed="rId3"/>
          <a:srcRect/>
          <a:stretch>
            <a:fillRect/>
          </a:stretch>
        </p:blipFill>
        <p:spPr bwMode="auto">
          <a:xfrm>
            <a:off x="1500166" y="1428736"/>
            <a:ext cx="5595960" cy="4599879"/>
          </a:xfrm>
          <a:prstGeom prst="roundRect">
            <a:avLst/>
          </a:prstGeom>
          <a:noFill/>
          <a:ln w="38100">
            <a:solidFill>
              <a:schemeClr val="tx2">
                <a:lumMod val="60000"/>
                <a:lumOff val="40000"/>
              </a:schemeClr>
            </a:solidFill>
          </a:ln>
        </p:spPr>
      </p:pic>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a:effectLst/>
        </p:spPr>
      </p:pic>
      <p:sp>
        <p:nvSpPr>
          <p:cNvPr id="2" name="Заголовок 1"/>
          <p:cNvSpPr>
            <a:spLocks noGrp="1"/>
          </p:cNvSpPr>
          <p:nvPr>
            <p:ph type="title"/>
          </p:nvPr>
        </p:nvSpPr>
        <p:spPr/>
        <p:txBody>
          <a:bodyPr>
            <a:normAutofit/>
          </a:bodyPr>
          <a:lstStyle/>
          <a:p>
            <a:r>
              <a:rPr lang="ru-RU" sz="6000" b="1" dirty="0" smtClean="0">
                <a:ln w="28575">
                  <a:solidFill>
                    <a:schemeClr val="bg1"/>
                  </a:solidFill>
                </a:ln>
                <a:solidFill>
                  <a:schemeClr val="tx2">
                    <a:lumMod val="60000"/>
                    <a:lumOff val="40000"/>
                  </a:schemeClr>
                </a:solidFill>
              </a:rPr>
              <a:t>Любовь</a:t>
            </a:r>
            <a:endParaRPr lang="ru-RU" sz="6000" b="1" dirty="0">
              <a:ln w="28575">
                <a:solidFill>
                  <a:schemeClr val="bg1"/>
                </a:solidFill>
              </a:ln>
              <a:solidFill>
                <a:schemeClr val="tx2">
                  <a:lumMod val="60000"/>
                  <a:lumOff val="40000"/>
                </a:schemeClr>
              </a:solidFill>
            </a:endParaRPr>
          </a:p>
        </p:txBody>
      </p:sp>
      <p:pic>
        <p:nvPicPr>
          <p:cNvPr id="34820" name="Picture 4" descr="C:\Documents and Settings\Пользователь\Рабочий стол\избушка\image249.gif"/>
          <p:cNvPicPr>
            <a:picLocks noGrp="1" noChangeAspect="1" noChangeArrowheads="1"/>
          </p:cNvPicPr>
          <p:nvPr>
            <p:ph idx="1"/>
          </p:nvPr>
        </p:nvPicPr>
        <p:blipFill>
          <a:blip r:embed="rId3"/>
          <a:srcRect/>
          <a:stretch>
            <a:fillRect/>
          </a:stretch>
        </p:blipFill>
        <p:spPr bwMode="auto">
          <a:xfrm>
            <a:off x="1743273" y="1600200"/>
            <a:ext cx="5657454" cy="4525963"/>
          </a:xfrm>
          <a:prstGeom prst="roundRect">
            <a:avLst/>
          </a:prstGeom>
          <a:noFill/>
          <a:effectLst>
            <a:glow rad="228600">
              <a:schemeClr val="accent1">
                <a:satMod val="175000"/>
                <a:alpha val="40000"/>
              </a:schemeClr>
            </a:glow>
          </a:effectLst>
        </p:spPr>
      </p:pic>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Докумены\рисунки\картинки для лены\b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Христианская молитва</a:t>
            </a:r>
            <a:endParaRPr lang="ru-RU" dirty="0"/>
          </a:p>
        </p:txBody>
      </p:sp>
      <p:pic>
        <p:nvPicPr>
          <p:cNvPr id="34818" name="Picture 2" descr="C:\Documents and Settings\Пользователь\Рабочий стол\избушка\1281720408_17.rsryossryorrsryers-rrrryosrir.jpeg"/>
          <p:cNvPicPr>
            <a:picLocks noGrp="1" noChangeAspect="1" noChangeArrowheads="1"/>
          </p:cNvPicPr>
          <p:nvPr>
            <p:ph idx="1"/>
          </p:nvPr>
        </p:nvPicPr>
        <p:blipFill>
          <a:blip r:embed="rId3"/>
          <a:srcRect/>
          <a:stretch>
            <a:fillRect/>
          </a:stretch>
        </p:blipFill>
        <p:spPr bwMode="auto">
          <a:xfrm>
            <a:off x="1571604" y="1852916"/>
            <a:ext cx="5857916" cy="3924804"/>
          </a:xfrm>
          <a:prstGeom prst="roundRect">
            <a:avLst/>
          </a:prstGeom>
          <a:noFill/>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Докумены\рисунки\картинки для лены\0_5dc49_12b06190_L.jpg"/>
          <p:cNvPicPr>
            <a:picLocks noChangeAspect="1" noChangeArrowheads="1"/>
          </p:cNvPicPr>
          <p:nvPr/>
        </p:nvPicPr>
        <p:blipFill>
          <a:blip r:embed="rId2"/>
          <a:srcRect/>
          <a:stretch>
            <a:fillRect/>
          </a:stretch>
        </p:blipFill>
        <p:spPr bwMode="auto">
          <a:xfrm>
            <a:off x="-142908" y="0"/>
            <a:ext cx="9429816" cy="6858000"/>
          </a:xfrm>
          <a:prstGeom prst="rect">
            <a:avLst/>
          </a:prstGeom>
          <a:noFill/>
        </p:spPr>
      </p:pic>
      <p:sp>
        <p:nvSpPr>
          <p:cNvPr id="2" name="Заголовок 1"/>
          <p:cNvSpPr>
            <a:spLocks noGrp="1"/>
          </p:cNvSpPr>
          <p:nvPr>
            <p:ph type="title"/>
          </p:nvPr>
        </p:nvSpPr>
        <p:spPr>
          <a:xfrm>
            <a:off x="457200" y="1000108"/>
            <a:ext cx="8229600" cy="1143008"/>
          </a:xfrm>
        </p:spPr>
        <p:txBody>
          <a:bodyPr/>
          <a:lstStyle/>
          <a:p>
            <a:r>
              <a:rPr lang="ru-RU" b="1" dirty="0" smtClean="0">
                <a:ln w="28575">
                  <a:solidFill>
                    <a:schemeClr val="bg2">
                      <a:lumMod val="75000"/>
                    </a:schemeClr>
                  </a:solidFill>
                </a:ln>
                <a:solidFill>
                  <a:schemeClr val="bg2">
                    <a:lumMod val="25000"/>
                  </a:schemeClr>
                </a:solidFill>
              </a:rPr>
              <a:t>ЦЕЛИ и ЗАДАЧИ</a:t>
            </a:r>
            <a:endParaRPr lang="ru-RU" b="1" dirty="0">
              <a:ln w="28575">
                <a:solidFill>
                  <a:schemeClr val="bg2">
                    <a:lumMod val="75000"/>
                  </a:schemeClr>
                </a:solidFill>
              </a:ln>
              <a:solidFill>
                <a:schemeClr val="bg2">
                  <a:lumMod val="25000"/>
                </a:schemeClr>
              </a:solidFill>
            </a:endParaRPr>
          </a:p>
        </p:txBody>
      </p:sp>
      <p:sp>
        <p:nvSpPr>
          <p:cNvPr id="3" name="Содержимое 2"/>
          <p:cNvSpPr>
            <a:spLocks noGrp="1"/>
          </p:cNvSpPr>
          <p:nvPr>
            <p:ph idx="1"/>
          </p:nvPr>
        </p:nvSpPr>
        <p:spPr>
          <a:xfrm>
            <a:off x="457200" y="2071678"/>
            <a:ext cx="8229600" cy="4054485"/>
          </a:xfrm>
        </p:spPr>
        <p:txBody>
          <a:bodyPr>
            <a:normAutofit fontScale="92500"/>
          </a:bodyPr>
          <a:lstStyle/>
          <a:p>
            <a:pPr>
              <a:buNone/>
            </a:pPr>
            <a:r>
              <a:rPr lang="ru-RU" b="1" i="1" u="sng" dirty="0" smtClean="0">
                <a:ln w="19050">
                  <a:solidFill>
                    <a:schemeClr val="bg2">
                      <a:lumMod val="25000"/>
                    </a:schemeClr>
                  </a:solidFill>
                </a:ln>
                <a:solidFill>
                  <a:schemeClr val="bg2">
                    <a:lumMod val="75000"/>
                  </a:schemeClr>
                </a:solidFill>
              </a:rPr>
              <a:t>Цель</a:t>
            </a:r>
            <a:r>
              <a:rPr lang="ru-RU" sz="3000" b="1" i="1" u="sng" dirty="0" smtClean="0">
                <a:ln w="19050">
                  <a:solidFill>
                    <a:schemeClr val="bg2">
                      <a:lumMod val="25000"/>
                    </a:schemeClr>
                  </a:solidFill>
                </a:ln>
                <a:solidFill>
                  <a:schemeClr val="bg2">
                    <a:lumMod val="75000"/>
                  </a:schemeClr>
                </a:solidFill>
              </a:rPr>
              <a:t>:</a:t>
            </a:r>
            <a:r>
              <a:rPr lang="ru-RU" sz="3000" b="1" dirty="0" smtClean="0">
                <a:ln w="19050">
                  <a:solidFill>
                    <a:schemeClr val="bg2">
                      <a:lumMod val="25000"/>
                    </a:schemeClr>
                  </a:solidFill>
                </a:ln>
                <a:solidFill>
                  <a:srgbClr val="FF0000"/>
                </a:solidFill>
              </a:rPr>
              <a:t> </a:t>
            </a:r>
            <a:r>
              <a:rPr lang="ru-RU" sz="3000" b="1" dirty="0" smtClean="0">
                <a:ln w="19050">
                  <a:solidFill>
                    <a:schemeClr val="tx1"/>
                  </a:solidFill>
                </a:ln>
                <a:solidFill>
                  <a:srgbClr val="FF0000"/>
                </a:solidFill>
              </a:rPr>
              <a:t> </a:t>
            </a:r>
            <a:r>
              <a:rPr lang="ru-RU" sz="3000" b="1" dirty="0" smtClean="0">
                <a:solidFill>
                  <a:schemeClr val="bg2">
                    <a:lumMod val="25000"/>
                  </a:schemeClr>
                </a:solidFill>
              </a:rPr>
              <a:t>исследование происхождения образов Бабы-Яги, избушки на курьих ножках , живой и мёртвой воды в русских народных сказках</a:t>
            </a:r>
          </a:p>
          <a:p>
            <a:pPr>
              <a:buNone/>
            </a:pPr>
            <a:r>
              <a:rPr lang="ru-RU" b="1" i="1" u="sng" dirty="0" smtClean="0">
                <a:ln w="19050">
                  <a:solidFill>
                    <a:schemeClr val="bg2">
                      <a:lumMod val="25000"/>
                    </a:schemeClr>
                  </a:solidFill>
                </a:ln>
                <a:solidFill>
                  <a:schemeClr val="bg2">
                    <a:lumMod val="75000"/>
                  </a:schemeClr>
                </a:solidFill>
              </a:rPr>
              <a:t>Задачи:</a:t>
            </a:r>
            <a:r>
              <a:rPr lang="ru-RU" dirty="0" smtClean="0">
                <a:ln w="19050">
                  <a:solidFill>
                    <a:schemeClr val="bg2">
                      <a:lumMod val="25000"/>
                    </a:schemeClr>
                  </a:solidFill>
                </a:ln>
                <a:solidFill>
                  <a:schemeClr val="bg2">
                    <a:lumMod val="75000"/>
                  </a:schemeClr>
                </a:solidFill>
              </a:rPr>
              <a:t> </a:t>
            </a:r>
            <a:endParaRPr lang="ru-RU" sz="2000" dirty="0" smtClean="0">
              <a:ln w="19050">
                <a:solidFill>
                  <a:schemeClr val="bg2">
                    <a:lumMod val="25000"/>
                  </a:schemeClr>
                </a:solidFill>
              </a:ln>
              <a:solidFill>
                <a:schemeClr val="bg2">
                  <a:lumMod val="75000"/>
                </a:schemeClr>
              </a:solidFill>
            </a:endParaRPr>
          </a:p>
          <a:p>
            <a:pPr>
              <a:buFont typeface="Wingdings" pitchFamily="2" charset="2"/>
              <a:buChar char="v"/>
              <a:defRPr/>
            </a:pPr>
            <a:r>
              <a:rPr lang="ru-RU" sz="3000" b="1" dirty="0" smtClean="0">
                <a:solidFill>
                  <a:schemeClr val="bg2">
                    <a:lumMod val="25000"/>
                  </a:schemeClr>
                </a:solidFill>
              </a:rPr>
              <a:t>прочитать волшебные сказки;</a:t>
            </a:r>
          </a:p>
          <a:p>
            <a:pPr>
              <a:buFont typeface="Wingdings" pitchFamily="2" charset="2"/>
              <a:buChar char="v"/>
              <a:defRPr/>
            </a:pPr>
            <a:r>
              <a:rPr lang="ru-RU" sz="3000" b="1" dirty="0" smtClean="0">
                <a:solidFill>
                  <a:schemeClr val="bg2">
                    <a:lumMod val="25000"/>
                  </a:schemeClr>
                </a:solidFill>
              </a:rPr>
              <a:t> проанализировать их;</a:t>
            </a:r>
          </a:p>
          <a:p>
            <a:pPr>
              <a:buFont typeface="Wingdings" pitchFamily="2" charset="2"/>
              <a:buChar char="v"/>
              <a:defRPr/>
            </a:pPr>
            <a:r>
              <a:rPr lang="ru-RU" sz="3000" b="1" dirty="0" smtClean="0">
                <a:solidFill>
                  <a:schemeClr val="bg2">
                    <a:lumMod val="25000"/>
                  </a:schemeClr>
                </a:solidFill>
              </a:rPr>
              <a:t>определить возникновение сказочных образов;</a:t>
            </a:r>
          </a:p>
          <a:p>
            <a:pPr>
              <a:buFont typeface="Wingdings" pitchFamily="2" charset="2"/>
              <a:buChar char="v"/>
              <a:defRPr/>
            </a:pPr>
            <a:r>
              <a:rPr lang="ru-RU" sz="3000" b="1" dirty="0" smtClean="0">
                <a:solidFill>
                  <a:schemeClr val="bg2">
                    <a:lumMod val="25000"/>
                  </a:schemeClr>
                </a:solidFill>
              </a:rPr>
              <a:t>    </a:t>
            </a:r>
            <a:r>
              <a:rPr lang="en-US" sz="3000" b="1" dirty="0" smtClean="0">
                <a:solidFill>
                  <a:schemeClr val="bg2">
                    <a:lumMod val="25000"/>
                  </a:schemeClr>
                </a:solidFill>
              </a:rPr>
              <a:t>c</a:t>
            </a:r>
            <a:r>
              <a:rPr lang="ru-RU" sz="3000" b="1" dirty="0" smtClean="0">
                <a:solidFill>
                  <a:schemeClr val="bg2">
                    <a:lumMod val="25000"/>
                  </a:schemeClr>
                </a:solidFill>
              </a:rPr>
              <a:t>делать выводы</a:t>
            </a:r>
            <a:endParaRPr lang="ru-RU" sz="3000" b="1" i="1" u="sng" dirty="0">
              <a:solidFill>
                <a:schemeClr val="bg2">
                  <a:lumMod val="25000"/>
                </a:schemeClr>
              </a:solidFill>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Докумены\рисунки\картинки для лены\1261071914_1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96842"/>
          </a:xfrm>
        </p:spPr>
        <p:txBody>
          <a:bodyPr>
            <a:noAutofit/>
          </a:bodyPr>
          <a:lstStyle/>
          <a:p>
            <a:r>
              <a:rPr lang="ru-RU" sz="2000" b="1" dirty="0" smtClean="0">
                <a:solidFill>
                  <a:schemeClr val="accent1">
                    <a:lumMod val="75000"/>
                  </a:schemeClr>
                </a:solidFill>
                <a:latin typeface="Times New Roman" pitchFamily="18" charset="0"/>
                <a:cs typeface="Times New Roman" pitchFamily="18" charset="0"/>
              </a:rPr>
              <a:t/>
            </a:r>
            <a:br>
              <a:rPr lang="ru-RU" sz="2000" b="1" dirty="0" smtClean="0">
                <a:solidFill>
                  <a:schemeClr val="accent1">
                    <a:lumMod val="75000"/>
                  </a:schemeClr>
                </a:solidFill>
                <a:latin typeface="Times New Roman" pitchFamily="18" charset="0"/>
                <a:cs typeface="Times New Roman" pitchFamily="18" charset="0"/>
              </a:rPr>
            </a:br>
            <a:r>
              <a:rPr lang="ru-RU" sz="2000" b="1" dirty="0" smtClean="0">
                <a:solidFill>
                  <a:schemeClr val="accent1">
                    <a:lumMod val="75000"/>
                  </a:schemeClr>
                </a:solidFill>
                <a:latin typeface="Times New Roman" pitchFamily="18" charset="0"/>
                <a:cs typeface="Times New Roman" pitchFamily="18" charset="0"/>
              </a:rPr>
              <a:t/>
            </a:r>
            <a:br>
              <a:rPr lang="ru-RU" sz="2000" b="1" dirty="0" smtClean="0">
                <a:solidFill>
                  <a:schemeClr val="accent1">
                    <a:lumMod val="75000"/>
                  </a:schemeClr>
                </a:solidFill>
                <a:latin typeface="Times New Roman" pitchFamily="18" charset="0"/>
                <a:cs typeface="Times New Roman" pitchFamily="18" charset="0"/>
              </a:rPr>
            </a:br>
            <a:r>
              <a:rPr lang="ru-RU" sz="2000" b="1" dirty="0" smtClean="0">
                <a:solidFill>
                  <a:schemeClr val="accent1">
                    <a:lumMod val="75000"/>
                  </a:schemeClr>
                </a:solidFill>
                <a:latin typeface="Times New Roman" pitchFamily="18" charset="0"/>
                <a:cs typeface="Times New Roman" pitchFamily="18" charset="0"/>
              </a:rPr>
              <a:t>Я решила провести свой эксперимент, для этого мне понадобилась вода. Но одну воду я набрала под краном в простой день.</a:t>
            </a:r>
            <a:endParaRPr lang="ru-RU" sz="2000" b="1" dirty="0">
              <a:solidFill>
                <a:schemeClr val="accent1">
                  <a:lumMod val="75000"/>
                </a:schemeClr>
              </a:solidFill>
              <a:latin typeface="Times New Roman" pitchFamily="18" charset="0"/>
              <a:cs typeface="Times New Roman" pitchFamily="18" charset="0"/>
            </a:endParaRPr>
          </a:p>
        </p:txBody>
      </p:sp>
      <p:pic>
        <p:nvPicPr>
          <p:cNvPr id="2050" name="Picture 2" descr="C:\Documents and Settings\Пользователь\Рабочий стол\избушка\SAM_1371.JPG"/>
          <p:cNvPicPr>
            <a:picLocks noGrp="1" noChangeAspect="1" noChangeArrowheads="1"/>
          </p:cNvPicPr>
          <p:nvPr>
            <p:ph idx="1"/>
          </p:nvPr>
        </p:nvPicPr>
        <p:blipFill>
          <a:blip r:embed="rId3" cstate="print"/>
          <a:srcRect/>
          <a:stretch>
            <a:fillRect/>
          </a:stretch>
        </p:blipFill>
        <p:spPr bwMode="auto">
          <a:xfrm>
            <a:off x="642910" y="1500174"/>
            <a:ext cx="3977220" cy="2982915"/>
          </a:xfrm>
          <a:prstGeom prst="rect">
            <a:avLst/>
          </a:prstGeom>
          <a:noFill/>
          <a:ln w="19050">
            <a:solidFill>
              <a:schemeClr val="accent1">
                <a:lumMod val="75000"/>
              </a:schemeClr>
            </a:solidFill>
          </a:ln>
          <a:effectLst>
            <a:reflection blurRad="6350" stA="52000" endA="300" endPos="35000" dir="5400000" sy="-100000" algn="bl" rotWithShape="0"/>
          </a:effectLst>
        </p:spPr>
      </p:pic>
      <p:pic>
        <p:nvPicPr>
          <p:cNvPr id="2051" name="Picture 3" descr="C:\Documents and Settings\Пользователь\Рабочий стол\избушка\SAM_1372.JPG"/>
          <p:cNvPicPr>
            <a:picLocks noChangeAspect="1" noChangeArrowheads="1"/>
          </p:cNvPicPr>
          <p:nvPr/>
        </p:nvPicPr>
        <p:blipFill>
          <a:blip r:embed="rId4" cstate="print"/>
          <a:srcRect/>
          <a:stretch>
            <a:fillRect/>
          </a:stretch>
        </p:blipFill>
        <p:spPr bwMode="auto">
          <a:xfrm>
            <a:off x="4500562" y="2571744"/>
            <a:ext cx="3929090" cy="2946817"/>
          </a:xfrm>
          <a:prstGeom prst="rect">
            <a:avLst/>
          </a:prstGeom>
          <a:noFill/>
          <a:ln w="19050">
            <a:solidFill>
              <a:schemeClr val="accent1">
                <a:lumMod val="75000"/>
              </a:schemeClr>
            </a:solidFill>
          </a:ln>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Докумены\рисунки\картинки для лены\1261071914_1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74638"/>
            <a:ext cx="8186766" cy="296842"/>
          </a:xfrm>
        </p:spPr>
        <p:txBody>
          <a:bodyPr>
            <a:noAutofit/>
          </a:bodyPr>
          <a:lstStyle/>
          <a:p>
            <a:r>
              <a:rPr lang="ru-RU" sz="2000" b="1" dirty="0" smtClean="0">
                <a:solidFill>
                  <a:schemeClr val="accent1">
                    <a:lumMod val="75000"/>
                  </a:schemeClr>
                </a:solidFill>
                <a:latin typeface="Times New Roman" pitchFamily="18" charset="0"/>
                <a:cs typeface="Times New Roman" pitchFamily="18" charset="0"/>
              </a:rPr>
              <a:t/>
            </a:r>
            <a:br>
              <a:rPr lang="ru-RU" sz="2000" b="1" dirty="0" smtClean="0">
                <a:solidFill>
                  <a:schemeClr val="accent1">
                    <a:lumMod val="75000"/>
                  </a:schemeClr>
                </a:solidFill>
                <a:latin typeface="Times New Roman" pitchFamily="18" charset="0"/>
                <a:cs typeface="Times New Roman" pitchFamily="18" charset="0"/>
              </a:rPr>
            </a:br>
            <a:r>
              <a:rPr lang="ru-RU" sz="2000" b="1" dirty="0" smtClean="0">
                <a:solidFill>
                  <a:schemeClr val="accent1">
                    <a:lumMod val="75000"/>
                  </a:schemeClr>
                </a:solidFill>
                <a:latin typeface="Times New Roman" pitchFamily="18" charset="0"/>
                <a:cs typeface="Times New Roman" pitchFamily="18" charset="0"/>
              </a:rPr>
              <a:t/>
            </a:r>
            <a:br>
              <a:rPr lang="ru-RU" sz="2000" b="1" dirty="0" smtClean="0">
                <a:solidFill>
                  <a:schemeClr val="accent1">
                    <a:lumMod val="75000"/>
                  </a:schemeClr>
                </a:solidFill>
                <a:latin typeface="Times New Roman" pitchFamily="18" charset="0"/>
                <a:cs typeface="Times New Roman" pitchFamily="18" charset="0"/>
              </a:rPr>
            </a:br>
            <a:r>
              <a:rPr lang="ru-RU" sz="2000" b="1" dirty="0" smtClean="0">
                <a:solidFill>
                  <a:schemeClr val="accent1">
                    <a:lumMod val="75000"/>
                  </a:schemeClr>
                </a:solidFill>
                <a:latin typeface="Times New Roman" pitchFamily="18" charset="0"/>
                <a:cs typeface="Times New Roman" pitchFamily="18" charset="0"/>
              </a:rPr>
              <a:t>А вторую мы съездили и набрали в великий праздник </a:t>
            </a:r>
            <a:br>
              <a:rPr lang="ru-RU" sz="2000" b="1" dirty="0" smtClean="0">
                <a:solidFill>
                  <a:schemeClr val="accent1">
                    <a:lumMod val="75000"/>
                  </a:schemeClr>
                </a:solidFill>
                <a:latin typeface="Times New Roman" pitchFamily="18" charset="0"/>
                <a:cs typeface="Times New Roman" pitchFamily="18" charset="0"/>
              </a:rPr>
            </a:br>
            <a:r>
              <a:rPr lang="ru-RU" sz="2000" b="1" dirty="0" smtClean="0">
                <a:solidFill>
                  <a:schemeClr val="accent1">
                    <a:lumMod val="75000"/>
                  </a:schemeClr>
                </a:solidFill>
                <a:latin typeface="Times New Roman" pitchFamily="18" charset="0"/>
                <a:cs typeface="Times New Roman" pitchFamily="18" charset="0"/>
              </a:rPr>
              <a:t>«Крещение Христово» в святом источнике.</a:t>
            </a:r>
            <a:endParaRPr lang="ru-RU" sz="2000" b="1" dirty="0">
              <a:solidFill>
                <a:schemeClr val="accent1">
                  <a:lumMod val="75000"/>
                </a:schemeClr>
              </a:solidFill>
              <a:latin typeface="Times New Roman" pitchFamily="18" charset="0"/>
              <a:cs typeface="Times New Roman" pitchFamily="18" charset="0"/>
            </a:endParaRPr>
          </a:p>
        </p:txBody>
      </p:sp>
      <p:pic>
        <p:nvPicPr>
          <p:cNvPr id="1026" name="Picture 2" descr="G:\DCIM\100NOKIA\2013-12-20-989.jpg"/>
          <p:cNvPicPr>
            <a:picLocks noGrp="1" noChangeAspect="1" noChangeArrowheads="1"/>
          </p:cNvPicPr>
          <p:nvPr>
            <p:ph idx="1"/>
          </p:nvPr>
        </p:nvPicPr>
        <p:blipFill>
          <a:blip r:embed="rId3" cstate="print"/>
          <a:srcRect/>
          <a:stretch>
            <a:fillRect/>
          </a:stretch>
        </p:blipFill>
        <p:spPr bwMode="auto">
          <a:xfrm>
            <a:off x="4786314" y="1571612"/>
            <a:ext cx="3696915" cy="4929222"/>
          </a:xfrm>
          <a:prstGeom prst="roundRect">
            <a:avLst/>
          </a:prstGeom>
          <a:noFill/>
          <a:ln w="28575">
            <a:solidFill>
              <a:schemeClr val="accent1">
                <a:lumMod val="60000"/>
                <a:lumOff val="40000"/>
              </a:schemeClr>
            </a:solidFill>
          </a:ln>
        </p:spPr>
      </p:pic>
      <p:pic>
        <p:nvPicPr>
          <p:cNvPr id="1030" name="Picture 6" descr="http://ia100.mycdn.me/getImage?photoId=561416576791&amp;photoType=3"/>
          <p:cNvPicPr>
            <a:picLocks noChangeAspect="1" noChangeArrowheads="1"/>
          </p:cNvPicPr>
          <p:nvPr/>
        </p:nvPicPr>
        <p:blipFill>
          <a:blip r:embed="rId4"/>
          <a:srcRect/>
          <a:stretch>
            <a:fillRect/>
          </a:stretch>
        </p:blipFill>
        <p:spPr bwMode="auto">
          <a:xfrm>
            <a:off x="500034" y="1571612"/>
            <a:ext cx="3643338" cy="4857783"/>
          </a:xfrm>
          <a:prstGeom prst="roundRect">
            <a:avLst/>
          </a:prstGeom>
          <a:noFill/>
          <a:ln w="38100">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Докумены\рисунки\картинки для лены\1261071914_1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Текст 2"/>
          <p:cNvSpPr>
            <a:spLocks noGrp="1"/>
          </p:cNvSpPr>
          <p:nvPr>
            <p:ph type="body" idx="1"/>
          </p:nvPr>
        </p:nvSpPr>
        <p:spPr>
          <a:xfrm>
            <a:off x="285720" y="214291"/>
            <a:ext cx="4214842" cy="714380"/>
          </a:xfrm>
        </p:spPr>
        <p:txBody>
          <a:bodyPr>
            <a:noAutofit/>
          </a:bodyPr>
          <a:lstStyle/>
          <a:p>
            <a:pPr algn="ctr"/>
            <a:r>
              <a:rPr lang="ru-RU" sz="4800" dirty="0" smtClean="0">
                <a:solidFill>
                  <a:schemeClr val="accent1">
                    <a:lumMod val="75000"/>
                  </a:schemeClr>
                </a:solidFill>
              </a:rPr>
              <a:t>Простая вода</a:t>
            </a:r>
            <a:endParaRPr lang="ru-RU" sz="4800" dirty="0">
              <a:solidFill>
                <a:schemeClr val="accent1">
                  <a:lumMod val="75000"/>
                </a:schemeClr>
              </a:solidFill>
            </a:endParaRPr>
          </a:p>
        </p:txBody>
      </p:sp>
      <p:sp>
        <p:nvSpPr>
          <p:cNvPr id="5" name="Текст 4"/>
          <p:cNvSpPr>
            <a:spLocks noGrp="1"/>
          </p:cNvSpPr>
          <p:nvPr>
            <p:ph type="body" sz="quarter" idx="3"/>
          </p:nvPr>
        </p:nvSpPr>
        <p:spPr>
          <a:xfrm>
            <a:off x="4645025" y="214291"/>
            <a:ext cx="4041775" cy="714380"/>
          </a:xfrm>
        </p:spPr>
        <p:txBody>
          <a:bodyPr>
            <a:noAutofit/>
          </a:bodyPr>
          <a:lstStyle/>
          <a:p>
            <a:pPr algn="ctr"/>
            <a:r>
              <a:rPr lang="ru-RU" sz="4800" dirty="0" smtClean="0">
                <a:solidFill>
                  <a:schemeClr val="bg1"/>
                </a:solidFill>
                <a:effectLst>
                  <a:glow rad="228600">
                    <a:schemeClr val="accent1">
                      <a:satMod val="175000"/>
                      <a:alpha val="40000"/>
                    </a:schemeClr>
                  </a:glow>
                </a:effectLst>
              </a:rPr>
              <a:t>Святая вода</a:t>
            </a:r>
            <a:endParaRPr lang="ru-RU" sz="4800" dirty="0">
              <a:solidFill>
                <a:schemeClr val="bg1"/>
              </a:solidFill>
              <a:effectLst>
                <a:glow rad="228600">
                  <a:schemeClr val="accent1">
                    <a:satMod val="175000"/>
                    <a:alpha val="40000"/>
                  </a:schemeClr>
                </a:glow>
              </a:effectLst>
            </a:endParaRPr>
          </a:p>
        </p:txBody>
      </p:sp>
      <p:pic>
        <p:nvPicPr>
          <p:cNvPr id="3075" name="Picture 3" descr="C:\Documents and Settings\Пользователь\Рабочий стол\избушка\SAM_1366.JPG"/>
          <p:cNvPicPr>
            <a:picLocks noGrp="1" noChangeAspect="1" noChangeArrowheads="1"/>
          </p:cNvPicPr>
          <p:nvPr>
            <p:ph sz="quarter" idx="4"/>
          </p:nvPr>
        </p:nvPicPr>
        <p:blipFill>
          <a:blip r:embed="rId3" cstate="print"/>
          <a:srcRect/>
          <a:stretch>
            <a:fillRect/>
          </a:stretch>
        </p:blipFill>
        <p:spPr bwMode="auto">
          <a:xfrm>
            <a:off x="4929190" y="1166797"/>
            <a:ext cx="3679057" cy="4905409"/>
          </a:xfrm>
          <a:prstGeom prst="rect">
            <a:avLst/>
          </a:prstGeom>
          <a:noFill/>
          <a:ln w="38100">
            <a:solidFill>
              <a:schemeClr val="tx2">
                <a:lumMod val="40000"/>
                <a:lumOff val="60000"/>
              </a:schemeClr>
            </a:solidFill>
          </a:ln>
          <a:effectLst>
            <a:softEdge rad="317500"/>
          </a:effectLst>
        </p:spPr>
      </p:pic>
      <p:pic>
        <p:nvPicPr>
          <p:cNvPr id="3076" name="Picture 4" descr="C:\Documents and Settings\Пользователь\Рабочий стол\избушка\SAM_1369.JPG"/>
          <p:cNvPicPr>
            <a:picLocks noGrp="1" noChangeAspect="1" noChangeArrowheads="1"/>
          </p:cNvPicPr>
          <p:nvPr>
            <p:ph sz="half" idx="2"/>
          </p:nvPr>
        </p:nvPicPr>
        <p:blipFill>
          <a:blip r:embed="rId4" cstate="print"/>
          <a:srcRect/>
          <a:stretch>
            <a:fillRect/>
          </a:stretch>
        </p:blipFill>
        <p:spPr bwMode="auto">
          <a:xfrm>
            <a:off x="388926" y="1071546"/>
            <a:ext cx="3790962" cy="5054617"/>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Докумены\рисунки\картинки для лены\1261071914_1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sz="half" idx="1"/>
          </p:nvPr>
        </p:nvSpPr>
        <p:spPr>
          <a:xfrm>
            <a:off x="214282" y="1214423"/>
            <a:ext cx="4572032" cy="4643470"/>
          </a:xfrm>
        </p:spPr>
        <p:txBody>
          <a:bodyPr>
            <a:normAutofit/>
          </a:bodyPr>
          <a:lstStyle/>
          <a:p>
            <a:pPr>
              <a:buNone/>
            </a:pPr>
            <a:r>
              <a:rPr lang="ru-RU" sz="1800" b="1" dirty="0" smtClean="0">
                <a:solidFill>
                  <a:schemeClr val="tx2">
                    <a:lumMod val="50000"/>
                  </a:schemeClr>
                </a:solidFill>
                <a:latin typeface="Times New Roman" pitchFamily="18" charset="0"/>
                <a:cs typeface="Times New Roman" pitchFamily="18" charset="0"/>
              </a:rPr>
              <a:t>Воду я поставила в шкаф на кухне и </a:t>
            </a:r>
          </a:p>
          <a:p>
            <a:pPr>
              <a:buNone/>
            </a:pPr>
            <a:r>
              <a:rPr lang="ru-RU" sz="1800" b="1" dirty="0" smtClean="0">
                <a:solidFill>
                  <a:schemeClr val="tx2">
                    <a:lumMod val="50000"/>
                  </a:schemeClr>
                </a:solidFill>
                <a:latin typeface="Times New Roman" pitchFamily="18" charset="0"/>
                <a:cs typeface="Times New Roman" pitchFamily="18" charset="0"/>
              </a:rPr>
              <a:t>каково же было моё удивление, когда </a:t>
            </a:r>
          </a:p>
          <a:p>
            <a:pPr>
              <a:buNone/>
            </a:pPr>
            <a:r>
              <a:rPr lang="ru-RU" sz="1800" b="1" dirty="0" smtClean="0">
                <a:solidFill>
                  <a:schemeClr val="tx2">
                    <a:lumMod val="50000"/>
                  </a:schemeClr>
                </a:solidFill>
                <a:latin typeface="Times New Roman" pitchFamily="18" charset="0"/>
                <a:cs typeface="Times New Roman" pitchFamily="18" charset="0"/>
              </a:rPr>
              <a:t>через месяц я открыла бутылочки и </a:t>
            </a:r>
          </a:p>
          <a:p>
            <a:pPr>
              <a:buNone/>
            </a:pPr>
            <a:r>
              <a:rPr lang="ru-RU" sz="1800" b="1" dirty="0" smtClean="0">
                <a:solidFill>
                  <a:schemeClr val="tx2">
                    <a:lumMod val="50000"/>
                  </a:schemeClr>
                </a:solidFill>
                <a:latin typeface="Times New Roman" pitchFamily="18" charset="0"/>
                <a:cs typeface="Times New Roman" pitchFamily="18" charset="0"/>
              </a:rPr>
              <a:t>оказалось, что святая вода совсем не </a:t>
            </a:r>
          </a:p>
          <a:p>
            <a:pPr>
              <a:buNone/>
            </a:pPr>
            <a:r>
              <a:rPr lang="ru-RU" sz="1800" b="1" dirty="0" smtClean="0">
                <a:solidFill>
                  <a:schemeClr val="tx2">
                    <a:lumMod val="50000"/>
                  </a:schemeClr>
                </a:solidFill>
                <a:latin typeface="Times New Roman" pitchFamily="18" charset="0"/>
                <a:cs typeface="Times New Roman" pitchFamily="18" charset="0"/>
              </a:rPr>
              <a:t>изменила свой цвет и запах, а та вода, </a:t>
            </a:r>
          </a:p>
          <a:p>
            <a:pPr>
              <a:buNone/>
            </a:pPr>
            <a:r>
              <a:rPr lang="ru-RU" sz="1800" b="1" dirty="0" smtClean="0">
                <a:solidFill>
                  <a:schemeClr val="tx2">
                    <a:lumMod val="50000"/>
                  </a:schemeClr>
                </a:solidFill>
                <a:latin typeface="Times New Roman" pitchFamily="18" charset="0"/>
                <a:cs typeface="Times New Roman" pitchFamily="18" charset="0"/>
              </a:rPr>
              <a:t>которую я налила из под крана </a:t>
            </a:r>
          </a:p>
          <a:p>
            <a:pPr>
              <a:buNone/>
            </a:pPr>
            <a:r>
              <a:rPr lang="ru-RU" sz="1800" b="1" dirty="0" smtClean="0">
                <a:solidFill>
                  <a:schemeClr val="tx2">
                    <a:lumMod val="50000"/>
                  </a:schemeClr>
                </a:solidFill>
                <a:latin typeface="Times New Roman" pitchFamily="18" charset="0"/>
                <a:cs typeface="Times New Roman" pitchFamily="18" charset="0"/>
              </a:rPr>
              <a:t>стала мутной и издавала неприятный </a:t>
            </a:r>
          </a:p>
          <a:p>
            <a:pPr>
              <a:buNone/>
            </a:pPr>
            <a:r>
              <a:rPr lang="ru-RU" sz="1800" b="1" dirty="0" smtClean="0">
                <a:solidFill>
                  <a:schemeClr val="tx2">
                    <a:lumMod val="50000"/>
                  </a:schemeClr>
                </a:solidFill>
                <a:latin typeface="Times New Roman" pitchFamily="18" charset="0"/>
                <a:cs typeface="Times New Roman" pitchFamily="18" charset="0"/>
              </a:rPr>
              <a:t>запах!</a:t>
            </a:r>
          </a:p>
          <a:p>
            <a:pPr>
              <a:buNone/>
            </a:pPr>
            <a:endParaRPr lang="ru-RU" sz="1800" b="1" dirty="0" smtClean="0">
              <a:latin typeface="Times New Roman" pitchFamily="18" charset="0"/>
              <a:cs typeface="Times New Roman" pitchFamily="18" charset="0"/>
            </a:endParaRPr>
          </a:p>
          <a:p>
            <a:pPr>
              <a:buNone/>
            </a:pPr>
            <a:r>
              <a:rPr lang="ru-RU" sz="1800" b="1" dirty="0" smtClean="0">
                <a:solidFill>
                  <a:schemeClr val="accent4">
                    <a:lumMod val="50000"/>
                  </a:schemeClr>
                </a:solidFill>
                <a:latin typeface="Times New Roman" pitchFamily="18" charset="0"/>
                <a:cs typeface="Times New Roman" pitchFamily="18" charset="0"/>
              </a:rPr>
              <a:t>Может это и есть живая и мёртвая вода?!</a:t>
            </a: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pic>
        <p:nvPicPr>
          <p:cNvPr id="4099" name="Picture 3" descr="C:\Documents and Settings\Пользователь\Рабочий стол\избушка\SAM_1374.JPG"/>
          <p:cNvPicPr>
            <a:picLocks noGrp="1" noChangeAspect="1" noChangeArrowheads="1"/>
          </p:cNvPicPr>
          <p:nvPr>
            <p:ph sz="half" idx="2"/>
          </p:nvPr>
        </p:nvPicPr>
        <p:blipFill>
          <a:blip r:embed="rId3" cstate="print"/>
          <a:srcRect/>
          <a:stretch>
            <a:fillRect/>
          </a:stretch>
        </p:blipFill>
        <p:spPr bwMode="auto">
          <a:xfrm>
            <a:off x="5214942" y="1214422"/>
            <a:ext cx="3394472" cy="4525963"/>
          </a:xfrm>
          <a:prstGeom prst="rect">
            <a:avLst/>
          </a:prstGeom>
          <a:noFill/>
          <a:effectLst>
            <a:softEdge rad="63500"/>
          </a:effectLst>
          <a:scene3d>
            <a:camera prst="orthographicFront"/>
            <a:lightRig rig="threePt" dir="t"/>
          </a:scene3d>
          <a:sp3d>
            <a:bevelT w="114300" prst="artDeco"/>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Докумены\рисунки\картинки для лены\1261071914_1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6600" b="1" kern="1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Impact"/>
              </a:rPr>
              <a:t>выводы</a:t>
            </a:r>
            <a:endParaRPr lang="ru-RU"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ы\рисунки\картинки для лены\0_9b684_7a92360f_X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algn="ctr">
              <a:buNone/>
            </a:pPr>
            <a:r>
              <a:rPr lang="ru-RU" dirty="0" smtClean="0"/>
              <a:t> </a:t>
            </a:r>
            <a:r>
              <a:rPr lang="ru-RU" sz="8800" b="1" dirty="0" smtClean="0">
                <a:ln w="19050">
                  <a:solidFill>
                    <a:schemeClr val="tx2">
                      <a:lumMod val="50000"/>
                    </a:schemeClr>
                  </a:solidFill>
                </a:ln>
                <a:solidFill>
                  <a:srgbClr val="0070C0"/>
                </a:solidFill>
                <a:effectLst>
                  <a:glow rad="228600">
                    <a:schemeClr val="accent1">
                      <a:satMod val="175000"/>
                      <a:alpha val="40000"/>
                    </a:schemeClr>
                  </a:glow>
                </a:effectLst>
              </a:rPr>
              <a:t>Спасибо за внимание !!!</a:t>
            </a:r>
            <a:endParaRPr lang="ru-RU" sz="8800" b="1" dirty="0">
              <a:ln w="19050">
                <a:solidFill>
                  <a:schemeClr val="tx2">
                    <a:lumMod val="50000"/>
                  </a:schemeClr>
                </a:solidFill>
              </a:ln>
              <a:solidFill>
                <a:srgbClr val="0070C0"/>
              </a:solidFill>
              <a:effectLst>
                <a:glow rad="228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Докумены\рисунки\картинки для лены\0_5dc49_12b06190_L.jpg"/>
          <p:cNvPicPr>
            <a:picLocks noChangeAspect="1" noChangeArrowheads="1"/>
          </p:cNvPicPr>
          <p:nvPr/>
        </p:nvPicPr>
        <p:blipFill>
          <a:blip r:embed="rId2"/>
          <a:srcRect/>
          <a:stretch>
            <a:fillRect/>
          </a:stretch>
        </p:blipFill>
        <p:spPr bwMode="auto">
          <a:xfrm>
            <a:off x="-214346" y="0"/>
            <a:ext cx="9572692" cy="6858000"/>
          </a:xfrm>
          <a:prstGeom prst="rect">
            <a:avLst/>
          </a:prstGeom>
          <a:noFill/>
        </p:spPr>
      </p:pic>
      <p:sp>
        <p:nvSpPr>
          <p:cNvPr id="3" name="Содержимое 2"/>
          <p:cNvSpPr>
            <a:spLocks noGrp="1"/>
          </p:cNvSpPr>
          <p:nvPr>
            <p:ph idx="1"/>
          </p:nvPr>
        </p:nvSpPr>
        <p:spPr>
          <a:xfrm>
            <a:off x="457200" y="785794"/>
            <a:ext cx="8229600" cy="5786478"/>
          </a:xfrm>
        </p:spPr>
        <p:txBody>
          <a:bodyPr>
            <a:normAutofit fontScale="92500" lnSpcReduction="10000"/>
          </a:bodyPr>
          <a:lstStyle/>
          <a:p>
            <a:pPr>
              <a:buNone/>
            </a:pPr>
            <a:r>
              <a:rPr lang="ru-RU" b="1" dirty="0" smtClean="0">
                <a:ln w="19050">
                  <a:solidFill>
                    <a:schemeClr val="bg2">
                      <a:lumMod val="75000"/>
                    </a:schemeClr>
                  </a:solidFill>
                </a:ln>
                <a:solidFill>
                  <a:schemeClr val="bg2">
                    <a:lumMod val="25000"/>
                  </a:schemeClr>
                </a:solidFill>
              </a:rPr>
              <a:t>Объект исследования: </a:t>
            </a:r>
            <a:endParaRPr lang="ru-RU" sz="2800" b="1" dirty="0" smtClean="0">
              <a:ln w="19050">
                <a:solidFill>
                  <a:schemeClr val="bg2">
                    <a:lumMod val="75000"/>
                  </a:schemeClr>
                </a:solidFill>
              </a:ln>
              <a:solidFill>
                <a:schemeClr val="bg2">
                  <a:lumMod val="25000"/>
                </a:schemeClr>
              </a:solidFill>
            </a:endParaRPr>
          </a:p>
          <a:p>
            <a:pPr>
              <a:buNone/>
            </a:pPr>
            <a:r>
              <a:rPr lang="ru-RU" sz="2800" b="1" dirty="0" smtClean="0">
                <a:solidFill>
                  <a:schemeClr val="accent3">
                    <a:lumMod val="50000"/>
                  </a:schemeClr>
                </a:solidFill>
              </a:rPr>
              <a:t> </a:t>
            </a:r>
            <a:r>
              <a:rPr lang="ru-RU" sz="2800" b="1" dirty="0" smtClean="0"/>
              <a:t>Баба – Яга, избушка на курьих ножках, </a:t>
            </a:r>
          </a:p>
          <a:p>
            <a:pPr>
              <a:buNone/>
            </a:pPr>
            <a:r>
              <a:rPr lang="ru-RU" sz="2800" b="1" dirty="0" smtClean="0"/>
              <a:t>живая и мёртвая вода.</a:t>
            </a:r>
          </a:p>
          <a:p>
            <a:pPr>
              <a:buNone/>
            </a:pPr>
            <a:r>
              <a:rPr lang="ru-RU" b="1" dirty="0" smtClean="0">
                <a:ln w="19050">
                  <a:solidFill>
                    <a:schemeClr val="bg2">
                      <a:lumMod val="75000"/>
                    </a:schemeClr>
                  </a:solidFill>
                </a:ln>
                <a:solidFill>
                  <a:schemeClr val="bg2">
                    <a:lumMod val="25000"/>
                  </a:schemeClr>
                </a:solidFill>
              </a:rPr>
              <a:t>Предмет исследования: </a:t>
            </a:r>
          </a:p>
          <a:p>
            <a:pPr>
              <a:buNone/>
            </a:pPr>
            <a:r>
              <a:rPr lang="ru-RU" sz="2800" b="1" dirty="0" smtClean="0"/>
              <a:t>Сказки.</a:t>
            </a:r>
          </a:p>
          <a:p>
            <a:pPr>
              <a:buNone/>
            </a:pPr>
            <a:r>
              <a:rPr lang="ru-RU" b="1" dirty="0" smtClean="0">
                <a:ln w="19050">
                  <a:solidFill>
                    <a:schemeClr val="bg2">
                      <a:lumMod val="75000"/>
                    </a:schemeClr>
                  </a:solidFill>
                </a:ln>
                <a:solidFill>
                  <a:schemeClr val="bg2">
                    <a:lumMod val="25000"/>
                  </a:schemeClr>
                </a:solidFill>
              </a:rPr>
              <a:t>Гипотеза:</a:t>
            </a:r>
          </a:p>
          <a:p>
            <a:pPr>
              <a:buNone/>
            </a:pPr>
            <a:r>
              <a:rPr lang="ru-RU" sz="2800" b="1" dirty="0" smtClean="0"/>
              <a:t>Предположим, что все персонажи существовали </a:t>
            </a:r>
          </a:p>
          <a:p>
            <a:pPr>
              <a:buNone/>
            </a:pPr>
            <a:r>
              <a:rPr lang="ru-RU" sz="2800" b="1" dirty="0" smtClean="0"/>
              <a:t>когда то на самом деле  или  существуют и по </a:t>
            </a:r>
          </a:p>
          <a:p>
            <a:pPr>
              <a:buNone/>
            </a:pPr>
            <a:r>
              <a:rPr lang="ru-RU" sz="2800" b="1" dirty="0" smtClean="0"/>
              <a:t>сегодняшний  день.</a:t>
            </a:r>
          </a:p>
          <a:p>
            <a:pPr>
              <a:buNone/>
            </a:pPr>
            <a:r>
              <a:rPr lang="ru-RU" b="1" dirty="0" smtClean="0">
                <a:ln w="19050">
                  <a:solidFill>
                    <a:schemeClr val="bg2">
                      <a:lumMod val="75000"/>
                    </a:schemeClr>
                  </a:solidFill>
                </a:ln>
                <a:solidFill>
                  <a:schemeClr val="bg2">
                    <a:lumMod val="25000"/>
                  </a:schemeClr>
                </a:solidFill>
              </a:rPr>
              <a:t>Методы исследования:</a:t>
            </a:r>
          </a:p>
          <a:p>
            <a:pPr>
              <a:buNone/>
            </a:pPr>
            <a:r>
              <a:rPr lang="ru-RU" sz="2800" b="1" dirty="0" smtClean="0"/>
              <a:t>Чтение книг, интернет ресурсы, размышления, </a:t>
            </a:r>
          </a:p>
          <a:p>
            <a:pPr>
              <a:buNone/>
            </a:pPr>
            <a:r>
              <a:rPr lang="ru-RU" sz="2800" b="1" dirty="0" smtClean="0"/>
              <a:t>эксперименты, анализ результатов</a:t>
            </a:r>
            <a:endParaRPr lang="ru-RU" sz="2800" b="1" dirty="0"/>
          </a:p>
        </p:txBody>
      </p:sp>
      <p:pic>
        <p:nvPicPr>
          <p:cNvPr id="16386" name="Picture 2" descr="http://cs6056.vk.me/u64515778/video/l_bb4f35e4.jpg"/>
          <p:cNvPicPr>
            <a:picLocks noChangeAspect="1" noChangeArrowheads="1"/>
          </p:cNvPicPr>
          <p:nvPr/>
        </p:nvPicPr>
        <p:blipFill>
          <a:blip r:embed="rId3"/>
          <a:srcRect/>
          <a:stretch>
            <a:fillRect/>
          </a:stretch>
        </p:blipFill>
        <p:spPr bwMode="auto">
          <a:xfrm>
            <a:off x="6143636" y="857232"/>
            <a:ext cx="2643206" cy="1982405"/>
          </a:xfrm>
          <a:prstGeom prst="cloudCallout">
            <a:avLst/>
          </a:prstGeom>
          <a:noFill/>
          <a:ln>
            <a:solidFill>
              <a:schemeClr val="bg2">
                <a:lumMod val="75000"/>
              </a:schemeClr>
            </a:solidFill>
          </a:ln>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Докумены\рисунки\картинки для лены\8547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2" descr="G:\DCIM\100NOKIA\2013-11-04-941.jpg"/>
          <p:cNvPicPr>
            <a:picLocks noGrp="1" noChangeAspect="1" noChangeArrowheads="1"/>
          </p:cNvPicPr>
          <p:nvPr>
            <p:ph sz="half" idx="1"/>
          </p:nvPr>
        </p:nvPicPr>
        <p:blipFill>
          <a:blip r:embed="rId3" cstate="print"/>
          <a:srcRect/>
          <a:stretch>
            <a:fillRect/>
          </a:stretch>
        </p:blipFill>
        <p:spPr bwMode="auto">
          <a:xfrm>
            <a:off x="160939" y="857232"/>
            <a:ext cx="3874792" cy="5168905"/>
          </a:xfrm>
          <a:prstGeom prst="horizontalScroll">
            <a:avLst/>
          </a:prstGeom>
          <a:noFill/>
          <a:ln w="19050">
            <a:solidFill>
              <a:schemeClr val="bg2">
                <a:lumMod val="25000"/>
              </a:schemeClr>
            </a:solidFill>
          </a:ln>
          <a:effectLst>
            <a:outerShdw blurRad="50800" dist="38100" algn="l" rotWithShape="0">
              <a:prstClr val="black">
                <a:alpha val="40000"/>
              </a:prstClr>
            </a:outerShdw>
          </a:effectLst>
        </p:spPr>
      </p:pic>
      <p:sp>
        <p:nvSpPr>
          <p:cNvPr id="7" name="Содержимое 6"/>
          <p:cNvSpPr>
            <a:spLocks noGrp="1"/>
          </p:cNvSpPr>
          <p:nvPr>
            <p:ph sz="half" idx="2"/>
          </p:nvPr>
        </p:nvSpPr>
        <p:spPr>
          <a:xfrm>
            <a:off x="4500562" y="928670"/>
            <a:ext cx="4186238" cy="5197493"/>
          </a:xfrm>
        </p:spPr>
        <p:txBody>
          <a:bodyPr>
            <a:normAutofit/>
          </a:bodyPr>
          <a:lstStyle/>
          <a:p>
            <a:pPr>
              <a:buNone/>
            </a:pPr>
            <a:r>
              <a:rPr lang="ru-RU" sz="1600" b="1" dirty="0" smtClean="0">
                <a:latin typeface="Times New Roman" pitchFamily="18" charset="0"/>
                <a:cs typeface="Times New Roman" pitchFamily="18" charset="0"/>
              </a:rPr>
              <a:t>Когда я готовилась к выставке </a:t>
            </a:r>
          </a:p>
          <a:p>
            <a:pPr>
              <a:buNone/>
            </a:pPr>
            <a:r>
              <a:rPr lang="ru-RU" sz="1600" b="1" dirty="0" smtClean="0">
                <a:latin typeface="Times New Roman" pitchFamily="18" charset="0"/>
                <a:cs typeface="Times New Roman" pitchFamily="18" charset="0"/>
              </a:rPr>
              <a:t>работ: «Неделя сказки», то захотела </a:t>
            </a:r>
          </a:p>
          <a:p>
            <a:pPr>
              <a:buNone/>
            </a:pPr>
            <a:r>
              <a:rPr lang="ru-RU" sz="1600" b="1" dirty="0" smtClean="0">
                <a:latin typeface="Times New Roman" pitchFamily="18" charset="0"/>
                <a:cs typeface="Times New Roman" pitchFamily="18" charset="0"/>
              </a:rPr>
              <a:t>сделать избушку на курьих ножках, но </a:t>
            </a:r>
          </a:p>
          <a:p>
            <a:pPr>
              <a:buNone/>
            </a:pPr>
            <a:r>
              <a:rPr lang="ru-RU" sz="1600" b="1" dirty="0" smtClean="0">
                <a:latin typeface="Times New Roman" pitchFamily="18" charset="0"/>
                <a:cs typeface="Times New Roman" pitchFamily="18" charset="0"/>
              </a:rPr>
              <a:t>помимо работы нужно было </a:t>
            </a:r>
          </a:p>
          <a:p>
            <a:pPr>
              <a:buNone/>
            </a:pPr>
            <a:r>
              <a:rPr lang="ru-RU" sz="1600" b="1" dirty="0" smtClean="0">
                <a:latin typeface="Times New Roman" pitchFamily="18" charset="0"/>
                <a:cs typeface="Times New Roman" pitchFamily="18" charset="0"/>
              </a:rPr>
              <a:t>подготовить  небольшой доклад о своей </a:t>
            </a:r>
          </a:p>
          <a:p>
            <a:pPr>
              <a:buNone/>
            </a:pPr>
            <a:r>
              <a:rPr lang="ru-RU" sz="1600" b="1" dirty="0" smtClean="0">
                <a:latin typeface="Times New Roman" pitchFamily="18" charset="0"/>
                <a:cs typeface="Times New Roman" pitchFamily="18" charset="0"/>
              </a:rPr>
              <a:t>поделке.</a:t>
            </a:r>
          </a:p>
          <a:p>
            <a:pPr>
              <a:buNone/>
            </a:pPr>
            <a:r>
              <a:rPr lang="ru-RU" sz="1600" b="1" dirty="0" smtClean="0">
                <a:latin typeface="Times New Roman" pitchFamily="18" charset="0"/>
                <a:cs typeface="Times New Roman" pitchFamily="18" charset="0"/>
              </a:rPr>
              <a:t> Я попросила маму помочь мне </a:t>
            </a:r>
          </a:p>
          <a:p>
            <a:pPr>
              <a:buNone/>
            </a:pPr>
            <a:r>
              <a:rPr lang="ru-RU" sz="1600" b="1" dirty="0" smtClean="0">
                <a:latin typeface="Times New Roman" pitchFamily="18" charset="0"/>
                <a:cs typeface="Times New Roman" pitchFamily="18" charset="0"/>
              </a:rPr>
              <a:t>найти материал об избушке. Для меня </a:t>
            </a:r>
          </a:p>
          <a:p>
            <a:pPr>
              <a:buNone/>
            </a:pPr>
            <a:r>
              <a:rPr lang="ru-RU" sz="1600" b="1" dirty="0" smtClean="0">
                <a:latin typeface="Times New Roman" pitchFamily="18" charset="0"/>
                <a:cs typeface="Times New Roman" pitchFamily="18" charset="0"/>
              </a:rPr>
              <a:t>оказалось неожиданностью, что Избушка </a:t>
            </a:r>
          </a:p>
          <a:p>
            <a:pPr>
              <a:buNone/>
            </a:pPr>
            <a:r>
              <a:rPr lang="ru-RU" sz="1600" b="1" dirty="0" smtClean="0">
                <a:latin typeface="Times New Roman" pitchFamily="18" charset="0"/>
                <a:cs typeface="Times New Roman" pitchFamily="18" charset="0"/>
              </a:rPr>
              <a:t>на курьих ножках – это не просто </a:t>
            </a:r>
          </a:p>
          <a:p>
            <a:pPr>
              <a:buNone/>
            </a:pPr>
            <a:r>
              <a:rPr lang="ru-RU" sz="1600" b="1" dirty="0" smtClean="0">
                <a:latin typeface="Times New Roman" pitchFamily="18" charset="0"/>
                <a:cs typeface="Times New Roman" pitchFamily="18" charset="0"/>
              </a:rPr>
              <a:t>вымышленный персонаж, её прототип </a:t>
            </a:r>
          </a:p>
          <a:p>
            <a:pPr>
              <a:buNone/>
            </a:pPr>
            <a:r>
              <a:rPr lang="ru-RU" sz="1600" b="1" dirty="0" smtClean="0">
                <a:latin typeface="Times New Roman" pitchFamily="18" charset="0"/>
                <a:cs typeface="Times New Roman" pitchFamily="18" charset="0"/>
              </a:rPr>
              <a:t>существовал, правда очень давно и мне </a:t>
            </a:r>
          </a:p>
          <a:p>
            <a:pPr>
              <a:buNone/>
            </a:pPr>
            <a:r>
              <a:rPr lang="ru-RU" sz="1600" b="1" dirty="0" smtClean="0">
                <a:latin typeface="Times New Roman" pitchFamily="18" charset="0"/>
                <a:cs typeface="Times New Roman" pitchFamily="18" charset="0"/>
              </a:rPr>
              <a:t>захотелось узнать, какие ещё персонажи </a:t>
            </a:r>
          </a:p>
          <a:p>
            <a:pPr>
              <a:buNone/>
            </a:pPr>
            <a:r>
              <a:rPr lang="ru-RU" sz="1600" b="1" dirty="0" smtClean="0">
                <a:latin typeface="Times New Roman" pitchFamily="18" charset="0"/>
                <a:cs typeface="Times New Roman" pitchFamily="18" charset="0"/>
              </a:rPr>
              <a:t>и явления из любимых сказок когда то </a:t>
            </a:r>
          </a:p>
          <a:p>
            <a:pPr>
              <a:buNone/>
            </a:pPr>
            <a:r>
              <a:rPr lang="ru-RU" sz="1600" b="1" dirty="0" smtClean="0">
                <a:latin typeface="Times New Roman" pitchFamily="18" charset="0"/>
                <a:cs typeface="Times New Roman" pitchFamily="18" charset="0"/>
              </a:rPr>
              <a:t>были на самом деле, а может даже </a:t>
            </a:r>
          </a:p>
          <a:p>
            <a:pPr>
              <a:buNone/>
            </a:pPr>
            <a:r>
              <a:rPr lang="ru-RU" sz="1600" b="1" dirty="0" smtClean="0">
                <a:latin typeface="Times New Roman" pitchFamily="18" charset="0"/>
                <a:cs typeface="Times New Roman" pitchFamily="18" charset="0"/>
              </a:rPr>
              <a:t>существуют до сих пор…</a:t>
            </a:r>
          </a:p>
          <a:p>
            <a:pPr>
              <a:buNone/>
            </a:pPr>
            <a:r>
              <a:rPr lang="ru-RU" sz="1600" b="1" dirty="0" smtClean="0">
                <a:latin typeface="Times New Roman" pitchFamily="18" charset="0"/>
                <a:cs typeface="Times New Roman" pitchFamily="18" charset="0"/>
              </a:rPr>
              <a:t>И вот что мне удалось узнать…</a:t>
            </a:r>
          </a:p>
          <a:p>
            <a:endParaRPr lang="ru-RU" sz="16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ы\рисунки\картинки для лены\1166351146_winter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i="1" dirty="0" smtClean="0">
                <a:solidFill>
                  <a:schemeClr val="bg1">
                    <a:lumMod val="85000"/>
                  </a:schemeClr>
                </a:solidFill>
              </a:rPr>
              <a:t/>
            </a:r>
            <a:br>
              <a:rPr lang="ru-RU" b="1" i="1" dirty="0" smtClean="0">
                <a:solidFill>
                  <a:schemeClr val="bg1">
                    <a:lumMod val="85000"/>
                  </a:schemeClr>
                </a:solidFill>
              </a:rPr>
            </a:br>
            <a:r>
              <a:rPr lang="ru-RU" sz="4900" b="1" i="1" dirty="0" smtClean="0">
                <a:ln w="19050">
                  <a:solidFill>
                    <a:schemeClr val="bg1"/>
                  </a:solidFill>
                </a:ln>
                <a:solidFill>
                  <a:schemeClr val="accent1">
                    <a:lumMod val="60000"/>
                    <a:lumOff val="40000"/>
                  </a:schemeClr>
                </a:solidFill>
              </a:rPr>
              <a:t>ИЗБУШКА НА КУРЬИХ НОЖКАХ</a:t>
            </a:r>
            <a:endParaRPr lang="ru-RU" sz="4900" b="1" i="1" dirty="0">
              <a:ln w="19050">
                <a:solidFill>
                  <a:schemeClr val="bg1"/>
                </a:solidFill>
              </a:ln>
              <a:solidFill>
                <a:schemeClr val="accent1">
                  <a:lumMod val="60000"/>
                  <a:lumOff val="40000"/>
                </a:schemeClr>
              </a:solidFill>
            </a:endParaRPr>
          </a:p>
        </p:txBody>
      </p:sp>
      <p:pic>
        <p:nvPicPr>
          <p:cNvPr id="27651" name="Picture 3" descr="C:\Users\001\Desktop\избушка\559518.jpg"/>
          <p:cNvPicPr>
            <a:picLocks noGrp="1" noChangeAspect="1" noChangeArrowheads="1"/>
          </p:cNvPicPr>
          <p:nvPr>
            <p:ph sz="half" idx="2"/>
          </p:nvPr>
        </p:nvPicPr>
        <p:blipFill>
          <a:blip r:embed="rId3"/>
          <a:srcRect/>
          <a:stretch>
            <a:fillRect/>
          </a:stretch>
        </p:blipFill>
        <p:spPr bwMode="auto">
          <a:xfrm>
            <a:off x="1500166" y="1714488"/>
            <a:ext cx="6143668" cy="4864438"/>
          </a:xfrm>
          <a:prstGeom prst="flowChartMultidocument">
            <a:avLst/>
          </a:prstGeom>
          <a:noFill/>
          <a:ln w="28575">
            <a:solidFill>
              <a:schemeClr val="bg1">
                <a:lumMod val="85000"/>
              </a:schemeClr>
            </a:solidFill>
          </a:ln>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Докумены\рисунки\картинки для лены\1166351146_winter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Содержимое 3"/>
          <p:cNvSpPr>
            <a:spLocks noGrp="1"/>
          </p:cNvSpPr>
          <p:nvPr>
            <p:ph sz="half" idx="2"/>
          </p:nvPr>
        </p:nvSpPr>
        <p:spPr>
          <a:xfrm>
            <a:off x="457200" y="1000108"/>
            <a:ext cx="8115328" cy="5643602"/>
          </a:xfrm>
        </p:spPr>
        <p:txBody>
          <a:bodyPr>
            <a:normAutofit lnSpcReduction="10000"/>
          </a:bodyPr>
          <a:lstStyle/>
          <a:p>
            <a:endParaRPr lang="ru-RU" b="1" dirty="0" smtClean="0">
              <a:solidFill>
                <a:schemeClr val="bg1">
                  <a:lumMod val="95000"/>
                </a:schemeClr>
              </a:solidFill>
            </a:endParaRPr>
          </a:p>
          <a:p>
            <a:endParaRPr lang="ru-RU" b="1" dirty="0" smtClean="0">
              <a:solidFill>
                <a:schemeClr val="bg1">
                  <a:lumMod val="95000"/>
                </a:schemeClr>
              </a:solidFill>
            </a:endParaRPr>
          </a:p>
          <a:p>
            <a:endParaRPr lang="ru-RU" b="1" dirty="0" smtClean="0">
              <a:solidFill>
                <a:schemeClr val="bg1">
                  <a:lumMod val="95000"/>
                </a:schemeClr>
              </a:solidFill>
            </a:endParaRPr>
          </a:p>
          <a:p>
            <a:endParaRPr lang="ru-RU" b="1" dirty="0" smtClean="0">
              <a:solidFill>
                <a:schemeClr val="bg1">
                  <a:lumMod val="95000"/>
                </a:schemeClr>
              </a:solidFill>
            </a:endParaRPr>
          </a:p>
          <a:p>
            <a:endParaRPr lang="ru-RU" b="1" dirty="0" smtClean="0">
              <a:solidFill>
                <a:schemeClr val="bg1">
                  <a:lumMod val="95000"/>
                </a:schemeClr>
              </a:solidFill>
            </a:endParaRPr>
          </a:p>
          <a:p>
            <a:pPr>
              <a:buNone/>
            </a:pPr>
            <a:r>
              <a:rPr lang="ru-RU" b="1" dirty="0" smtClean="0">
                <a:solidFill>
                  <a:schemeClr val="bg1">
                    <a:lumMod val="95000"/>
                  </a:schemeClr>
                </a:solidFill>
              </a:rPr>
              <a:t>     </a:t>
            </a:r>
            <a:endParaRPr lang="ru-RU" b="1" dirty="0" smtClean="0">
              <a:solidFill>
                <a:schemeClr val="bg1">
                  <a:lumMod val="95000"/>
                </a:schemeClr>
              </a:solidFill>
              <a:latin typeface="Times New Roman" pitchFamily="18" charset="0"/>
              <a:cs typeface="Times New Roman" pitchFamily="18" charset="0"/>
            </a:endParaRPr>
          </a:p>
          <a:p>
            <a:pPr>
              <a:buNone/>
            </a:pPr>
            <a:r>
              <a:rPr lang="ru-RU" b="1" dirty="0" smtClean="0">
                <a:solidFill>
                  <a:schemeClr val="bg1">
                    <a:lumMod val="95000"/>
                  </a:schemeClr>
                </a:solidFill>
                <a:latin typeface="Times New Roman" pitchFamily="18" charset="0"/>
                <a:cs typeface="Times New Roman" pitchFamily="18" charset="0"/>
              </a:rPr>
              <a:t>    </a:t>
            </a:r>
            <a:r>
              <a:rPr lang="ru-RU" dirty="0" smtClean="0">
                <a:solidFill>
                  <a:schemeClr val="tx2">
                    <a:lumMod val="50000"/>
                  </a:schemeClr>
                </a:solidFill>
                <a:latin typeface="Times New Roman" pitchFamily="18" charset="0"/>
                <a:cs typeface="Times New Roman" pitchFamily="18" charset="0"/>
              </a:rPr>
              <a:t>В русских народных сказках Баба Яга - один из самых загадочных и колоритных персонажей, а ее обиталище - избушка на курьих ножках, пожалуй, самое загадочное сказочное жилище.</a:t>
            </a:r>
            <a:br>
              <a:rPr lang="ru-RU" dirty="0" smtClean="0">
                <a:solidFill>
                  <a:schemeClr val="tx2">
                    <a:lumMod val="50000"/>
                  </a:schemeClr>
                </a:solidFill>
                <a:latin typeface="Times New Roman" pitchFamily="18" charset="0"/>
                <a:cs typeface="Times New Roman" pitchFamily="18" charset="0"/>
              </a:rPr>
            </a:br>
            <a:r>
              <a:rPr lang="ru-RU" dirty="0" smtClean="0">
                <a:solidFill>
                  <a:schemeClr val="tx2">
                    <a:lumMod val="50000"/>
                  </a:schemeClr>
                </a:solidFill>
                <a:latin typeface="Times New Roman" pitchFamily="18" charset="0"/>
                <a:cs typeface="Times New Roman" pitchFamily="18" charset="0"/>
              </a:rPr>
              <a:t>Мне всегда было интересно от куда взялся такой необычный образ, так как я никогда не сомневалась, что странная конструкция избушки имеет какой-то реальный прототип.</a:t>
            </a:r>
            <a:r>
              <a:rPr lang="ru-RU" dirty="0" smtClean="0"/>
              <a:t/>
            </a:r>
            <a:br>
              <a:rPr lang="ru-RU" dirty="0" smtClean="0"/>
            </a:br>
            <a:endParaRPr lang="ru-RU" dirty="0" smtClean="0">
              <a:solidFill>
                <a:schemeClr val="tx2">
                  <a:lumMod val="50000"/>
                </a:schemeClr>
              </a:solidFill>
            </a:endParaRPr>
          </a:p>
          <a:p>
            <a:endParaRPr lang="ru-RU" dirty="0"/>
          </a:p>
        </p:txBody>
      </p:sp>
      <p:pic>
        <p:nvPicPr>
          <p:cNvPr id="8" name="Picture 8" descr="http://www.express-k.kz/artimgs/77462.jpg"/>
          <p:cNvPicPr>
            <a:picLocks noChangeAspect="1" noChangeArrowheads="1"/>
          </p:cNvPicPr>
          <p:nvPr/>
        </p:nvPicPr>
        <p:blipFill>
          <a:blip r:embed="rId3"/>
          <a:srcRect/>
          <a:stretch>
            <a:fillRect/>
          </a:stretch>
        </p:blipFill>
        <p:spPr bwMode="auto">
          <a:xfrm>
            <a:off x="5000628" y="428604"/>
            <a:ext cx="3956007" cy="2729646"/>
          </a:xfrm>
          <a:prstGeom prst="wedgeEllipseCallout">
            <a:avLst/>
          </a:prstGeom>
          <a:noFill/>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pic>
        <p:nvPicPr>
          <p:cNvPr id="1026" name="Picture 2" descr="16871"/>
          <p:cNvPicPr>
            <a:picLocks noChangeAspect="1" noChangeArrowheads="1"/>
          </p:cNvPicPr>
          <p:nvPr/>
        </p:nvPicPr>
        <p:blipFill>
          <a:blip r:embed="rId3"/>
          <a:srcRect/>
          <a:stretch>
            <a:fillRect/>
          </a:stretch>
        </p:blipFill>
        <p:spPr bwMode="auto">
          <a:xfrm>
            <a:off x="7721600" y="1000108"/>
            <a:ext cx="1422400" cy="1905000"/>
          </a:xfrm>
          <a:prstGeom prst="cloudCallout">
            <a:avLst/>
          </a:prstGeom>
          <a:noFill/>
          <a:ln w="19050">
            <a:solidFill>
              <a:schemeClr val="bg2">
                <a:lumMod val="50000"/>
              </a:schemeClr>
            </a:solidFill>
            <a:miter lim="800000"/>
            <a:headEnd/>
            <a:tailEnd/>
          </a:ln>
        </p:spPr>
      </p:pic>
      <p:sp>
        <p:nvSpPr>
          <p:cNvPr id="3" name="Содержимое 2"/>
          <p:cNvSpPr>
            <a:spLocks noGrp="1"/>
          </p:cNvSpPr>
          <p:nvPr>
            <p:ph idx="1"/>
          </p:nvPr>
        </p:nvSpPr>
        <p:spPr>
          <a:xfrm>
            <a:off x="142844" y="428604"/>
            <a:ext cx="8543956" cy="5697559"/>
          </a:xfrm>
        </p:spPr>
        <p:txBody>
          <a:bodyPr>
            <a:normAutofit fontScale="40000" lnSpcReduction="20000"/>
          </a:bodyPr>
          <a:lstStyle/>
          <a:p>
            <a:pPr>
              <a:buNone/>
            </a:pPr>
            <a:r>
              <a:rPr lang="ru-RU" dirty="0" smtClean="0"/>
              <a:t>         </a:t>
            </a:r>
            <a:r>
              <a:rPr lang="ru-RU" sz="3500" dirty="0" smtClean="0">
                <a:latin typeface="Times New Roman" pitchFamily="18" charset="0"/>
                <a:cs typeface="Times New Roman" pitchFamily="18" charset="0"/>
              </a:rPr>
              <a:t>Для начала наиболее общепринятая версия о избушке:</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Поскольку Баба Яга выступает как представительница мира мертвых, многие исследователи делают из этого выводы о том, что Бабу Ягу нужно непременно связывать с погребальными культами древних славян.</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Древние славяне кремировали своих предков, а после кремации помещали прах в особые могильные домики на высоких столбиках. Вот такие могильные домики, по мнению исследователей, </a:t>
            </a:r>
          </a:p>
          <a:p>
            <a:pPr>
              <a:buNone/>
            </a:pPr>
            <a:r>
              <a:rPr lang="ru-RU" sz="3500" dirty="0" smtClean="0">
                <a:latin typeface="Times New Roman" pitchFamily="18" charset="0"/>
                <a:cs typeface="Times New Roman" pitchFamily="18" charset="0"/>
              </a:rPr>
              <a:t>        и являются прообразом сказочной избушки.</a:t>
            </a:r>
          </a:p>
          <a:p>
            <a:pPr>
              <a:buNone/>
            </a:pPr>
            <a:r>
              <a:rPr lang="ru-RU" sz="3500" dirty="0" smtClean="0">
                <a:latin typeface="Times New Roman" pitchFamily="18" charset="0"/>
                <a:cs typeface="Times New Roman" pitchFamily="18" charset="0"/>
              </a:rPr>
              <a:t>        В принципе, очень похоже на правду, однако всегда смущало одно НО.</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В сказках избушка ВРАЩАЕТСЯ.</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Чего о могильных домиках, конечно, не скажешь.</a:t>
            </a:r>
          </a:p>
          <a:p>
            <a:pPr>
              <a:buNone/>
            </a:pPr>
            <a:r>
              <a:rPr lang="ru-RU" sz="3500" dirty="0" smtClean="0">
                <a:latin typeface="Times New Roman" pitchFamily="18" charset="0"/>
                <a:cs typeface="Times New Roman" pitchFamily="18" charset="0"/>
              </a:rPr>
              <a:t>     </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Тогда я открыла книгу по русской архитектуре и выяснила, что домики на столбах для </a:t>
            </a:r>
          </a:p>
          <a:p>
            <a:pPr>
              <a:buNone/>
            </a:pPr>
            <a:r>
              <a:rPr lang="ru-RU" sz="3500" dirty="0" smtClean="0">
                <a:latin typeface="Times New Roman" pitchFamily="18" charset="0"/>
                <a:cs typeface="Times New Roman" pitchFamily="18" charset="0"/>
              </a:rPr>
              <a:t>        древнерусского зодчества явление вполне обыденное. На столбы или пни ставили и амбары, и колокольни, и жилые постройки. </a:t>
            </a:r>
          </a:p>
          <a:p>
            <a:pPr>
              <a:buNone/>
            </a:pPr>
            <a:r>
              <a:rPr lang="ru-RU" sz="3500" dirty="0" smtClean="0">
                <a:latin typeface="Times New Roman" pitchFamily="18" charset="0"/>
                <a:cs typeface="Times New Roman" pitchFamily="18" charset="0"/>
              </a:rPr>
              <a:t>        Во-первых, холодно, во-вторых: весенний разлив воды, в-третьих: мыши…</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Но только один тип постройки на одном из этих столбов вращался. Это, конечно… МЕЛЬНИЦА…</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Не она ли, типичная для русского севера </a:t>
            </a:r>
            <a:r>
              <a:rPr lang="ru-RU" sz="3500" dirty="0" err="1" smtClean="0">
                <a:latin typeface="Times New Roman" pitchFamily="18" charset="0"/>
                <a:cs typeface="Times New Roman" pitchFamily="18" charset="0"/>
              </a:rPr>
              <a:t>мельница-столбовка</a:t>
            </a:r>
            <a:r>
              <a:rPr lang="ru-RU" sz="3500" dirty="0" smtClean="0">
                <a:latin typeface="Times New Roman" pitchFamily="18" charset="0"/>
                <a:cs typeface="Times New Roman" pitchFamily="18" charset="0"/>
              </a:rPr>
              <a:t> и есть избушка на курьих ножках ?!</a:t>
            </a:r>
          </a:p>
          <a:p>
            <a:pPr>
              <a:buNone/>
            </a:pPr>
            <a:r>
              <a:rPr lang="ru-RU" sz="3500" dirty="0" smtClean="0">
                <a:latin typeface="Times New Roman" pitchFamily="18" charset="0"/>
                <a:cs typeface="Times New Roman" pitchFamily="18" charset="0"/>
              </a:rPr>
              <a:t>        На заброшенной мельнице в народных сказках как правило живет всякая </a:t>
            </a:r>
          </a:p>
          <a:p>
            <a:pPr>
              <a:buNone/>
            </a:pPr>
            <a:r>
              <a:rPr lang="ru-RU" sz="3500" dirty="0" smtClean="0">
                <a:latin typeface="Times New Roman" pitchFamily="18" charset="0"/>
                <a:cs typeface="Times New Roman" pitchFamily="18" charset="0"/>
              </a:rPr>
              <a:t>        нечисть. Однако, в большинстве случаев, мельница все-таки олицетворяет добро и достаток, тогда не понятно, почему она оказывается в руках злого персонажа ?!</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Я думаю, разрешение конфликта состоит в справедливости гипотезы о том, </a:t>
            </a:r>
          </a:p>
          <a:p>
            <a:pPr>
              <a:buNone/>
            </a:pPr>
            <a:r>
              <a:rPr lang="ru-RU" sz="3500" dirty="0" smtClean="0">
                <a:latin typeface="Times New Roman" pitchFamily="18" charset="0"/>
                <a:cs typeface="Times New Roman" pitchFamily="18" charset="0"/>
              </a:rPr>
              <a:t>        что изначально в языческие времена Баба Яга была положительным </a:t>
            </a:r>
          </a:p>
          <a:p>
            <a:pPr>
              <a:buNone/>
            </a:pPr>
            <a:r>
              <a:rPr lang="ru-RU" sz="3500" dirty="0" smtClean="0">
                <a:latin typeface="Times New Roman" pitchFamily="18" charset="0"/>
                <a:cs typeface="Times New Roman" pitchFamily="18" charset="0"/>
              </a:rPr>
              <a:t>       божеством, чуть ли не олицетворением Богини-Матери. И только с приходом </a:t>
            </a:r>
          </a:p>
          <a:p>
            <a:pPr>
              <a:buNone/>
            </a:pPr>
            <a:r>
              <a:rPr lang="ru-RU" sz="3500" dirty="0" smtClean="0">
                <a:latin typeface="Times New Roman" pitchFamily="18" charset="0"/>
                <a:cs typeface="Times New Roman" pitchFamily="18" charset="0"/>
              </a:rPr>
              <a:t>       христианства ее постигла судьба всех прочих языческих кумиров - они </a:t>
            </a:r>
          </a:p>
          <a:p>
            <a:pPr>
              <a:buNone/>
            </a:pPr>
            <a:r>
              <a:rPr lang="ru-RU" sz="3500" dirty="0" smtClean="0">
                <a:latin typeface="Times New Roman" pitchFamily="18" charset="0"/>
                <a:cs typeface="Times New Roman" pitchFamily="18" charset="0"/>
              </a:rPr>
              <a:t>       обернулись демонами, бесами и ведьмами.</a:t>
            </a:r>
            <a:endParaRPr lang="ru-RU" sz="3500" dirty="0">
              <a:latin typeface="Times New Roman" pitchFamily="18" charset="0"/>
              <a:cs typeface="Times New Roman" pitchFamily="18" charset="0"/>
            </a:endParaRPr>
          </a:p>
        </p:txBody>
      </p:sp>
      <p:pic>
        <p:nvPicPr>
          <p:cNvPr id="1027" name="Picture 3" descr="18483"/>
          <p:cNvPicPr>
            <a:picLocks noChangeAspect="1" noChangeArrowheads="1"/>
          </p:cNvPicPr>
          <p:nvPr/>
        </p:nvPicPr>
        <p:blipFill>
          <a:blip r:embed="rId4"/>
          <a:srcRect/>
          <a:stretch>
            <a:fillRect/>
          </a:stretch>
        </p:blipFill>
        <p:spPr bwMode="auto">
          <a:xfrm>
            <a:off x="6215074" y="5143488"/>
            <a:ext cx="2585594" cy="1714512"/>
          </a:xfrm>
          <a:prstGeom prst="flowChartAlternateProcess">
            <a:avLst/>
          </a:prstGeom>
          <a:noFill/>
          <a:ln w="19050">
            <a:solidFill>
              <a:schemeClr val="bg2">
                <a:lumMod val="50000"/>
              </a:schemeClr>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Докумены\рисунки\картинки для лены\floral-clip-art-backgrounds-for-powerpoint.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3" name="Содержимое 2"/>
          <p:cNvSpPr>
            <a:spLocks noGrp="1"/>
          </p:cNvSpPr>
          <p:nvPr>
            <p:ph idx="1"/>
          </p:nvPr>
        </p:nvSpPr>
        <p:spPr>
          <a:xfrm>
            <a:off x="142844" y="428605"/>
            <a:ext cx="8543956" cy="1714511"/>
          </a:xfrm>
        </p:spPr>
        <p:txBody>
          <a:bodyPr>
            <a:normAutofit fontScale="92500" lnSpcReduction="20000"/>
          </a:bodyPr>
          <a:lstStyle/>
          <a:p>
            <a:pPr>
              <a:buNone/>
            </a:pPr>
            <a:r>
              <a:rPr lang="ru-RU" sz="1600" dirty="0" smtClean="0">
                <a:latin typeface="Times New Roman" pitchFamily="18" charset="0"/>
                <a:cs typeface="Times New Roman" pitchFamily="18" charset="0"/>
              </a:rPr>
              <a:t>Образ </a:t>
            </a:r>
            <a:r>
              <a:rPr lang="ru-RU" sz="1600" dirty="0" smtClean="0">
                <a:latin typeface="Times New Roman" pitchFamily="18" charset="0"/>
                <a:cs typeface="Times New Roman" pitchFamily="18" charset="0"/>
              </a:rPr>
              <a:t>избушки на курьих ножках и в наше время будоражит фантазии русских </a:t>
            </a:r>
            <a:r>
              <a:rPr lang="ru-RU" sz="1600" dirty="0" smtClean="0">
                <a:latin typeface="Times New Roman" pitchFamily="18" charset="0"/>
                <a:cs typeface="Times New Roman" pitchFamily="18" charset="0"/>
              </a:rPr>
              <a:t>умельцев, но в </a:t>
            </a:r>
          </a:p>
          <a:p>
            <a:pPr>
              <a:buNone/>
            </a:pPr>
            <a:r>
              <a:rPr lang="ru-RU" sz="1600" dirty="0" smtClean="0">
                <a:latin typeface="Times New Roman" pitchFamily="18" charset="0"/>
                <a:cs typeface="Times New Roman" pitchFamily="18" charset="0"/>
              </a:rPr>
              <a:t>ней конечно же не живёт Баба – Яга, современные избушки служат для радости и довольствия</a:t>
            </a:r>
          </a:p>
          <a:p>
            <a:pPr>
              <a:buNone/>
            </a:pPr>
            <a:r>
              <a:rPr lang="ru-RU" sz="1600" dirty="0" smtClean="0">
                <a:latin typeface="Times New Roman" pitchFamily="18" charset="0"/>
                <a:cs typeface="Times New Roman" pitchFamily="18" charset="0"/>
              </a:rPr>
              <a:t>п</a:t>
            </a:r>
            <a:r>
              <a:rPr lang="ru-RU" sz="1600" dirty="0" smtClean="0">
                <a:latin typeface="Times New Roman" pitchFamily="18" charset="0"/>
                <a:cs typeface="Times New Roman" pitchFamily="18" charset="0"/>
              </a:rPr>
              <a:t>осетителей, которые приходят полюбоваться необычными постройками.</a:t>
            </a: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Необычная идея воплотить сказочный образ в жизнь пришла в голову петербуржцу </a:t>
            </a:r>
          </a:p>
          <a:p>
            <a:pPr>
              <a:buNone/>
            </a:pPr>
            <a:r>
              <a:rPr lang="ru-RU" sz="1600" dirty="0" smtClean="0">
                <a:latin typeface="Times New Roman" pitchFamily="18" charset="0"/>
                <a:cs typeface="Times New Roman" pitchFamily="18" charset="0"/>
              </a:rPr>
              <a:t>Василию Козину. Полгода он возводил в поселке Ульяновка настоящую избушку на курьих </a:t>
            </a:r>
          </a:p>
          <a:p>
            <a:pPr>
              <a:buNone/>
            </a:pPr>
            <a:r>
              <a:rPr lang="ru-RU" sz="1600" dirty="0" smtClean="0">
                <a:latin typeface="Times New Roman" pitchFamily="18" charset="0"/>
                <a:cs typeface="Times New Roman" pitchFamily="18" charset="0"/>
              </a:rPr>
              <a:t>ножках. Сделано все в полном соответствии сказочным описаниям: чудо-строение умеет </a:t>
            </a:r>
          </a:p>
          <a:p>
            <a:pPr>
              <a:buNone/>
            </a:pPr>
            <a:r>
              <a:rPr lang="ru-RU" sz="1600" dirty="0" smtClean="0">
                <a:latin typeface="Times New Roman" pitchFamily="18" charset="0"/>
                <a:cs typeface="Times New Roman" pitchFamily="18" charset="0"/>
              </a:rPr>
              <a:t>поворачиваться к гостю передом, а к лесу задом.</a:t>
            </a:r>
          </a:p>
          <a:p>
            <a:pPr>
              <a:buNone/>
            </a:pPr>
            <a:endParaRPr lang="ru-RU" sz="3500" dirty="0">
              <a:latin typeface="Times New Roman" pitchFamily="18" charset="0"/>
              <a:cs typeface="Times New Roman" pitchFamily="18" charset="0"/>
            </a:endParaRPr>
          </a:p>
        </p:txBody>
      </p:sp>
      <p:pic>
        <p:nvPicPr>
          <p:cNvPr id="2050" name="Picture 2" descr="C:\Documents and Settings\Пользователь\Рабочий стол\избушка\2964.jpg.700.jpg"/>
          <p:cNvPicPr>
            <a:picLocks noChangeAspect="1" noChangeArrowheads="1"/>
          </p:cNvPicPr>
          <p:nvPr/>
        </p:nvPicPr>
        <p:blipFill>
          <a:blip r:embed="rId3"/>
          <a:srcRect/>
          <a:stretch>
            <a:fillRect/>
          </a:stretch>
        </p:blipFill>
        <p:spPr bwMode="auto">
          <a:xfrm>
            <a:off x="142844" y="2357430"/>
            <a:ext cx="5246789" cy="3500462"/>
          </a:xfrm>
          <a:prstGeom prst="wedgeEllipseCallout">
            <a:avLst/>
          </a:prstGeom>
          <a:noFill/>
          <a:ln w="38100">
            <a:solidFill>
              <a:schemeClr val="accent1">
                <a:lumMod val="50000"/>
              </a:schemeClr>
            </a:solidFill>
            <a:prstDash val="sysDot"/>
          </a:ln>
        </p:spPr>
      </p:pic>
      <p:pic>
        <p:nvPicPr>
          <p:cNvPr id="2052" name="Picture 4" descr="C:\Documents and Settings\Пользователь\Рабочий стол\избушка\2969_jpg.jpg"/>
          <p:cNvPicPr>
            <a:picLocks noChangeAspect="1" noChangeArrowheads="1"/>
          </p:cNvPicPr>
          <p:nvPr/>
        </p:nvPicPr>
        <p:blipFill>
          <a:blip r:embed="rId4"/>
          <a:srcRect/>
          <a:stretch>
            <a:fillRect/>
          </a:stretch>
        </p:blipFill>
        <p:spPr bwMode="auto">
          <a:xfrm>
            <a:off x="5715008" y="1928643"/>
            <a:ext cx="3214710" cy="4818480"/>
          </a:xfrm>
          <a:prstGeom prst="ellipse">
            <a:avLst/>
          </a:prstGeom>
          <a:noFill/>
          <a:ln w="28575">
            <a:solidFill>
              <a:schemeClr val="accent1">
                <a:lumMod val="50000"/>
              </a:schemeClr>
            </a:solidFill>
            <a:prstDash val="sysDot"/>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1166</Words>
  <PresentationFormat>Экран (4:3)</PresentationFormat>
  <Paragraphs>198</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Сказка ложь, да в ней намёк…</vt:lpstr>
      <vt:lpstr>ГЛАВНЫЙ ВОПРОС</vt:lpstr>
      <vt:lpstr>ЦЕЛИ и ЗАДАЧИ</vt:lpstr>
      <vt:lpstr>Слайд 4</vt:lpstr>
      <vt:lpstr>Слайд 5</vt:lpstr>
      <vt:lpstr> ИЗБУШКА НА КУРЬИХ НОЖКАХ</vt:lpstr>
      <vt:lpstr>Слайд 7</vt:lpstr>
      <vt:lpstr>Слайд 8</vt:lpstr>
      <vt:lpstr>Слайд 9</vt:lpstr>
      <vt:lpstr>Слайд 10</vt:lpstr>
      <vt:lpstr>БАБА -ЯГА</vt:lpstr>
      <vt:lpstr>Слайд 12</vt:lpstr>
      <vt:lpstr>Слайд 13</vt:lpstr>
      <vt:lpstr>Слайд 14</vt:lpstr>
      <vt:lpstr>   В современных мультфильмах Баба Яга тоже не злой персонаж, это достаточно  симпатичные  и современные бабушки, хотя иногда они немного  вредничают. Мультфильм «Баба Яга против»</vt:lpstr>
      <vt:lpstr>Мультфильм «Про домовёнка Кузю»</vt:lpstr>
      <vt:lpstr>Мультфильм «Про Федота стрельца»</vt:lpstr>
      <vt:lpstr>Мультфильм «Иван царевич  и серый волк»</vt:lpstr>
      <vt:lpstr>Слайд 19</vt:lpstr>
      <vt:lpstr>Живая и мёртвая вода</vt:lpstr>
      <vt:lpstr>Слайд 21</vt:lpstr>
      <vt:lpstr>Слайд 22</vt:lpstr>
      <vt:lpstr>А что же говорит о мёртвой и живой воде современная наука ?!</vt:lpstr>
      <vt:lpstr>Слайд 24</vt:lpstr>
      <vt:lpstr>Посмотрите как молекула воды реагирует на слова….</vt:lpstr>
      <vt:lpstr>Слайд 26</vt:lpstr>
      <vt:lpstr>Надежда</vt:lpstr>
      <vt:lpstr>Любовь</vt:lpstr>
      <vt:lpstr>Христианская молитва</vt:lpstr>
      <vt:lpstr>  Я решила провести свой эксперимент, для этого мне понадобилась вода. Но одну воду я набрала под краном в простой день.</vt:lpstr>
      <vt:lpstr>  А вторую мы съездили и набрали в великий праздник  «Крещение Христово» в святом источнике.</vt:lpstr>
      <vt:lpstr>Слайд 32</vt:lpstr>
      <vt:lpstr>Слайд 33</vt:lpstr>
      <vt:lpstr>выводы</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001</dc:creator>
  <cp:lastModifiedBy>Пользователь</cp:lastModifiedBy>
  <cp:revision>184</cp:revision>
  <dcterms:created xsi:type="dcterms:W3CDTF">2014-01-25T08:37:12Z</dcterms:created>
  <dcterms:modified xsi:type="dcterms:W3CDTF">2014-02-21T05:41:02Z</dcterms:modified>
</cp:coreProperties>
</file>