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1CDB2-D18D-4519-A785-AD07B4F1C763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BF294-6398-4FAB-A241-3116E4B176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BF294-6398-4FAB-A241-3116E4B176A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F249790-B833-484E-8B3B-72E1FD43F27A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83EC39-146C-4D2F-BB1C-F7A3156A3B1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6%D0%B0%D1%80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jpeg"/><Relationship Id="rId5" Type="http://schemas.openxmlformats.org/officeDocument/2006/relationships/hyperlink" Target="https://ru.wikipedia.org/wiki/%D0%9F%D0%B5%D1%80%D0%B2%D0%B0%D1%8F_%D0%BF%D0%BE%D0%BC%D0%BE%D1%89%D1%8C" TargetMode="External"/><Relationship Id="rId4" Type="http://schemas.openxmlformats.org/officeDocument/2006/relationships/hyperlink" Target="https://ru.wikipedia.org/wiki/%D0%90%D0%B2%D0%B0%D1%80%D0%B8%D0%B9%D0%BD%D0%BE-%D1%81%D0%BF%D0%B0%D1%81%D0%B0%D1%82%D0%B5%D0%BB%D1%8C%D0%BD%D1%8B%D0%B5_%D1%80%D0%B0%D0%B1%D0%BE%D1%82%D1%8B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F%D0%B0%D1%81%D0%B5%D0%BD%D0%B8%D0%B5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5" Type="http://schemas.openxmlformats.org/officeDocument/2006/relationships/hyperlink" Target="https://ru.wikipedia.org/wiki/%D0%90%D0%B2%D0%B0%D1%80%D0%B8%D0%B9%D0%BD%D0%BE-%D1%81%D0%BF%D0%B0%D1%81%D0%B0%D1%82%D0%B5%D0%BB%D1%8C%D0%BD%D1%8B%D0%B5_%D0%B8_%D0%B4%D1%80%D1%83%D0%B3%D0%B8%D0%B5_%D0%BD%D0%B5%D0%BE%D1%82%D0%BB%D0%BE%D0%B6%D0%BD%D1%8B%D0%B5_%D1%80%D0%B0%D0%B1%D0%BE%D1%82%D1%8B" TargetMode="External"/><Relationship Id="rId4" Type="http://schemas.openxmlformats.org/officeDocument/2006/relationships/hyperlink" Target="https://ru.wikipedia.org/wiki/%D0%93%D1%80%D0%B0%D0%B6%D0%B4%D0%B0%D0%BD%D0%B8%D0%B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ru.wikipedia.org/wiki/%D0%93%D0%BE%D1%80%D1%8F%D1%87%D0%B8%D0%B5_%D1%82%D0%BE%D1%87%D0%BA%D0%B8_%D0%BD%D0%B0_%D0%BF%D0%BE%D1%81%D1%82%D1%81%D0%BE%D0%B2%D0%B5%D1%82%D1%81%D0%BA%D0%BE%D0%BC_%D0%BF%D1%80%D0%BE%D1%81%D1%82%D1%80%D0%B0%D0%BD%D1%81%D1%82%D0%B2%D0%B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71480"/>
            <a:ext cx="4857784" cy="1643074"/>
          </a:xfrm>
          <a:solidFill>
            <a:srgbClr val="FF9966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Кто нас защищает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-45719" y="68579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6858016" y="428604"/>
            <a:ext cx="2000264" cy="164307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1500166" y="642918"/>
            <a:ext cx="1785950" cy="150019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военные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2571744"/>
            <a:ext cx="5715008" cy="4286256"/>
          </a:xfrm>
          <a:prstGeom prst="rect">
            <a:avLst/>
          </a:prstGeom>
        </p:spPr>
      </p:pic>
      <p:sp>
        <p:nvSpPr>
          <p:cNvPr id="9" name="5-конечная звезда 8"/>
          <p:cNvSpPr/>
          <p:nvPr/>
        </p:nvSpPr>
        <p:spPr>
          <a:xfrm>
            <a:off x="285720" y="2643182"/>
            <a:ext cx="2571768" cy="242889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 Ч 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0">
    <p:diamond/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742324">
            <a:off x="4905455" y="5268272"/>
            <a:ext cx="2472219" cy="788199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Пожарные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21415341">
            <a:off x="1512793" y="1045371"/>
            <a:ext cx="2390804" cy="4150873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Пожарная охрана</a:t>
            </a:r>
            <a:r>
              <a:rPr lang="ru-RU" dirty="0" smtClean="0">
                <a:solidFill>
                  <a:schemeClr val="bg1"/>
                </a:solidFill>
              </a:rPr>
              <a:t> — совокупность созданных в установленном порядке органов управления, подразделений и организаций, предназначенных для организации профилактики </a:t>
            </a:r>
            <a:r>
              <a:rPr lang="ru-RU" dirty="0" smtClean="0">
                <a:solidFill>
                  <a:schemeClr val="bg1"/>
                </a:solidFill>
                <a:hlinkClick r:id="rId3" tooltip="Пожар"/>
              </a:rPr>
              <a:t>пожаров</a:t>
            </a:r>
            <a:r>
              <a:rPr lang="ru-RU" dirty="0" smtClean="0">
                <a:solidFill>
                  <a:schemeClr val="bg1"/>
                </a:solidFill>
              </a:rPr>
              <a:t>, их тушения и проведения возложенных на них </a:t>
            </a:r>
            <a:r>
              <a:rPr lang="ru-RU" dirty="0" smtClean="0">
                <a:solidFill>
                  <a:schemeClr val="bg1"/>
                </a:solidFill>
                <a:hlinkClick r:id="rId4" tooltip="Аварийно-спасательные работы"/>
              </a:rPr>
              <a:t>аварийно-спасательных работ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Первоочередные аварийно-спасательные работы, связанные с тушением пожаров — боевые действия пожарной охраны по спасению людей, имущества, оказанию </a:t>
            </a:r>
            <a:r>
              <a:rPr lang="ru-RU" dirty="0" smtClean="0">
                <a:solidFill>
                  <a:schemeClr val="bg1"/>
                </a:solidFill>
                <a:hlinkClick r:id="rId5" tooltip="Первая помощь"/>
              </a:rPr>
              <a:t>первой помощи</a:t>
            </a:r>
            <a:r>
              <a:rPr lang="ru-RU" dirty="0" smtClean="0">
                <a:solidFill>
                  <a:schemeClr val="bg1"/>
                </a:solidFill>
              </a:rPr>
              <a:t> пострадавшим при пожарах.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pic_1358285276.jpg"/>
          <p:cNvPicPr>
            <a:picLocks noGrp="1" noChangeAspect="1"/>
          </p:cNvPicPr>
          <p:nvPr>
            <p:ph type="pic" idx="1"/>
          </p:nvPr>
        </p:nvPicPr>
        <p:blipFill>
          <a:blip r:embed="rId6"/>
          <a:srcRect l="12486" r="12486"/>
          <a:stretch>
            <a:fillRect/>
          </a:stretch>
        </p:blipFill>
        <p:spPr>
          <a:xfrm rot="551191">
            <a:off x="4596194" y="1167178"/>
            <a:ext cx="4206240" cy="4206240"/>
          </a:xfrm>
        </p:spPr>
      </p:pic>
    </p:spTree>
  </p:cSld>
  <p:clrMapOvr>
    <a:masterClrMapping/>
  </p:clrMapOvr>
  <p:transition spd="slow"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86454"/>
            <a:ext cx="5486400" cy="522288"/>
          </a:xfrm>
        </p:spPr>
        <p:txBody>
          <a:bodyPr/>
          <a:lstStyle/>
          <a:p>
            <a:pPr algn="ctr"/>
            <a:r>
              <a:rPr lang="ru-RU" dirty="0" smtClean="0"/>
              <a:t>спасатели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715008" y="500042"/>
            <a:ext cx="2643206" cy="5143536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общем смысле — тот, кто </a:t>
            </a:r>
            <a:r>
              <a:rPr lang="ru-RU" sz="2000" dirty="0" smtClean="0">
                <a:hlinkClick r:id="rId3" tooltip="Спасение"/>
              </a:rPr>
              <a:t>спасает</a:t>
            </a:r>
            <a:r>
              <a:rPr lang="ru-RU" sz="2000" dirty="0" smtClean="0"/>
              <a:t> кого-либо.</a:t>
            </a:r>
          </a:p>
          <a:p>
            <a:r>
              <a:rPr lang="ru-RU" sz="2000" dirty="0" smtClean="0"/>
              <a:t>спасатель — </a:t>
            </a:r>
            <a:r>
              <a:rPr lang="ru-RU" sz="2000" dirty="0" smtClean="0">
                <a:hlinkClick r:id="rId4" tooltip="Гражданин"/>
              </a:rPr>
              <a:t>гражданин</a:t>
            </a:r>
            <a:r>
              <a:rPr lang="ru-RU" sz="2000" dirty="0" smtClean="0"/>
              <a:t>, подготовленный и аттестованный на проведение </a:t>
            </a:r>
            <a:r>
              <a:rPr lang="ru-RU" sz="2000" dirty="0" smtClean="0">
                <a:hlinkClick r:id="rId5" tooltip="Аварийно-спасательные и другие неотложные работы"/>
              </a:rPr>
              <a:t>аварийно-спасательных работ</a:t>
            </a:r>
            <a:r>
              <a:rPr lang="ru-RU" sz="2000" dirty="0" smtClean="0"/>
              <a:t> (Федеральный закон от 22 августа 1995 г. N 151-ФЗ «Об аварийно-спасательных службах и статусе спасателей»)</a:t>
            </a:r>
          </a:p>
          <a:p>
            <a:endParaRPr lang="ru-RU" sz="2000" dirty="0"/>
          </a:p>
        </p:txBody>
      </p:sp>
      <p:pic>
        <p:nvPicPr>
          <p:cNvPr id="5" name="Рисунок 4" descr="P1110363 (3).JPG"/>
          <p:cNvPicPr>
            <a:picLocks noGrp="1" noChangeAspect="1"/>
          </p:cNvPicPr>
          <p:nvPr>
            <p:ph type="pic" idx="1"/>
          </p:nvPr>
        </p:nvPicPr>
        <p:blipFill>
          <a:blip r:embed="rId6"/>
          <a:srcRect l="12486" r="12486"/>
          <a:stretch>
            <a:fillRect/>
          </a:stretch>
        </p:blipFill>
        <p:spPr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5-конечная звезда 5"/>
          <p:cNvSpPr/>
          <p:nvPr/>
        </p:nvSpPr>
        <p:spPr>
          <a:xfrm>
            <a:off x="4000496" y="357166"/>
            <a:ext cx="1643074" cy="1357322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4000496" y="4429132"/>
            <a:ext cx="1428760" cy="1143008"/>
          </a:xfrm>
          <a:prstGeom prst="star5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504" y="857232"/>
            <a:ext cx="3429000" cy="456344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</a:t>
            </a:r>
            <a:endParaRPr lang="ru-RU" dirty="0"/>
          </a:p>
        </p:txBody>
      </p:sp>
      <p:pic>
        <p:nvPicPr>
          <p:cNvPr id="5" name="Рисунок 4" descr="omon_3 (2)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2392" r="12392"/>
          <a:stretch>
            <a:fillRect/>
          </a:stretch>
        </p:blipFill>
        <p:spPr>
          <a:xfrm rot="612849">
            <a:off x="4978401" y="1192195"/>
            <a:ext cx="4148664" cy="4148664"/>
          </a:xfrm>
        </p:spPr>
      </p:pic>
      <p:sp>
        <p:nvSpPr>
          <p:cNvPr id="6" name="Прямоугольник 5"/>
          <p:cNvSpPr/>
          <p:nvPr/>
        </p:nvSpPr>
        <p:spPr>
          <a:xfrm>
            <a:off x="1285852" y="5857892"/>
            <a:ext cx="342902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О</a:t>
            </a:r>
            <a:r>
              <a:rPr lang="ru-RU" dirty="0" err="1" smtClean="0"/>
              <a:t>мон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21021848">
            <a:off x="1643042" y="1285860"/>
            <a:ext cx="2357454" cy="36433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1241789">
            <a:off x="784315" y="1143858"/>
            <a:ext cx="416658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ОМОН</a:t>
            </a:r>
            <a:r>
              <a:rPr lang="ru-RU" dirty="0" smtClean="0">
                <a:solidFill>
                  <a:schemeClr val="bg1"/>
                </a:solidFill>
              </a:rPr>
              <a:t> (</a:t>
            </a:r>
            <a:r>
              <a:rPr lang="ru-RU" b="1" i="1" dirty="0" smtClean="0">
                <a:solidFill>
                  <a:schemeClr val="bg1"/>
                </a:solidFill>
              </a:rPr>
              <a:t>Отряд мобильный особого назначения</a:t>
            </a:r>
            <a:r>
              <a:rPr lang="ru-RU" i="1" dirty="0" smtClean="0">
                <a:solidFill>
                  <a:schemeClr val="bg1"/>
                </a:solidFill>
              </a:rPr>
              <a:t>, ранее — </a:t>
            </a:r>
            <a:r>
              <a:rPr lang="ru-RU" b="1" i="1" dirty="0" smtClean="0">
                <a:solidFill>
                  <a:schemeClr val="bg1"/>
                </a:solidFill>
              </a:rPr>
              <a:t>Отряд милиции особого назначения</a:t>
            </a:r>
            <a:r>
              <a:rPr lang="ru-RU" i="1" dirty="0" smtClean="0">
                <a:solidFill>
                  <a:schemeClr val="bg1"/>
                </a:solidFill>
              </a:rPr>
              <a:t> и </a:t>
            </a:r>
            <a:r>
              <a:rPr lang="ru-RU" b="1" i="1" dirty="0" smtClean="0">
                <a:solidFill>
                  <a:schemeClr val="bg1"/>
                </a:solidFill>
              </a:rPr>
              <a:t>Отряд особого назначения</a:t>
            </a:r>
            <a:r>
              <a:rPr lang="ru-RU" dirty="0" smtClean="0">
                <a:solidFill>
                  <a:schemeClr val="bg1"/>
                </a:solidFill>
              </a:rPr>
              <a:t>) — специальные подразделения полиции, привлекаемые для решения задач обеспечения правопорядка и безопасности, в том числе на массовых акциях и мероприятиях, а также в </a:t>
            </a:r>
            <a:r>
              <a:rPr lang="ru-RU" dirty="0" smtClean="0">
                <a:solidFill>
                  <a:schemeClr val="bg1"/>
                </a:solidFill>
                <a:hlinkClick r:id="rId4" tooltip="Горячие точки на постсоветском пространстве"/>
              </a:rPr>
              <a:t>«горячих точках»</a:t>
            </a:r>
            <a:r>
              <a:rPr lang="ru-RU" dirty="0" smtClean="0">
                <a:solidFill>
                  <a:schemeClr val="bg1"/>
                </a:solidFill>
              </a:rPr>
              <a:t> на территории России. Подразделения ОМОН лучше вооружены по сравнению с обычной полицией, а сотрудники ОМОН проходят специальную подготовку.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176</TotalTime>
  <Words>22</Words>
  <Application>Microsoft Office PowerPoint</Application>
  <PresentationFormat>Экран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 Кто нас защищает</vt:lpstr>
      <vt:lpstr>Пожарные</vt:lpstr>
      <vt:lpstr>спасатели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jonni</dc:creator>
  <cp:lastModifiedBy>jonni</cp:lastModifiedBy>
  <cp:revision>18</cp:revision>
  <dcterms:created xsi:type="dcterms:W3CDTF">2015-02-27T14:19:30Z</dcterms:created>
  <dcterms:modified xsi:type="dcterms:W3CDTF">2015-02-27T17:16:25Z</dcterms:modified>
</cp:coreProperties>
</file>