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notesMasterIdLst>
    <p:notesMasterId r:id="rId30"/>
  </p:notesMasterIdLst>
  <p:sldIdLst>
    <p:sldId id="261" r:id="rId2"/>
    <p:sldId id="262" r:id="rId3"/>
    <p:sldId id="266" r:id="rId4"/>
    <p:sldId id="287" r:id="rId5"/>
    <p:sldId id="268" r:id="rId6"/>
    <p:sldId id="269" r:id="rId7"/>
    <p:sldId id="271" r:id="rId8"/>
    <p:sldId id="273" r:id="rId9"/>
    <p:sldId id="275" r:id="rId10"/>
    <p:sldId id="291" r:id="rId11"/>
    <p:sldId id="277" r:id="rId12"/>
    <p:sldId id="289" r:id="rId13"/>
    <p:sldId id="297" r:id="rId14"/>
    <p:sldId id="295" r:id="rId15"/>
    <p:sldId id="299" r:id="rId16"/>
    <p:sldId id="301" r:id="rId17"/>
    <p:sldId id="303" r:id="rId18"/>
    <p:sldId id="308" r:id="rId19"/>
    <p:sldId id="305" r:id="rId20"/>
    <p:sldId id="279" r:id="rId21"/>
    <p:sldId id="285" r:id="rId22"/>
    <p:sldId id="263" r:id="rId23"/>
    <p:sldId id="306" r:id="rId24"/>
    <p:sldId id="312" r:id="rId25"/>
    <p:sldId id="314" r:id="rId26"/>
    <p:sldId id="316" r:id="rId27"/>
    <p:sldId id="317" r:id="rId28"/>
    <p:sldId id="31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4E3F7-2566-44D7-9618-474AB05A48B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8603-CAFE-4FB2-8AA3-42042A62F1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6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Одновременно идет работа и над романом "Белая гвардия", первая часть которого была опубликована в журнале Россия в 1925 году. Однако вскоре журнал был закрыт и роман почти сорок лет оставался недопечатанным. В 1926 году Булгаков инсценировал "Белую гвардию". Пьеса называлась "Дни Турбиных" и с большим успехом шла на сцене МХАТа (лишь в первые дни Великой Отечественной войны она прекратила существование на сцене в связи с тем, что под бомбардировками фашистов погибли декорации к спектаклю).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BD36E8-66B7-414A-B255-FBE7D4866D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Швондер</a:t>
            </a:r>
            <a:r>
              <a:rPr lang="ru-RU" smtClean="0"/>
              <a:t> — председатель домового комитета, организованного в доме, где живет Преображенский. В начале повести он во главе всего Устава домкома является к профессору, занимающему квартиру из семи комнат, с целью «уплотнить» его; однако у Преображенского находятся высокие покровители, и акция Ш. терпит неудачу. С появлением Шарикова Ш. вначале пишет в газету письмо-донос, утверждая, что тот — незаконнорожденный сын Преображенского, а затем становится «идейным наставником» Шарикова, внушая ему, что он — полноправный член общества и должен настаивать на своих правах. Шариков следует совету, и это приводит его к конфликтам не только с Преображенским, но и с самим Ш. Затем Ш. инспирирует написание Шариковым доноса на профессора. В финале он заявляет в милицию о том, что Преображенский с Борменталем якобы убили Шарикова.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16F3AF-5464-4E51-A74B-AAA645C1480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5DF7D6-090F-4F9C-9BE9-1AF23F0B38D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D2D9-3966-4032-90E4-19C382471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319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1DDACCA-6864-4980-9AAC-BBDAFCF04A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78389"/>
      </p:ext>
    </p:extLst>
  </p:cSld>
  <p:clrMapOvr>
    <a:masterClrMapping/>
  </p:clrMapOvr>
  <p:transition spd="med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025-5D2E-4B39-B9D0-83DB0FFBD1FA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17.11.2015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E773FC-52F7-4194-8271-327DF26EE052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E3944A-191B-4F83-8F6B-D72DDAAA6300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911520-F3C5-4759-B6E1-55CE97C9689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adiuscity.ru/files/articles/issue151/article1692/7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char.ru/books/p188545.jpg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e/e0/Bulgakov1910s.jpg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5143536" cy="1714512"/>
          </a:xfrm>
        </p:spPr>
        <p:txBody>
          <a:bodyPr>
            <a:noAutofit/>
          </a:bodyPr>
          <a:lstStyle/>
          <a:p>
            <a:r>
              <a:rPr lang="sah-RU" sz="3600" b="1" dirty="0" smtClean="0">
                <a:solidFill>
                  <a:srgbClr val="FF0000"/>
                </a:solidFill>
              </a:rPr>
              <a:t>Эпоха в </a:t>
            </a:r>
            <a:r>
              <a:rPr lang="sah-RU" sz="3600" b="1" dirty="0" smtClean="0">
                <a:solidFill>
                  <a:srgbClr val="FF0000"/>
                </a:solidFill>
              </a:rPr>
              <a:t>изображении М.А</a:t>
            </a:r>
            <a:r>
              <a:rPr lang="sah-RU" sz="3600" b="1" dirty="0" smtClean="0">
                <a:solidFill>
                  <a:srgbClr val="FF0000"/>
                </a:solidFill>
              </a:rPr>
              <a:t>. Булгакова в повести“Собачье сердце” в 12 классе.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улгак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1628800"/>
            <a:ext cx="2691520" cy="3862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643042" y="3143248"/>
            <a:ext cx="414340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i="1" dirty="0">
                <a:solidFill>
                  <a:srgbClr val="FFFFFF"/>
                </a:solidFill>
              </a:rPr>
              <a:t>«Цилиндр мой я с голодухи на базар снёс. Но сердце и мозг не понесу на базар, хоть издохну».</a:t>
            </a:r>
            <a:r>
              <a:rPr lang="ru-RU" sz="2800" dirty="0">
                <a:solidFill>
                  <a:srgbClr val="FFFFFF"/>
                </a:solidFill>
              </a:rPr>
              <a:t> </a:t>
            </a:r>
          </a:p>
          <a:p>
            <a:pPr algn="r">
              <a:buFont typeface="Wingdings" pitchFamily="2" charset="2"/>
              <a:buNone/>
            </a:pPr>
            <a:r>
              <a:rPr lang="ru-RU" sz="2800" dirty="0">
                <a:solidFill>
                  <a:srgbClr val="FFFFFF"/>
                </a:solidFill>
              </a:rPr>
              <a:t>(Из книги «Записки на манжетах»)</a:t>
            </a:r>
          </a:p>
          <a:p>
            <a:pPr algn="r">
              <a:buFont typeface="Wingdings" pitchFamily="2" charset="2"/>
              <a:buNone/>
            </a:pPr>
            <a:endParaRPr lang="ru-RU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8569325" cy="1901825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sz="3600" dirty="0" err="1" smtClean="0"/>
              <a:t>М.А.Булгаков</a:t>
            </a:r>
            <a:r>
              <a:rPr lang="ru-RU" sz="3600" dirty="0" smtClean="0"/>
              <a:t> скончался 10 марта 1940 года. Похоронен на Новодевичьем кладбище в Москве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795963" y="2819400"/>
            <a:ext cx="3024187" cy="3778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На его могиле, по ходатайству его жены Е. С. Булгаковой, был установлен камень, прозванный «голгофой», который ранее лежал на могиле Н. В. Гоголя </a:t>
            </a:r>
          </a:p>
        </p:txBody>
      </p:sp>
      <p:pic>
        <p:nvPicPr>
          <p:cNvPr id="30724" name="Picture 5" descr="Картинка 155 из 546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852738"/>
            <a:ext cx="5257800" cy="349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4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Собачье сердце</a:t>
            </a:r>
          </a:p>
        </p:txBody>
      </p:sp>
      <p:pic>
        <p:nvPicPr>
          <p:cNvPr id="11267" name="Picture 2" descr="C:\Users\1\Desktop\200px-%D0%A1%D0%BE%D0%B1%D0%B0%D1%87%D1%8C%D0%B5_%D1%81%D0%B5%D1%80%D0%B4%D1%86%D0%B5%28%D0%BE%D0%B1%D0%BB%D0%BE%D0%B6%D0%BA%D0%B0%2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358231"/>
            <a:ext cx="2540000" cy="3543300"/>
          </a:xfrm>
          <a:noFill/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3000" y="2643188"/>
            <a:ext cx="3929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1925</a:t>
            </a:r>
          </a:p>
          <a:p>
            <a:pPr eaLnBrk="1" hangingPunct="1"/>
            <a:r>
              <a:rPr lang="ru-RU" sz="280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1987</a:t>
            </a:r>
          </a:p>
        </p:txBody>
      </p:sp>
    </p:spTree>
    <p:extLst>
      <p:ext uri="{BB962C8B-B14F-4D97-AF65-F5344CB8AC3E}">
        <p14:creationId xmlns:p14="http://schemas.microsoft.com/office/powerpoint/2010/main" val="169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92150"/>
            <a:ext cx="7086600" cy="1223963"/>
          </a:xfrm>
        </p:spPr>
        <p:txBody>
          <a:bodyPr/>
          <a:lstStyle/>
          <a:p>
            <a:pPr eaLnBrk="1" hangingPunct="1"/>
            <a:r>
              <a:rPr lang="ru-RU" b="1" smtClean="0"/>
              <a:t>«Собачье сердце»</a:t>
            </a:r>
            <a:r>
              <a:rPr lang="ru-RU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89138"/>
            <a:ext cx="4249737" cy="41830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/>
              <a:t>«Собачье сердце» – острый памфлет на современность. Нельзя печатать!</a:t>
            </a:r>
          </a:p>
          <a:p>
            <a:pPr eaLnBrk="1" hangingPunct="1"/>
            <a:r>
              <a:rPr lang="ru-RU" sz="3600" dirty="0" smtClean="0"/>
              <a:t>    </a:t>
            </a:r>
            <a:r>
              <a:rPr lang="ru-RU" sz="3600" dirty="0" err="1" smtClean="0"/>
              <a:t>Н.Каменев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  <p:pic>
        <p:nvPicPr>
          <p:cNvPr id="16388" name="Picture 5" descr="Картинка 33 из 658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916113"/>
            <a:ext cx="3095625" cy="4614862"/>
          </a:xfrm>
        </p:spPr>
      </p:pic>
    </p:spTree>
    <p:extLst>
      <p:ext uri="{BB962C8B-B14F-4D97-AF65-F5344CB8AC3E}">
        <p14:creationId xmlns:p14="http://schemas.microsoft.com/office/powerpoint/2010/main" val="24478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Литературоведческий словарь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 b="1" i="1" u="sng" dirty="0" smtClean="0">
                <a:solidFill>
                  <a:srgbClr val="47883C"/>
                </a:solidFill>
              </a:rPr>
              <a:t>памфлет</a:t>
            </a:r>
            <a:r>
              <a:rPr lang="ru-RU" sz="4800" b="1" i="1" dirty="0" smtClean="0">
                <a:solidFill>
                  <a:srgbClr val="47883C"/>
                </a:solidFill>
              </a:rPr>
              <a:t>   </a:t>
            </a:r>
            <a:r>
              <a:rPr lang="ru-RU" sz="4800" b="1" i="1" dirty="0">
                <a:solidFill>
                  <a:srgbClr val="47883C"/>
                </a:solidFill>
              </a:rPr>
              <a:t>–   </a:t>
            </a:r>
            <a:r>
              <a:rPr lang="ru-RU" sz="4800" b="1" i="1" dirty="0"/>
              <a:t>небольшое   обличительное полемическое сочинение на общественно-политическую тему.</a:t>
            </a:r>
            <a:r>
              <a:rPr lang="ru-RU" sz="4800" dirty="0"/>
              <a:t> 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35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Литературоведческий словарь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280920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chemeClr val="accent2"/>
                </a:solidFill>
              </a:rPr>
              <a:t>Сатира</a:t>
            </a:r>
            <a:r>
              <a:rPr lang="ru-RU" sz="3600" dirty="0"/>
              <a:t> – </a:t>
            </a:r>
            <a:r>
              <a:rPr lang="ru-RU" sz="3600" b="1" dirty="0">
                <a:latin typeface="Times New Roman" pitchFamily="18" charset="0"/>
              </a:rPr>
              <a:t>вид комического (противоположное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</a:rPr>
              <a:t>трагическому) эстетическая категория, единственным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</a:rPr>
              <a:t>предметом которой является человек (</a:t>
            </a:r>
            <a:r>
              <a:rPr lang="ru-RU" sz="3600" b="1" dirty="0" err="1">
                <a:latin typeface="Times New Roman" pitchFamily="18" charset="0"/>
              </a:rPr>
              <a:t>человекоподоб</a:t>
            </a:r>
            <a:r>
              <a:rPr lang="ru-RU" sz="3600" b="1" dirty="0">
                <a:latin typeface="Times New Roman" pitchFamily="18" charset="0"/>
              </a:rPr>
              <a:t>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err="1">
                <a:latin typeface="Times New Roman" pitchFamily="18" charset="0"/>
              </a:rPr>
              <a:t>ное</a:t>
            </a:r>
            <a:r>
              <a:rPr lang="ru-RU" sz="3600" b="1" dirty="0">
                <a:latin typeface="Times New Roman" pitchFamily="18" charset="0"/>
              </a:rPr>
              <a:t> в животных).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</a:rPr>
              <a:t>Предметом сатиры являются </a:t>
            </a:r>
            <a:r>
              <a:rPr lang="ru-RU" sz="3600" b="1" dirty="0">
                <a:solidFill>
                  <a:schemeClr val="accent2"/>
                </a:solidFill>
              </a:rPr>
              <a:t>пороки.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0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785794"/>
            <a:ext cx="764386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1.Первое 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Шарикова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2.Прозвище доктора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Борменталя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Единственный способ, который, по мысли профессора, возможен в обращении с живым существом.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Донор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Шарикова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Город, где, по мнению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Шарикова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находятся все господа.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Сорт колбасы, которой профессор Преображенский кормил Шарика.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7.Самая гнусная, по мнению Шарика,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мразь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из всех пролетариев.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Председатель домкома.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3862" y="3643312"/>
          <a:ext cx="6096276" cy="2643208"/>
        </p:xfrm>
        <a:graphic>
          <a:graphicData uri="http://schemas.openxmlformats.org/drawingml/2006/table">
            <a:tbl>
              <a:tblPr/>
              <a:tblGrid>
                <a:gridCol w="376800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66752"/>
                <a:gridCol w="93224"/>
                <a:gridCol w="376172"/>
                <a:gridCol w="376172"/>
                <a:gridCol w="376172"/>
              </a:tblGrid>
              <a:tr h="33040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0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 dirty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01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0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0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0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1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786" y="28572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b="1" dirty="0" smtClean="0"/>
              <a:t>Кроссворд.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69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642918"/>
            <a:ext cx="735811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1.Первое 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Шарикова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2.Прозвище доктора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Борменталя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Единственный способ, который, по мысли профессора, возможен в обращении с живым существом.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Донор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Шарикова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Город, где, по мнению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Шарикова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находятся все господа.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Сорт колбасы, которой профессор Преображенский кормил Шарика.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7.Самая гнусная, по мнению Шарика,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мразь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из всех пролетариев.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Председатель домкома.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182223"/>
              </p:ext>
            </p:extLst>
          </p:nvPr>
        </p:nvGraphicFramePr>
        <p:xfrm>
          <a:off x="1523862" y="3357560"/>
          <a:ext cx="6096276" cy="3286152"/>
        </p:xfrm>
        <a:graphic>
          <a:graphicData uri="http://schemas.openxmlformats.org/drawingml/2006/table">
            <a:tbl>
              <a:tblPr/>
              <a:tblGrid>
                <a:gridCol w="376800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75544"/>
                <a:gridCol w="366752"/>
                <a:gridCol w="93224"/>
                <a:gridCol w="376172"/>
                <a:gridCol w="376172"/>
                <a:gridCol w="376172"/>
              </a:tblGrid>
              <a:tr h="410769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sz="1800" dirty="0" smtClean="0"/>
                        <a:t>а</a:t>
                      </a:r>
                      <a:endParaRPr lang="ru-RU" sz="1800" dirty="0"/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6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69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6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69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769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800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ah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4" marR="6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35716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b="1" dirty="0" smtClean="0"/>
              <a:t>Ответ.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49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Полиграф Полиграфович Шариков </a:t>
            </a:r>
          </a:p>
        </p:txBody>
      </p:sp>
      <p:pic>
        <p:nvPicPr>
          <p:cNvPr id="29699" name="Picture 2" descr="C:\Users\1\Desktop\220px-%D0%A8%D0%B0%D1%80%D0%B8%D0%BA%D0%BE%D0%B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6408712" cy="3888432"/>
          </a:xfrm>
          <a:noFill/>
        </p:spPr>
      </p:pic>
    </p:spTree>
    <p:extLst>
      <p:ext uri="{BB962C8B-B14F-4D97-AF65-F5344CB8AC3E}">
        <p14:creationId xmlns:p14="http://schemas.microsoft.com/office/powerpoint/2010/main" val="19451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25380"/>
              </p:ext>
            </p:extLst>
          </p:nvPr>
        </p:nvGraphicFramePr>
        <p:xfrm>
          <a:off x="611560" y="731838"/>
          <a:ext cx="770485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Шарик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Шариков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добродушный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хитрый</a:t>
                      </a:r>
                      <a:endParaRPr lang="ru-RU" sz="3200" dirty="0"/>
                    </a:p>
                  </a:txBody>
                  <a:tcPr/>
                </a:tc>
              </a:tr>
              <a:tr h="53081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несчастный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безграмотный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преданный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невоспитанный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милый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наглый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доверчивый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грубый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жестокий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продажный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самонадеянный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994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Швондер — председатель домкома. </a:t>
            </a:r>
            <a:endParaRPr lang="ru-RU" smtClean="0"/>
          </a:p>
        </p:txBody>
      </p:sp>
      <p:pic>
        <p:nvPicPr>
          <p:cNvPr id="30723" name="Picture 2" descr="C:\Users\1\Desktop\mirosh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632848" cy="480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2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04167"/>
            <a:ext cx="75009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ah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Познакомить</a:t>
            </a:r>
            <a:r>
              <a:rPr kumimoji="0" lang="sah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учащихся с биографией М.А. Булгакова, с </a:t>
            </a:r>
            <a:r>
              <a:rPr kumimoji="0" lang="sah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историей создания  и сложной судьбой</a:t>
            </a:r>
            <a:r>
              <a:rPr kumimoji="0" lang="sah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повести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“Собачье сердце”.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Закрепить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понятие о сатире;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baseline="0" dirty="0" smtClean="0">
                <a:latin typeface="Calibri" pitchFamily="34" charset="0"/>
                <a:cs typeface="Times New Roman" pitchFamily="18" charset="0"/>
              </a:rPr>
              <a:t>Прояснить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цели </a:t>
            </a:r>
            <a:r>
              <a:rPr lang="ru-RU" sz="3200" dirty="0" err="1" smtClean="0">
                <a:latin typeface="Calibri" pitchFamily="34" charset="0"/>
                <a:cs typeface="Times New Roman" pitchFamily="18" charset="0"/>
              </a:rPr>
              <a:t>булгаковской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сатиры;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Привлечь внимание учащихся к проблемам ответственности человека за свои идеи и поступки.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Профессор Преображенский </a:t>
            </a:r>
          </a:p>
        </p:txBody>
      </p:sp>
      <p:pic>
        <p:nvPicPr>
          <p:cNvPr id="28675" name="Picture 2" descr="C:\Users\1\Desktop\220px-%D0%A1%D0%BE%D0%B1%D0%B0%D1%87%D1%8C%D0%B5-%D1%81%D0%B5%D1%80%D0%B4%D1%86%D0%B5-%D0%95%D0%B2%D1%81%D1%82%D0%B8%D0%B3%D0%BD%D0%B5%D0%B5%D0%B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04864"/>
            <a:ext cx="5976664" cy="3600400"/>
          </a:xfrm>
          <a:noFill/>
        </p:spPr>
      </p:pic>
    </p:spTree>
    <p:extLst>
      <p:ext uri="{BB962C8B-B14F-4D97-AF65-F5344CB8AC3E}">
        <p14:creationId xmlns:p14="http://schemas.microsoft.com/office/powerpoint/2010/main" val="39234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 Арнольдович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Борменталь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0063" y="2071688"/>
            <a:ext cx="4543425" cy="3625850"/>
          </a:xfrm>
        </p:spPr>
        <p:txBody>
          <a:bodyPr/>
          <a:lstStyle/>
          <a:p>
            <a:pPr eaLnBrk="1" hangingPunct="1"/>
            <a:r>
              <a:rPr lang="ru-RU" dirty="0" err="1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Борменталь</a:t>
            </a: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Иван Арнольдович — молодой доктор, ассистент профессора Преображенского. 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18436" name="Picture 4" descr="C:\Users\1\Desktop\80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20888"/>
            <a:ext cx="3384376" cy="396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4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07196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ah-RU" sz="2400" dirty="0" smtClean="0"/>
              <a:t>              1.  </a:t>
            </a:r>
            <a:r>
              <a:rPr lang="sah-RU" sz="3100" b="1" dirty="0" smtClean="0"/>
              <a:t>Задание</a:t>
            </a:r>
            <a:r>
              <a:rPr lang="sah-RU" sz="3100" b="1" dirty="0"/>
              <a:t>: расставить знаки </a:t>
            </a:r>
            <a:r>
              <a:rPr lang="sah-RU" sz="3100" b="1" dirty="0" smtClean="0"/>
              <a:t>препинания в выделенном предложении.</a:t>
            </a:r>
          </a:p>
          <a:p>
            <a:pPr>
              <a:buNone/>
            </a:pPr>
            <a:r>
              <a:rPr lang="sah-RU" sz="3100" dirty="0" smtClean="0"/>
              <a:t>         На следующий день на пса надели широкий блещущий ошейник. В первый момент он расстроился. Но очень скоро ... отлично  сообразил, что значит в жизни ошейник. </a:t>
            </a:r>
            <a:r>
              <a:rPr lang="ru-RU" sz="3100" dirty="0" smtClean="0"/>
              <a:t>Б</a:t>
            </a:r>
            <a:r>
              <a:rPr lang="sah-RU" sz="3100" dirty="0" smtClean="0"/>
              <a:t>ешеная зависть читалась в глазах встречных псов,... а когда вернулись, Федор – швейцар собственноручно отпер переднюю дверь и впустил Шарика.</a:t>
            </a:r>
            <a:endParaRPr lang="ru-RU" sz="3100" dirty="0"/>
          </a:p>
          <a:p>
            <a:pPr>
              <a:buNone/>
            </a:pPr>
            <a:r>
              <a:rPr lang="sah-RU" sz="3100" dirty="0" smtClean="0"/>
              <a:t>     </a:t>
            </a:r>
            <a:r>
              <a:rPr lang="sah-RU" sz="3100" b="1" i="1" dirty="0" smtClean="0"/>
              <a:t>Ошейник все равно что портфель - сострил мысленно пес и виляя задом проследовал в бельэтаж как барин.</a:t>
            </a:r>
            <a:endParaRPr lang="ru-RU" sz="3100" b="1" i="1" dirty="0" smtClean="0"/>
          </a:p>
          <a:p>
            <a:pPr>
              <a:buNone/>
            </a:pPr>
            <a:endParaRPr lang="sah-RU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85728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ah-RU" sz="2400" b="1" dirty="0" smtClean="0"/>
          </a:p>
          <a:p>
            <a:r>
              <a:rPr lang="sah-RU" sz="2400" b="1" dirty="0" smtClean="0"/>
              <a:t>Русский язык.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3373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82883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                    О</a:t>
            </a:r>
            <a:r>
              <a:rPr lang="sah-RU" sz="3600" b="1" dirty="0" smtClean="0"/>
              <a:t>твет</a:t>
            </a:r>
            <a:r>
              <a:rPr lang="sah-RU" sz="3600" dirty="0" smtClean="0"/>
              <a:t>: </a:t>
            </a:r>
          </a:p>
          <a:p>
            <a:pPr>
              <a:buNone/>
            </a:pPr>
            <a:r>
              <a:rPr lang="sah-RU" sz="3600" dirty="0" smtClean="0"/>
              <a:t>“Ошейник все равно что портфель”, -сострил мысленно пес и, виляя задом, проследовал в бельэтаж, как барин.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290837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>
                <a:solidFill>
                  <a:schemeClr val="accent2"/>
                </a:solidFill>
              </a:rPr>
              <a:t>Идеи повести:</a:t>
            </a:r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    развенчание опасной попытки революционного преобразования природы, человека, общества;</a:t>
            </a: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grayWhite">
          <a:xfrm>
            <a:off x="5292725" y="2781300"/>
            <a:ext cx="2520950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ru-RU" sz="6000" b="1">
                <a:sym typeface="Webdings" pitchFamily="18" charset="2"/>
              </a:rPr>
              <a:t>   </a:t>
            </a:r>
            <a:r>
              <a:rPr lang="ru-RU" sz="9600" b="1">
                <a:sym typeface="Webdings" pitchFamily="18" charset="2"/>
              </a:rPr>
              <a:t> </a:t>
            </a:r>
            <a:r>
              <a:rPr lang="ru-RU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3684699"/>
      </p:ext>
    </p:extLst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>
                <a:solidFill>
                  <a:schemeClr val="accent2"/>
                </a:solidFill>
              </a:rPr>
              <a:t>Идеи повести</a:t>
            </a:r>
            <a:r>
              <a:rPr lang="ru-RU"/>
              <a:t>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 высмеивание большевистского режима: «Разруха не в клозетах, а в головах».</a:t>
            </a: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2400"/>
              <a:t> </a:t>
            </a:r>
            <a:endParaRPr lang="ru-RU" sz="2000"/>
          </a:p>
          <a:p>
            <a:pPr>
              <a:buFont typeface="Wingdings" pitchFamily="2" charset="2"/>
              <a:buNone/>
            </a:pPr>
            <a:r>
              <a:rPr lang="ru-RU"/>
              <a:t>    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grayWhite">
          <a:xfrm>
            <a:off x="5292725" y="2781300"/>
            <a:ext cx="2520950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ru-RU" sz="6000" b="1">
                <a:sym typeface="Webdings" pitchFamily="18" charset="2"/>
              </a:rPr>
              <a:t>   </a:t>
            </a:r>
            <a:r>
              <a:rPr lang="ru-RU" sz="9600" b="1">
                <a:sym typeface="Webdings" pitchFamily="18" charset="2"/>
              </a:rPr>
              <a:t> </a:t>
            </a:r>
            <a:r>
              <a:rPr lang="ru-RU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37239"/>
      </p:ext>
    </p:extLst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  <p:bldP spid="1331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>
                <a:solidFill>
                  <a:schemeClr val="accent2"/>
                </a:solidFill>
              </a:rPr>
              <a:t>Идеи повести</a:t>
            </a:r>
            <a:r>
              <a:rPr lang="ru-RU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    высмеивание социального типа Шарикова как массовой низовой фигуры пролетарского происхождения, необходимой сталинскому режиму для осуществления власти над всеми слоями и классами нового государства.</a:t>
            </a: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</a:t>
            </a:r>
          </a:p>
        </p:txBody>
      </p:sp>
      <p:sp>
        <p:nvSpPr>
          <p:cNvPr id="129028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4787900" y="1628775"/>
            <a:ext cx="3810000" cy="4530725"/>
          </a:xfrm>
        </p:spPr>
      </p:sp>
      <p:sp>
        <p:nvSpPr>
          <p:cNvPr id="129029" name="Rectangle 5"/>
          <p:cNvSpPr>
            <a:spLocks noChangeArrowheads="1"/>
          </p:cNvSpPr>
          <p:nvPr/>
        </p:nvSpPr>
        <p:spPr bwMode="grayWhite">
          <a:xfrm>
            <a:off x="5292725" y="2781300"/>
            <a:ext cx="2520950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ru-RU" sz="6000" b="1" dirty="0">
                <a:sym typeface="Webdings" pitchFamily="18" charset="2"/>
              </a:rPr>
              <a:t>  </a:t>
            </a:r>
            <a:r>
              <a:rPr lang="ru-RU" sz="9600" b="1" dirty="0" smtClean="0">
                <a:sym typeface="Webdings" pitchFamily="18" charset="2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6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212910"/>
      </p:ext>
    </p:extLst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 rev="1"/>
      <p:bldP spid="1290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Человек в любых обстоятельствах всегда оставался человеком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1\Desktop\1450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r="594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200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4850"/>
          </a:xfrm>
        </p:spPr>
        <p:txBody>
          <a:bodyPr>
            <a:normAutofit fontScale="90000"/>
          </a:bodyPr>
          <a:lstStyle/>
          <a:p>
            <a:pPr marL="1066800" indent="-1066800"/>
            <a:r>
              <a:rPr lang="ru-RU">
                <a:solidFill>
                  <a:schemeClr val="accent2"/>
                </a:solidFill>
              </a:rPr>
              <a:t>Крылатые фразы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229600" cy="4751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C66142"/>
                </a:solidFill>
              </a:rPr>
              <a:t>Ласка – единственный способ, который возможен в обращении с живым существом.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47883C"/>
                </a:solidFill>
              </a:rPr>
              <a:t>Террор совершенно парализует нервную систему;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chemeClr val="hlink"/>
                </a:solidFill>
              </a:rPr>
              <a:t>Не читайте советских газет перед обедом.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1C04CC"/>
                </a:solidFill>
              </a:rPr>
              <a:t>Что такое ваша «разруха»? Старуха с клюкой?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chemeClr val="accent2"/>
                </a:solidFill>
              </a:rPr>
              <a:t>Разруха не в клозетах, а в головах.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47883C"/>
                </a:solidFill>
              </a:rPr>
              <a:t>Взять всё да и поделить.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chemeClr val="hlink"/>
                </a:solidFill>
              </a:rPr>
              <a:t>На преступление не идите никогда, против кого бы оно ни было направлено.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47883C"/>
                </a:solidFill>
              </a:rPr>
              <a:t>Доживите до старости с чистыми руками.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1C04CC"/>
                </a:solidFill>
              </a:rPr>
              <a:t>Зачем нужно искусственно фабриковать Спиноз, когда любая баба может его родить, когда угодно.</a:t>
            </a:r>
            <a:r>
              <a:rPr lang="ru-RU" sz="2000" dirty="0">
                <a:solidFill>
                  <a:srgbClr val="1C04CC"/>
                </a:solidFill>
              </a:rPr>
              <a:t>  </a:t>
            </a:r>
            <a:r>
              <a:rPr lang="ru-RU" sz="2000" dirty="0">
                <a:solidFill>
                  <a:srgbClr val="47883C"/>
                </a:solidFill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67046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Автобиографические сведения</a:t>
            </a: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5072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Родился 15 мая 1891 года в Киеве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Обучение Булгаков начал в гимназии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Обучение на медицинский факультет университета, который окончил в 1916 году весной.</a:t>
            </a:r>
          </a:p>
        </p:txBody>
      </p:sp>
      <p:pic>
        <p:nvPicPr>
          <p:cNvPr id="5124" name="Picture 3" descr="C:\Users\1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000250"/>
            <a:ext cx="27717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0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>
          <a:xfrm>
            <a:off x="5651500" y="549275"/>
            <a:ext cx="2730500" cy="935038"/>
          </a:xfrm>
        </p:spPr>
        <p:txBody>
          <a:bodyPr/>
          <a:lstStyle/>
          <a:p>
            <a:pPr algn="r" eaLnBrk="1" hangingPunct="1"/>
            <a:r>
              <a:rPr lang="ru-RU" sz="2000" smtClean="0"/>
              <a:t>Фото 1910 года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628775"/>
            <a:ext cx="3935412" cy="45434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smtClean="0"/>
              <a:t>Сын профессора. </a:t>
            </a:r>
          </a:p>
          <a:p>
            <a:pPr eaLnBrk="1" hangingPunct="1"/>
            <a:r>
              <a:rPr lang="ru-RU" sz="3200" smtClean="0"/>
              <a:t>Окончил медицинский факультет Киевского университета в 1916 году. </a:t>
            </a:r>
          </a:p>
        </p:txBody>
      </p:sp>
      <p:pic>
        <p:nvPicPr>
          <p:cNvPr id="5124" name="Picture 17" descr="Файл:Bulgakov1910s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484313"/>
            <a:ext cx="3617912" cy="4897437"/>
          </a:xfrm>
        </p:spPr>
      </p:pic>
    </p:spTree>
    <p:extLst>
      <p:ext uri="{BB962C8B-B14F-4D97-AF65-F5344CB8AC3E}">
        <p14:creationId xmlns:p14="http://schemas.microsoft.com/office/powerpoint/2010/main" val="36374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Первые годы работы после обучения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00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Булгаков несколько месяцев работал в одном из госпиталей Киева, а позже получил назначение в небольшую земскую больницу в село Никольское, Смоленской губернии. </a:t>
            </a:r>
          </a:p>
        </p:txBody>
      </p:sp>
      <p:pic>
        <p:nvPicPr>
          <p:cNvPr id="6148" name="Picture 2" descr="C:\Users\1\Desktop\1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289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2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"Записки юного врача"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88" cy="36147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Михаил Булгаков начинает работать над книгой "Записки юного врача", повествующей о жизни в глубинке.</a:t>
            </a:r>
          </a:p>
        </p:txBody>
      </p:sp>
      <p:pic>
        <p:nvPicPr>
          <p:cNvPr id="7172" name="Picture 2" descr="C:\Users\1\Desktop\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714500"/>
            <a:ext cx="2627312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2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1918 - 1921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435768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1918 год – возвращение в Киев</a:t>
            </a:r>
          </a:p>
          <a:p>
            <a:pPr eaLnBrk="1" hangingPunct="1"/>
            <a:r>
              <a:rPr lang="ru-RU" sz="280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1920 год – живет во Владикавказе</a:t>
            </a:r>
          </a:p>
          <a:p>
            <a:pPr eaLnBrk="1" hangingPunct="1"/>
            <a:r>
              <a:rPr lang="ru-RU" sz="2800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1921 го – отправление в Москву, работа в редакции газеты «Гудок»</a:t>
            </a:r>
          </a:p>
          <a:p>
            <a:pPr eaLnBrk="1" hangingPunct="1"/>
            <a:endParaRPr lang="ru-RU" smtClean="0"/>
          </a:p>
        </p:txBody>
      </p:sp>
      <p:pic>
        <p:nvPicPr>
          <p:cNvPr id="8196" name="Picture 2" descr="C:\Users\1\Desktop\145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714500"/>
            <a:ext cx="40322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9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1924-1926</a:t>
            </a:r>
          </a:p>
        </p:txBody>
      </p:sp>
      <p:sp>
        <p:nvSpPr>
          <p:cNvPr id="921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1924 год – создание повести "Дьяволиада" и "Роковые яйца»</a:t>
            </a:r>
          </a:p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1925 год – «Собачье сердце», продолжается работа над романом «Белая гвардия»</a:t>
            </a:r>
          </a:p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1926 год – инсценирование «Белой гвардии»,</a:t>
            </a:r>
            <a:r>
              <a:rPr lang="ru-RU" smtClean="0"/>
              <a:t> </a:t>
            </a:r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пьеса называлась "Дни Турбиных"</a:t>
            </a:r>
          </a:p>
        </p:txBody>
      </p:sp>
    </p:spTree>
    <p:extLst>
      <p:ext uri="{BB962C8B-B14F-4D97-AF65-F5344CB8AC3E}">
        <p14:creationId xmlns:p14="http://schemas.microsoft.com/office/powerpoint/2010/main" val="1530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1926-1940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1926 –  «Зойкина квартира» </a:t>
            </a:r>
          </a:p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1927 – «Багровый остров»</a:t>
            </a:r>
          </a:p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1928 – «Бег», «Мастер и Маргарита»</a:t>
            </a:r>
          </a:p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1929 – «Кабала святош» </a:t>
            </a:r>
          </a:p>
          <a:p>
            <a:pPr eaLnBrk="1" hangingPunct="1"/>
            <a:r>
              <a:rPr lang="ru-RU" smtClean="0">
                <a:solidFill>
                  <a:srgbClr val="5D1165"/>
                </a:solidFill>
                <a:latin typeface="Times New Roman" pitchFamily="18" charset="0"/>
                <a:cs typeface="Times New Roman" pitchFamily="18" charset="0"/>
              </a:rPr>
              <a:t>10 марта 1940 года скончался в Москве от тяжелого наследственного заболевания почек.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423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1135</Words>
  <Application>Microsoft Office PowerPoint</Application>
  <PresentationFormat>Экран (4:3)</PresentationFormat>
  <Paragraphs>197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Эпоха в изображении М.А. Булгакова в повести“Собачье сердце” в 12 классе.</vt:lpstr>
      <vt:lpstr>Презентация PowerPoint</vt:lpstr>
      <vt:lpstr>  Автобиографические сведения  </vt:lpstr>
      <vt:lpstr>Фото 1910 года</vt:lpstr>
      <vt:lpstr>Первые годы работы после обучения</vt:lpstr>
      <vt:lpstr>"Записки юного врача"</vt:lpstr>
      <vt:lpstr>1918 - 1921</vt:lpstr>
      <vt:lpstr>1924-1926</vt:lpstr>
      <vt:lpstr>1926-1940</vt:lpstr>
      <vt:lpstr>М.А.Булгаков скончался 10 марта 1940 года. Похоронен на Новодевичьем кладбище в Москве</vt:lpstr>
      <vt:lpstr>Собачье сердце</vt:lpstr>
      <vt:lpstr>«Собачье сердце» </vt:lpstr>
      <vt:lpstr>Литературоведческий словарь</vt:lpstr>
      <vt:lpstr>Литературоведческий словарь</vt:lpstr>
      <vt:lpstr>Презентация PowerPoint</vt:lpstr>
      <vt:lpstr>Презентация PowerPoint</vt:lpstr>
      <vt:lpstr>Полиграф Полиграфович Шариков </vt:lpstr>
      <vt:lpstr>Презентация PowerPoint</vt:lpstr>
      <vt:lpstr>Швондер — председатель домкома. </vt:lpstr>
      <vt:lpstr>Профессор Преображенский </vt:lpstr>
      <vt:lpstr>Иван Арнольдович Борменталь -</vt:lpstr>
      <vt:lpstr>Презентация PowerPoint</vt:lpstr>
      <vt:lpstr>Презентация PowerPoint</vt:lpstr>
      <vt:lpstr> Идеи повести: </vt:lpstr>
      <vt:lpstr> Идеи повести </vt:lpstr>
      <vt:lpstr> Идеи повести </vt:lpstr>
      <vt:lpstr>Презентация PowerPoint</vt:lpstr>
      <vt:lpstr>Крылатые фразы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Эпоха в изображении М.А. Булгакова в повести“Собачье сердце” в 12 классе.</dc:title>
  <dc:creator>ADMIN</dc:creator>
  <cp:lastModifiedBy>ADMIN</cp:lastModifiedBy>
  <cp:revision>7</cp:revision>
  <dcterms:created xsi:type="dcterms:W3CDTF">2015-11-17T14:06:57Z</dcterms:created>
  <dcterms:modified xsi:type="dcterms:W3CDTF">2015-11-17T15:14:04Z</dcterms:modified>
</cp:coreProperties>
</file>