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332" r:id="rId2"/>
    <p:sldId id="308" r:id="rId3"/>
    <p:sldId id="334" r:id="rId4"/>
    <p:sldId id="365" r:id="rId5"/>
    <p:sldId id="344" r:id="rId6"/>
    <p:sldId id="346" r:id="rId7"/>
    <p:sldId id="366" r:id="rId8"/>
    <p:sldId id="459" r:id="rId9"/>
    <p:sldId id="367" r:id="rId10"/>
    <p:sldId id="375" r:id="rId11"/>
    <p:sldId id="369" r:id="rId12"/>
    <p:sldId id="439" r:id="rId13"/>
    <p:sldId id="379" r:id="rId14"/>
    <p:sldId id="468" r:id="rId15"/>
    <p:sldId id="469" r:id="rId16"/>
    <p:sldId id="371" r:id="rId17"/>
    <p:sldId id="381" r:id="rId18"/>
    <p:sldId id="383" r:id="rId19"/>
    <p:sldId id="386" r:id="rId20"/>
    <p:sldId id="471" r:id="rId21"/>
    <p:sldId id="390" r:id="rId22"/>
    <p:sldId id="427" r:id="rId23"/>
    <p:sldId id="392" r:id="rId24"/>
    <p:sldId id="396" r:id="rId25"/>
    <p:sldId id="417" r:id="rId26"/>
    <p:sldId id="463" r:id="rId27"/>
    <p:sldId id="415" r:id="rId28"/>
    <p:sldId id="437" r:id="rId29"/>
    <p:sldId id="438" r:id="rId30"/>
    <p:sldId id="473" r:id="rId31"/>
    <p:sldId id="432" r:id="rId32"/>
    <p:sldId id="434" r:id="rId33"/>
    <p:sldId id="401" r:id="rId34"/>
    <p:sldId id="403" r:id="rId35"/>
    <p:sldId id="404" r:id="rId36"/>
    <p:sldId id="405" r:id="rId37"/>
    <p:sldId id="406" r:id="rId38"/>
    <p:sldId id="443" r:id="rId39"/>
    <p:sldId id="445" r:id="rId40"/>
    <p:sldId id="444" r:id="rId41"/>
    <p:sldId id="407" r:id="rId42"/>
    <p:sldId id="408" r:id="rId43"/>
    <p:sldId id="409" r:id="rId44"/>
    <p:sldId id="447" r:id="rId45"/>
    <p:sldId id="453" r:id="rId46"/>
    <p:sldId id="455" r:id="rId47"/>
    <p:sldId id="457" r:id="rId48"/>
    <p:sldId id="414" r:id="rId49"/>
    <p:sldId id="410" r:id="rId50"/>
    <p:sldId id="411" r:id="rId51"/>
    <p:sldId id="412" r:id="rId52"/>
    <p:sldId id="422" r:id="rId53"/>
    <p:sldId id="423" r:id="rId54"/>
    <p:sldId id="424" r:id="rId55"/>
    <p:sldId id="425" r:id="rId56"/>
    <p:sldId id="426" r:id="rId57"/>
    <p:sldId id="348" r:id="rId58"/>
    <p:sldId id="464" r:id="rId59"/>
    <p:sldId id="349" r:id="rId60"/>
    <p:sldId id="354" r:id="rId61"/>
    <p:sldId id="355" r:id="rId62"/>
    <p:sldId id="356" r:id="rId63"/>
    <p:sldId id="357" r:id="rId64"/>
    <p:sldId id="287" r:id="rId65"/>
    <p:sldId id="467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C248E-8127-4B6E-8958-F46599A51F6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E25A0-1F6C-404D-9066-F0A72D0C1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072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25A0-1F6C-404D-9066-F0A72D0C160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2B1-D7B8-4650-AECD-4384A482878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63AF-0E71-48C2-A27C-272705C3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2B1-D7B8-4650-AECD-4384A482878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63AF-0E71-48C2-A27C-272705C3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2B1-D7B8-4650-AECD-4384A482878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63AF-0E71-48C2-A27C-272705C3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EC066C-8C3D-448C-9008-ED667C4AF8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C8091-CB0C-400F-A372-6C2B416A5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720D9-CBD6-403C-8B4E-C9A8D3199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2B1-D7B8-4650-AECD-4384A482878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63AF-0E71-48C2-A27C-272705C3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2B1-D7B8-4650-AECD-4384A482878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63AF-0E71-48C2-A27C-272705C3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2B1-D7B8-4650-AECD-4384A482878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63AF-0E71-48C2-A27C-272705C3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2B1-D7B8-4650-AECD-4384A482878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63AF-0E71-48C2-A27C-272705C3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2B1-D7B8-4650-AECD-4384A482878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63AF-0E71-48C2-A27C-272705C3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2B1-D7B8-4650-AECD-4384A482878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63AF-0E71-48C2-A27C-272705C3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2B1-D7B8-4650-AECD-4384A482878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63AF-0E71-48C2-A27C-272705C3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2B1-D7B8-4650-AECD-4384A482878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63AF-0E71-48C2-A27C-272705C3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9E2B1-D7B8-4650-AECD-4384A482878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63AF-0E71-48C2-A27C-272705C3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900igr.net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slide" Target="slide51.xml"/><Relationship Id="rId4" Type="http://schemas.openxmlformats.org/officeDocument/2006/relationships/slide" Target="slide5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70388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235450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539750" y="990600"/>
            <a:ext cx="7848600" cy="379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9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Электрический ток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в различных средах</a:t>
            </a:r>
          </a:p>
        </p:txBody>
      </p:sp>
      <p:sp>
        <p:nvSpPr>
          <p:cNvPr id="4101" name="Скругленный прямоугольник 6">
            <a:hlinkClick r:id="rId4" tooltip=" Каталог презентаций "/>
          </p:cNvPr>
          <p:cNvSpPr>
            <a:spLocks noChangeArrowheads="1"/>
          </p:cNvSpPr>
          <p:nvPr/>
        </p:nvSpPr>
        <p:spPr bwMode="auto">
          <a:xfrm>
            <a:off x="3898900" y="6477000"/>
            <a:ext cx="1346200" cy="355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1F1F1"/>
              </a:gs>
            </a:gsLst>
            <a:lin ang="5400000" scaled="1"/>
          </a:gradFill>
          <a:ln w="12700" algn="ctr">
            <a:solidFill>
              <a:srgbClr val="3333CC"/>
            </a:solidFill>
            <a:round/>
            <a:headEnd/>
            <a:tailEnd/>
          </a:ln>
        </p:spPr>
        <p:txBody>
          <a:bodyPr wrap="none" lIns="88900" tIns="25400" rIns="88900" bIns="50800" anchor="ctr" anchorCtr="1"/>
          <a:lstStyle/>
          <a:p>
            <a:r>
              <a:rPr lang="en-US" sz="2000" b="0" i="0" u="sng">
                <a:solidFill>
                  <a:srgbClr val="3333CC"/>
                </a:solidFill>
              </a:rPr>
              <a:t>900igr.net</a:t>
            </a:r>
            <a:endParaRPr lang="ru-RU" sz="2000" b="0" i="0" u="sng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8025" y="548680"/>
            <a:ext cx="8435975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/>
              <a:t>Опыты </a:t>
            </a:r>
            <a:r>
              <a:rPr lang="ru-RU" sz="2800" b="1" dirty="0" err="1" smtClean="0"/>
              <a:t>Толмена</a:t>
            </a:r>
            <a:r>
              <a:rPr lang="ru-RU" sz="2800" b="1" dirty="0" smtClean="0"/>
              <a:t> и Стюарта </a:t>
            </a:r>
            <a:r>
              <a:rPr lang="ru-RU" sz="2800" dirty="0" smtClean="0"/>
              <a:t>являются доказательством того, что металлы обладают электронной проводимостью</a:t>
            </a:r>
            <a:r>
              <a:rPr lang="ru-RU" sz="4000" dirty="0" smtClean="0"/>
              <a:t> 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0" y="2068513"/>
            <a:ext cx="6586538" cy="3578225"/>
          </a:xfrm>
        </p:spPr>
        <p:txBody>
          <a:bodyPr>
            <a:noAutofit/>
          </a:bodyPr>
          <a:lstStyle/>
          <a:p>
            <a:pPr eaLnBrk="1" hangingPunct="1"/>
            <a:r>
              <a:rPr lang="ru-RU" dirty="0" smtClean="0"/>
              <a:t>     Катушка с большим числом витков тонкой проволоки приводилась в быстрое вращение вокруг своей оси. Концы катушки с помощью гибких проводов были присоединены к чувствительному </a:t>
            </a:r>
            <a:r>
              <a:rPr lang="ru-RU" b="1" dirty="0" smtClean="0"/>
              <a:t>баллистическому гальванометру Г</a:t>
            </a:r>
            <a:r>
              <a:rPr lang="ru-RU" dirty="0" smtClean="0"/>
              <a:t>. Раскрученная катушка резко тормозилась, и в цепи возникал кратковременных ток, обусловленный инерцией электронов. 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sz="half" idx="2"/>
          </p:nvPr>
        </p:nvSpPr>
        <p:spPr>
          <a:xfrm flipH="1">
            <a:off x="7308850" y="3429000"/>
            <a:ext cx="71438" cy="209550"/>
          </a:xfrm>
        </p:spPr>
        <p:txBody>
          <a:bodyPr>
            <a:normAutofit fontScale="32500" lnSpcReduction="20000"/>
          </a:bodyPr>
          <a:lstStyle/>
          <a:p>
            <a:pPr eaLnBrk="1" hangingPunct="1"/>
            <a:endParaRPr lang="ru-RU" smtClean="0"/>
          </a:p>
        </p:txBody>
      </p:sp>
      <p:pic>
        <p:nvPicPr>
          <p:cNvPr id="6149" name="Picture 4" descr="Схема опыта Толмена и Стюарта. 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88125" y="1628800"/>
            <a:ext cx="2376488" cy="49402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mej_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2608263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 i="0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250825" y="0"/>
            <a:ext cx="871378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solidFill>
                  <a:srgbClr val="EE0000"/>
                </a:solidFill>
              </a:rPr>
              <a:t>Зависимость сопротивления проводника от температуры</a:t>
            </a:r>
          </a:p>
        </p:txBody>
      </p:sp>
      <p:pic>
        <p:nvPicPr>
          <p:cNvPr id="79879" name="Picture 7" descr="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2205038"/>
            <a:ext cx="3024188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3995738" y="2276475"/>
            <a:ext cx="475297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i="0"/>
              <a:t>При повышении температуры удельное сопротивление проводника возрастает.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i="0"/>
              <a:t>Коэффициент сопротивления равен относительному изменению сопротивления проводника при нагревании на 1К.</a:t>
            </a:r>
          </a:p>
        </p:txBody>
      </p:sp>
      <p:graphicFrame>
        <p:nvGraphicFramePr>
          <p:cNvPr id="79881" name="Object 9"/>
          <p:cNvGraphicFramePr>
            <a:graphicFrameLocks noChangeAspect="1"/>
          </p:cNvGraphicFramePr>
          <p:nvPr/>
        </p:nvGraphicFramePr>
        <p:xfrm>
          <a:off x="755650" y="5229225"/>
          <a:ext cx="2881313" cy="741363"/>
        </p:xfrm>
        <a:graphic>
          <a:graphicData uri="http://schemas.openxmlformats.org/presentationml/2006/ole">
            <p:oleObj spid="_x0000_s82948" name="Формула" r:id="rId6" imgW="889000" imgH="228600" progId="Equation.3">
              <p:embed/>
            </p:oleObj>
          </a:graphicData>
        </a:graphic>
      </p:graphicFrame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0" y="-100013"/>
            <a:ext cx="9144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0">
                <a:solidFill>
                  <a:schemeClr val="accent2"/>
                </a:solidFill>
                <a:latin typeface="Monotype Corsiva" pitchFamily="66" charset="0"/>
              </a:rPr>
              <a:t>Электрический ток в металлах</a:t>
            </a:r>
            <a:r>
              <a:rPr lang="ru-RU" i="0">
                <a:latin typeface="Monotype Corsiva" pitchFamily="66" charset="0"/>
              </a:rPr>
              <a:t>   </a:t>
            </a:r>
          </a:p>
        </p:txBody>
      </p:sp>
      <p:sp>
        <p:nvSpPr>
          <p:cNvPr id="79884" name="Homepage">
            <a:hlinkClick r:id="rId7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75688" y="6237288"/>
            <a:ext cx="320675" cy="431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4FE7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/>
      <p:bldP spid="7988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&amp;Vcy; 1911 &amp;gcy;&amp;ocy;&amp;dcy;&amp;ucy; &amp;gcy;&amp;ocy;&amp;lcy;&amp;lcy;&amp;acy;&amp;ncy;&amp;dcy;&amp;scy;&amp;kcy;&amp;icy;&amp;jcy; &amp;fcy;&amp;icy;&amp;zcy;&amp;icy;&amp;kcy;  &amp;Kcy;&amp;acy;&amp;mcy;&amp;iecy;&amp;rcy;&amp;lcy;&amp;icy;&amp;ncy;&amp;gcy;-&amp;Ocy;&amp;ncy;&amp;ncy;&amp;iecy;&amp;scy; &amp;ocy;&amp;bcy;&amp;ncy;&amp;acy;&amp;rcy;&amp;ucy;&amp;zhcy;&amp;icy;&amp;lcy;, &amp;chcy;&amp;tcy;&amp;ocy; &amp;pcy;&amp;rcy;&amp;icy; &amp;ocy;&amp;khcy;&amp;lcy;&amp;acy;&amp;zhcy;&amp;dcy;&amp;iecy;&amp;ncy;&amp;icy;&amp;icy; &amp;rcy;&amp;t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395288" y="544513"/>
            <a:ext cx="8135937" cy="1084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chemeClr val="accent2"/>
                </a:solidFill>
              </a:rPr>
              <a:t>Вывод:</a:t>
            </a:r>
            <a:br>
              <a:rPr lang="ru-RU" sz="4000" dirty="0" smtClean="0">
                <a:solidFill>
                  <a:schemeClr val="accent2"/>
                </a:solidFill>
              </a:rPr>
            </a:br>
            <a:r>
              <a:rPr lang="ru-RU" sz="4000" dirty="0" smtClean="0"/>
              <a:t>1.носителями заряда в металлах являются электроны;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 rot="10800000" flipV="1">
            <a:off x="457200" y="1989138"/>
            <a:ext cx="8229600" cy="43926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dirty="0" smtClean="0"/>
              <a:t>2. процесс образования носителей заряда – обобществление валентных электронов;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3. выполняется закон Ома;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4. </a:t>
            </a:r>
            <a:r>
              <a:rPr lang="ru-RU" b="1" dirty="0" smtClean="0"/>
              <a:t>техническое применение: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dirty="0" smtClean="0"/>
              <a:t> обмотки двигателей, трансформаторов, генераторов, проводка внутри зданий, сети электропередачи, силовые кабели</a:t>
            </a:r>
            <a:r>
              <a:rPr lang="ru-RU" sz="2800" dirty="0" smtClean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                                                                                                                                			</a:t>
            </a:r>
            <a:r>
              <a:rPr lang="ru-RU" sz="4400" b="1" u="sng" dirty="0" smtClean="0"/>
              <a:t>Задача</a:t>
            </a:r>
          </a:p>
          <a:p>
            <a:r>
              <a:rPr lang="ru-RU" sz="3600" b="1" dirty="0" smtClean="0"/>
              <a:t>Сопротивление медного провода при 0 ̊ С равно 4 Ом. </a:t>
            </a:r>
          </a:p>
          <a:p>
            <a:r>
              <a:rPr lang="ru-RU" sz="3600" b="1" dirty="0" smtClean="0"/>
              <a:t>Найдите его сопротивление при 50 ̊ С, </a:t>
            </a:r>
          </a:p>
          <a:p>
            <a:r>
              <a:rPr lang="ru-RU" sz="3600" b="1" dirty="0" smtClean="0"/>
              <a:t>если температурный коэффициент</a:t>
            </a:r>
          </a:p>
          <a:p>
            <a:r>
              <a:rPr lang="ru-RU" sz="3600" b="1" dirty="0" smtClean="0"/>
              <a:t> сопротивления меди </a:t>
            </a:r>
            <a:r>
              <a:rPr lang="ru-RU" sz="3600" b="1" dirty="0" err="1" smtClean="0"/>
              <a:t>α</a:t>
            </a:r>
            <a:r>
              <a:rPr lang="ru-RU" sz="3600" b="1" dirty="0" smtClean="0"/>
              <a:t>=4,3× 10⁻ᶟ К⁻'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Дано: R=4 Ом</a:t>
            </a:r>
          </a:p>
          <a:p>
            <a:r>
              <a:rPr lang="ru-RU" sz="3200" dirty="0" smtClean="0"/>
              <a:t>            t=50 ̊ С,</a:t>
            </a:r>
          </a:p>
          <a:p>
            <a:r>
              <a:rPr lang="en-US" sz="3200" dirty="0" smtClean="0"/>
              <a:t>            α=</a:t>
            </a:r>
            <a:r>
              <a:rPr lang="ru-RU" sz="3200" dirty="0" smtClean="0"/>
              <a:t>4,3× 10⁻ᶟ К⁻'</a:t>
            </a:r>
          </a:p>
          <a:p>
            <a:r>
              <a:rPr lang="ru-RU" sz="3200" dirty="0" smtClean="0"/>
              <a:t>_____________________________</a:t>
            </a:r>
          </a:p>
          <a:p>
            <a:r>
              <a:rPr lang="ru-RU" sz="3200" dirty="0" smtClean="0"/>
              <a:t>Найти : </a:t>
            </a:r>
            <a:r>
              <a:rPr lang="en-US" sz="3200" dirty="0" smtClean="0"/>
              <a:t>R</a:t>
            </a:r>
            <a:r>
              <a:rPr lang="ru-RU" sz="3200" dirty="0" smtClean="0"/>
              <a:t>=?</a:t>
            </a:r>
          </a:p>
          <a:p>
            <a:endParaRPr lang="ru-RU" sz="3200" dirty="0" smtClean="0"/>
          </a:p>
          <a:p>
            <a:r>
              <a:rPr lang="ru-RU" sz="3200" dirty="0" smtClean="0"/>
              <a:t>                               Решение : </a:t>
            </a:r>
          </a:p>
          <a:p>
            <a:r>
              <a:rPr lang="ru-RU" sz="3200" dirty="0" smtClean="0"/>
              <a:t>R=Rₒ </a:t>
            </a:r>
            <a:r>
              <a:rPr lang="ru-RU" sz="3200" dirty="0" err="1" smtClean="0"/>
              <a:t>(1+α</a:t>
            </a:r>
            <a:r>
              <a:rPr lang="en-US" sz="3200" dirty="0" smtClean="0"/>
              <a:t>t</a:t>
            </a:r>
            <a:r>
              <a:rPr lang="ru-RU" sz="3200" dirty="0" smtClean="0"/>
              <a:t>)</a:t>
            </a:r>
          </a:p>
          <a:p>
            <a:endParaRPr lang="ru-RU" sz="3200" dirty="0" smtClean="0"/>
          </a:p>
          <a:p>
            <a:r>
              <a:rPr lang="en-US" sz="3200" dirty="0" smtClean="0"/>
              <a:t>R</a:t>
            </a:r>
            <a:r>
              <a:rPr lang="ru-RU" sz="3200" dirty="0" smtClean="0"/>
              <a:t>= 4 Ом ×(1+4,3× 10⁻ᶟ К⁻' × 50 ̊ С)=4,86 Ом</a:t>
            </a:r>
          </a:p>
          <a:p>
            <a:endParaRPr lang="ru-RU" sz="3200" dirty="0" smtClean="0"/>
          </a:p>
          <a:p>
            <a:r>
              <a:rPr lang="ru-RU" sz="3200" dirty="0" smtClean="0"/>
              <a:t> Ответ : R=4,86 Ом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608263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 i="0"/>
          </a:p>
        </p:txBody>
      </p:sp>
      <p:pic>
        <p:nvPicPr>
          <p:cNvPr id="10244" name="Picture 4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9" name="WordArt 5"/>
          <p:cNvSpPr>
            <a:spLocks noChangeArrowheads="1" noChangeShapeType="1" noTextEdit="1"/>
          </p:cNvSpPr>
          <p:nvPr/>
        </p:nvSpPr>
        <p:spPr bwMode="auto">
          <a:xfrm>
            <a:off x="1524000" y="404813"/>
            <a:ext cx="6172200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Электрический ток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в полупроводниках</a:t>
            </a:r>
          </a:p>
        </p:txBody>
      </p:sp>
      <p:pic>
        <p:nvPicPr>
          <p:cNvPr id="123910" name="Picture 6" descr="630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94919">
            <a:off x="207963" y="3571875"/>
            <a:ext cx="4459287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1" name="Picture 7" descr="359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6017">
            <a:off x="4716463" y="3646488"/>
            <a:ext cx="4549775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1223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/>
              <a:t>Собственная проводимость полупроводников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Примесная проводимость полупроводников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p – n </a:t>
            </a:r>
            <a:r>
              <a:rPr lang="ru-RU" sz="2400" b="1" smtClean="0"/>
              <a:t> переход и его свойства</a:t>
            </a:r>
          </a:p>
        </p:txBody>
      </p:sp>
      <p:sp>
        <p:nvSpPr>
          <p:cNvPr id="123913" name="Homepage">
            <a:hlinkClick r:id="rId5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75688" y="6237288"/>
            <a:ext cx="320675" cy="431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4FE7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608263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 i="0"/>
          </a:p>
        </p:txBody>
      </p:sp>
      <p:sp>
        <p:nvSpPr>
          <p:cNvPr id="112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EE0000"/>
                </a:solidFill>
              </a:rPr>
              <a:t>Полупроводники</a:t>
            </a:r>
          </a:p>
        </p:txBody>
      </p:sp>
      <p:sp>
        <p:nvSpPr>
          <p:cNvPr id="1127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916238" y="1600200"/>
            <a:ext cx="5832475" cy="10366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>
                <a:solidFill>
                  <a:srgbClr val="EE0000"/>
                </a:solidFill>
              </a:rPr>
              <a:t>      Полупроводники </a:t>
            </a:r>
            <a:r>
              <a:rPr lang="ru-RU" sz="1800" b="1" i="1" smtClean="0">
                <a:solidFill>
                  <a:srgbClr val="000099"/>
                </a:solidFill>
              </a:rPr>
              <a:t>– вещества у которых удельное сопротивление с повышением температуры уменьшается</a:t>
            </a:r>
            <a:endParaRPr lang="ru-RU" sz="2000" smtClean="0"/>
          </a:p>
        </p:txBody>
      </p:sp>
      <p:sp>
        <p:nvSpPr>
          <p:cNvPr id="11271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4365625"/>
            <a:ext cx="6119813" cy="1584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i="1" smtClean="0"/>
              <a:t>Собственная проводимость полупроводников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smtClean="0"/>
              <a:t>Примесная проводимость полупроводников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i="1" smtClean="0"/>
              <a:t>p – n </a:t>
            </a:r>
            <a:r>
              <a:rPr lang="ru-RU" sz="2000" b="1" i="1" smtClean="0"/>
              <a:t> переход и его свойства</a:t>
            </a:r>
          </a:p>
          <a:p>
            <a:pPr eaLnBrk="1" hangingPunct="1">
              <a:lnSpc>
                <a:spcPct val="80000"/>
              </a:lnSpc>
            </a:pPr>
            <a:endParaRPr lang="ru-RU" sz="2000" i="1" smtClean="0"/>
          </a:p>
        </p:txBody>
      </p:sp>
      <p:pic>
        <p:nvPicPr>
          <p:cNvPr id="11272" name="Picture 12" descr="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412875"/>
            <a:ext cx="24479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21"/>
          <p:cNvSpPr txBox="1">
            <a:spLocks noChangeArrowheads="1"/>
          </p:cNvSpPr>
          <p:nvPr/>
        </p:nvSpPr>
        <p:spPr bwMode="auto">
          <a:xfrm>
            <a:off x="0" y="-100013"/>
            <a:ext cx="9144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0">
                <a:solidFill>
                  <a:schemeClr val="accent2"/>
                </a:solidFill>
                <a:latin typeface="Monotype Corsiva" pitchFamily="66" charset="0"/>
              </a:rPr>
              <a:t>Электрический ток в полупроводниках</a:t>
            </a:r>
            <a:r>
              <a:rPr lang="ru-RU" i="0">
                <a:latin typeface="Monotype Corsiva" pitchFamily="66" charset="0"/>
              </a:rPr>
              <a:t>   </a:t>
            </a:r>
          </a:p>
        </p:txBody>
      </p:sp>
      <p:sp>
        <p:nvSpPr>
          <p:cNvPr id="165910" name="Homepage">
            <a:hlinkClick r:id="rId5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75688" y="6237288"/>
            <a:ext cx="320675" cy="431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4FE7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5435600" y="1268413"/>
            <a:ext cx="3384550" cy="3140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0"/>
              <a:t> </a:t>
            </a:r>
            <a:r>
              <a:rPr lang="ru-RU" sz="2000" i="0"/>
              <a:t>Кремний – 4 валентный химический элемент. Каждый атом имеет во внешнем электронном слое по 4 электрона, которые используются для образования парноэлектронных (ковалентных) связей с 4 соседними атомами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304800" y="5589588"/>
            <a:ext cx="8534400" cy="1006475"/>
          </a:xfrm>
          <a:prstGeom prst="rect">
            <a:avLst/>
          </a:prstGeom>
          <a:solidFill>
            <a:schemeClr val="accent1"/>
          </a:solidFill>
          <a:ln w="381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0" i="0">
                <a:latin typeface="Arial" pitchFamily="34" charset="0"/>
              </a:rPr>
              <a:t> </a:t>
            </a:r>
            <a:r>
              <a:rPr lang="ru-RU" sz="2000" i="0">
                <a:latin typeface="Arial" pitchFamily="34" charset="0"/>
              </a:rPr>
              <a:t>При обычных условиях (невысоких температурах)  в полупроводниках отсутствуют свободные заряженные частицы, поэтому полупроводник не проводит электрический ток</a:t>
            </a:r>
          </a:p>
        </p:txBody>
      </p:sp>
      <p:sp>
        <p:nvSpPr>
          <p:cNvPr id="124934" name="Oval 6"/>
          <p:cNvSpPr>
            <a:spLocks noChangeArrowheads="1"/>
          </p:cNvSpPr>
          <p:nvPr/>
        </p:nvSpPr>
        <p:spPr bwMode="auto">
          <a:xfrm>
            <a:off x="1066800" y="1905000"/>
            <a:ext cx="914400" cy="838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Si</a:t>
            </a:r>
            <a:endParaRPr lang="ru-RU" sz="2400" i="0"/>
          </a:p>
        </p:txBody>
      </p:sp>
      <p:sp>
        <p:nvSpPr>
          <p:cNvPr id="124935" name="Oval 7"/>
          <p:cNvSpPr>
            <a:spLocks noChangeArrowheads="1"/>
          </p:cNvSpPr>
          <p:nvPr/>
        </p:nvSpPr>
        <p:spPr bwMode="auto">
          <a:xfrm>
            <a:off x="3962400" y="1905000"/>
            <a:ext cx="914400" cy="838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Si</a:t>
            </a:r>
            <a:endParaRPr lang="ru-RU" sz="2400" i="0"/>
          </a:p>
        </p:txBody>
      </p: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514600" y="3048000"/>
            <a:ext cx="914400" cy="838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Si</a:t>
            </a:r>
            <a:endParaRPr lang="ru-RU" sz="2400" i="0"/>
          </a:p>
        </p:txBody>
      </p:sp>
      <p:sp>
        <p:nvSpPr>
          <p:cNvPr id="124937" name="Oval 9"/>
          <p:cNvSpPr>
            <a:spLocks noChangeArrowheads="1"/>
          </p:cNvSpPr>
          <p:nvPr/>
        </p:nvSpPr>
        <p:spPr bwMode="auto">
          <a:xfrm>
            <a:off x="1066800" y="4267200"/>
            <a:ext cx="914400" cy="838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Si</a:t>
            </a:r>
            <a:endParaRPr lang="ru-RU" sz="2400" i="0"/>
          </a:p>
        </p:txBody>
      </p:sp>
      <p:sp>
        <p:nvSpPr>
          <p:cNvPr id="124938" name="Oval 10"/>
          <p:cNvSpPr>
            <a:spLocks noChangeArrowheads="1"/>
          </p:cNvSpPr>
          <p:nvPr/>
        </p:nvSpPr>
        <p:spPr bwMode="auto">
          <a:xfrm>
            <a:off x="3962400" y="4267200"/>
            <a:ext cx="914400" cy="838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Si</a:t>
            </a:r>
            <a:endParaRPr lang="ru-RU" sz="2400" i="0"/>
          </a:p>
        </p:txBody>
      </p:sp>
      <p:sp>
        <p:nvSpPr>
          <p:cNvPr id="124939" name="Oval 11"/>
          <p:cNvSpPr>
            <a:spLocks noChangeArrowheads="1"/>
          </p:cNvSpPr>
          <p:nvPr/>
        </p:nvSpPr>
        <p:spPr bwMode="auto">
          <a:xfrm rot="3127374" flipH="1">
            <a:off x="3086100" y="1181100"/>
            <a:ext cx="1371600" cy="32766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4940" name="Oval 12"/>
          <p:cNvSpPr>
            <a:spLocks noChangeArrowheads="1"/>
          </p:cNvSpPr>
          <p:nvPr/>
        </p:nvSpPr>
        <p:spPr bwMode="auto">
          <a:xfrm rot="18531227" flipH="1">
            <a:off x="3086100" y="2552700"/>
            <a:ext cx="1371600" cy="32766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4941" name="Oval 13"/>
          <p:cNvSpPr>
            <a:spLocks noChangeArrowheads="1"/>
          </p:cNvSpPr>
          <p:nvPr/>
        </p:nvSpPr>
        <p:spPr bwMode="auto">
          <a:xfrm rot="18531227" flipH="1">
            <a:off x="1409700" y="1181100"/>
            <a:ext cx="1371600" cy="32766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4942" name="Oval 14"/>
          <p:cNvSpPr>
            <a:spLocks noChangeArrowheads="1"/>
          </p:cNvSpPr>
          <p:nvPr/>
        </p:nvSpPr>
        <p:spPr bwMode="auto">
          <a:xfrm>
            <a:off x="1371600" y="5181600"/>
            <a:ext cx="304800" cy="304800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24943" name="Oval 15"/>
          <p:cNvSpPr>
            <a:spLocks noChangeArrowheads="1"/>
          </p:cNvSpPr>
          <p:nvPr/>
        </p:nvSpPr>
        <p:spPr bwMode="auto">
          <a:xfrm>
            <a:off x="1447800" y="3733800"/>
            <a:ext cx="304800" cy="304800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24944" name="Oval 16"/>
          <p:cNvSpPr>
            <a:spLocks noChangeArrowheads="1"/>
          </p:cNvSpPr>
          <p:nvPr/>
        </p:nvSpPr>
        <p:spPr bwMode="auto">
          <a:xfrm>
            <a:off x="1371600" y="1524000"/>
            <a:ext cx="304800" cy="304800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24945" name="Oval 17"/>
          <p:cNvSpPr>
            <a:spLocks noChangeArrowheads="1"/>
          </p:cNvSpPr>
          <p:nvPr/>
        </p:nvSpPr>
        <p:spPr bwMode="auto">
          <a:xfrm>
            <a:off x="1447800" y="3200400"/>
            <a:ext cx="304800" cy="304800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24946" name="Oval 18"/>
          <p:cNvSpPr>
            <a:spLocks noChangeArrowheads="1"/>
          </p:cNvSpPr>
          <p:nvPr/>
        </p:nvSpPr>
        <p:spPr bwMode="auto">
          <a:xfrm>
            <a:off x="3962400" y="3200400"/>
            <a:ext cx="304800" cy="304800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24947" name="Oval 19"/>
          <p:cNvSpPr>
            <a:spLocks noChangeArrowheads="1"/>
          </p:cNvSpPr>
          <p:nvPr/>
        </p:nvSpPr>
        <p:spPr bwMode="auto">
          <a:xfrm>
            <a:off x="3124200" y="4495800"/>
            <a:ext cx="304800" cy="304800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24948" name="Oval 20"/>
          <p:cNvSpPr>
            <a:spLocks noChangeArrowheads="1"/>
          </p:cNvSpPr>
          <p:nvPr/>
        </p:nvSpPr>
        <p:spPr bwMode="auto">
          <a:xfrm>
            <a:off x="4495800" y="3886200"/>
            <a:ext cx="304800" cy="304800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24949" name="Oval 21"/>
          <p:cNvSpPr>
            <a:spLocks noChangeArrowheads="1"/>
          </p:cNvSpPr>
          <p:nvPr/>
        </p:nvSpPr>
        <p:spPr bwMode="auto">
          <a:xfrm>
            <a:off x="3352800" y="2133600"/>
            <a:ext cx="304800" cy="304800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0" y="-100013"/>
            <a:ext cx="9144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0">
                <a:solidFill>
                  <a:schemeClr val="accent2"/>
                </a:solidFill>
                <a:latin typeface="Monotype Corsiva" pitchFamily="66" charset="0"/>
              </a:rPr>
              <a:t>Электрический ток в полупроводниках</a:t>
            </a:r>
            <a:r>
              <a:rPr lang="ru-RU" i="0">
                <a:latin typeface="Monotype Corsiva" pitchFamily="66" charset="0"/>
              </a:rPr>
              <a:t>   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792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/>
              <a:t>Рассмотрим проводимость полупроводников на основе кремния </a:t>
            </a:r>
            <a:r>
              <a:rPr lang="en-US" sz="2000" b="1" smtClean="0"/>
              <a:t>Si</a:t>
            </a:r>
            <a:endParaRPr lang="ru-RU" sz="2000" b="1" smtClean="0"/>
          </a:p>
          <a:p>
            <a:pPr eaLnBrk="1" hangingPunct="1">
              <a:lnSpc>
                <a:spcPct val="80000"/>
              </a:lnSpc>
            </a:pPr>
            <a:endParaRPr lang="ru-RU" sz="20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1444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smtClean="0">
                <a:solidFill>
                  <a:schemeClr val="accent2"/>
                </a:solidFill>
              </a:rPr>
              <a:t>Собственная проводимость полупроводников</a:t>
            </a:r>
          </a:p>
        </p:txBody>
      </p:sp>
      <p:sp>
        <p:nvSpPr>
          <p:cNvPr id="124953" name="Homepage">
            <a:hlinkClick r:id="rId4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75688" y="6237288"/>
            <a:ext cx="320675" cy="431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4FE7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16 0.07954 C -0.20851 0.0363 -0.16458 -0.06705 -0.08333 -0.15075 C -0.00278 -0.23352 0.08507 -0.26635 0.11094 -0.22266 C 0.13646 -0.18034 0.09132 -0.07653 0.01128 0.00648 C -0.07014 0.09018 -0.1566 0.12208 -0.19375 0.06544 " pathEditMode="relative" rAng="10800000" ptsTypes="fffff">
                                      <p:cBhvr>
                                        <p:cTn id="65" dur="20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0" y="-152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23 -0.07075 C 0.1915 -0.03029 0.14809 0.07006 0.0691 0.1526 C -0.00937 0.23445 -0.09392 0.26821 -0.11788 0.22751 C -0.14166 0.18751 -0.09687 0.08693 -0.01892 0.00485 C 0.06007 -0.07792 0.14341 -0.11098 0.16823 -0.07075 Z " pathEditMode="relative" rAng="3115664" ptsTypes="fffff">
                                      <p:cBhvr>
                                        <p:cTn id="67" dur="2000" fill="hold"/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0" y="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24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24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/>
      <p:bldP spid="124933" grpId="0" animBg="1"/>
      <p:bldP spid="124934" grpId="0" animBg="1"/>
      <p:bldP spid="124934" grpId="1" animBg="1"/>
      <p:bldP spid="124935" grpId="0" animBg="1"/>
      <p:bldP spid="124935" grpId="1" animBg="1"/>
      <p:bldP spid="124936" grpId="0" animBg="1"/>
      <p:bldP spid="124936" grpId="1" animBg="1"/>
      <p:bldP spid="124937" grpId="0" animBg="1"/>
      <p:bldP spid="124937" grpId="1" animBg="1"/>
      <p:bldP spid="124938" grpId="0" animBg="1"/>
      <p:bldP spid="124938" grpId="1" animBg="1"/>
      <p:bldP spid="124939" grpId="0" animBg="1"/>
      <p:bldP spid="124939" grpId="1" animBg="1"/>
      <p:bldP spid="124940" grpId="0" animBg="1"/>
      <p:bldP spid="124940" grpId="1" animBg="1"/>
      <p:bldP spid="124941" grpId="0" animBg="1"/>
      <p:bldP spid="124941" grpId="1" animBg="1"/>
      <p:bldP spid="124942" grpId="0" animBg="1"/>
      <p:bldP spid="124942" grpId="1" animBg="1"/>
      <p:bldP spid="124943" grpId="0" animBg="1"/>
      <p:bldP spid="124943" grpId="1" animBg="1"/>
      <p:bldP spid="124944" grpId="0" animBg="1"/>
      <p:bldP spid="124944" grpId="1" animBg="1"/>
      <p:bldP spid="124945" grpId="0" animBg="1"/>
      <p:bldP spid="124945" grpId="1" animBg="1"/>
      <p:bldP spid="124946" grpId="0" animBg="1"/>
      <p:bldP spid="124946" grpId="1" animBg="1"/>
      <p:bldP spid="124946" grpId="2" animBg="1"/>
      <p:bldP spid="124947" grpId="0" animBg="1"/>
      <p:bldP spid="124947" grpId="1" animBg="1"/>
      <p:bldP spid="124948" grpId="0" animBg="1"/>
      <p:bldP spid="124948" grpId="1" animBg="1"/>
      <p:bldP spid="124949" grpId="0" animBg="1"/>
      <p:bldP spid="124949" grpId="1" animBg="1"/>
      <p:bldP spid="124949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608263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 i="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4800" y="685800"/>
            <a:ext cx="8382000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0" i="0"/>
              <a:t> </a:t>
            </a:r>
            <a:r>
              <a:rPr lang="ru-RU" sz="2000" i="0"/>
              <a:t>Рассмотрим изменения в полупроводнике при увеличении температуры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323850" y="5300663"/>
            <a:ext cx="8496300" cy="1616075"/>
          </a:xfrm>
          <a:prstGeom prst="rect">
            <a:avLst/>
          </a:prstGeom>
          <a:solidFill>
            <a:schemeClr val="accent1"/>
          </a:solidFill>
          <a:ln w="381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0" i="0">
                <a:latin typeface="Arial" pitchFamily="34" charset="0"/>
              </a:rPr>
              <a:t> </a:t>
            </a:r>
            <a:r>
              <a:rPr lang="ru-RU" sz="2000" i="0">
                <a:latin typeface="Arial" pitchFamily="34" charset="0"/>
              </a:rPr>
              <a:t>При увеличении температуры энергия электронов увеличивается и некоторые из них покидают связи, становясь </a:t>
            </a:r>
            <a:r>
              <a:rPr lang="ru-RU" sz="2000" i="0">
                <a:solidFill>
                  <a:srgbClr val="0000FF"/>
                </a:solidFill>
                <a:latin typeface="Arial" pitchFamily="34" charset="0"/>
              </a:rPr>
              <a:t>свободными электронами</a:t>
            </a:r>
            <a:r>
              <a:rPr lang="ru-RU" sz="2000" i="0">
                <a:latin typeface="Arial" pitchFamily="34" charset="0"/>
              </a:rPr>
              <a:t>. На их месте остаются некомпенсированные электрические заряды (виртуальные заряженные частицы), называемые </a:t>
            </a:r>
            <a:r>
              <a:rPr lang="ru-RU" sz="2000" i="0">
                <a:solidFill>
                  <a:srgbClr val="0000FF"/>
                </a:solidFill>
                <a:latin typeface="Arial" pitchFamily="34" charset="0"/>
              </a:rPr>
              <a:t>дырками.</a:t>
            </a: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754063" y="1854200"/>
            <a:ext cx="787400" cy="7985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Si</a:t>
            </a:r>
            <a:endParaRPr lang="ru-RU" sz="2400" i="0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3249613" y="1854200"/>
            <a:ext cx="785812" cy="7985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Si</a:t>
            </a:r>
            <a:endParaRPr lang="ru-RU" sz="2400" i="0"/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2000250" y="3048000"/>
            <a:ext cx="742950" cy="6905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Si</a:t>
            </a:r>
            <a:endParaRPr lang="ru-RU" sz="2400" i="0"/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754063" y="4100513"/>
            <a:ext cx="787400" cy="7985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Si</a:t>
            </a:r>
            <a:endParaRPr lang="ru-RU" sz="2400" i="0"/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3249613" y="4100513"/>
            <a:ext cx="785812" cy="7985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Si</a:t>
            </a:r>
            <a:endParaRPr lang="ru-RU" sz="2400" i="0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 rot="3127374" flipH="1">
            <a:off x="2432050" y="1312863"/>
            <a:ext cx="1303338" cy="282416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 rot="18531227" flipH="1">
            <a:off x="2432050" y="2616201"/>
            <a:ext cx="1303337" cy="282416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1392238" y="1676400"/>
            <a:ext cx="263525" cy="288925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28015" name="Oval 15"/>
          <p:cNvSpPr>
            <a:spLocks noChangeArrowheads="1"/>
          </p:cNvSpPr>
          <p:nvPr/>
        </p:nvSpPr>
        <p:spPr bwMode="auto">
          <a:xfrm>
            <a:off x="1081088" y="3087688"/>
            <a:ext cx="265112" cy="288925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28016" name="Oval 16"/>
          <p:cNvSpPr>
            <a:spLocks noChangeArrowheads="1"/>
          </p:cNvSpPr>
          <p:nvPr/>
        </p:nvSpPr>
        <p:spPr bwMode="auto">
          <a:xfrm>
            <a:off x="3332163" y="3146425"/>
            <a:ext cx="260350" cy="288925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28017" name="Oval 17"/>
          <p:cNvSpPr>
            <a:spLocks noChangeArrowheads="1"/>
          </p:cNvSpPr>
          <p:nvPr/>
        </p:nvSpPr>
        <p:spPr bwMode="auto">
          <a:xfrm>
            <a:off x="2527300" y="4318000"/>
            <a:ext cx="261938" cy="288925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3708400" y="3738563"/>
            <a:ext cx="261938" cy="290512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2652713" y="2044700"/>
            <a:ext cx="263525" cy="288925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28020" name="Oval 20"/>
          <p:cNvSpPr>
            <a:spLocks noChangeArrowheads="1"/>
          </p:cNvSpPr>
          <p:nvPr/>
        </p:nvSpPr>
        <p:spPr bwMode="auto">
          <a:xfrm>
            <a:off x="3276600" y="3048000"/>
            <a:ext cx="381000" cy="3810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solidFill>
                  <a:srgbClr val="FF3300"/>
                </a:solidFill>
              </a:rPr>
              <a:t>+</a:t>
            </a:r>
          </a:p>
        </p:txBody>
      </p:sp>
      <p:sp>
        <p:nvSpPr>
          <p:cNvPr id="128021" name="Text Box 21"/>
          <p:cNvSpPr txBox="1">
            <a:spLocks noChangeArrowheads="1"/>
          </p:cNvSpPr>
          <p:nvPr/>
        </p:nvSpPr>
        <p:spPr bwMode="auto">
          <a:xfrm>
            <a:off x="6172200" y="1905000"/>
            <a:ext cx="1676400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0">
                <a:solidFill>
                  <a:srgbClr val="0000FF"/>
                </a:solidFill>
              </a:rPr>
              <a:t>свободный  электрон</a:t>
            </a:r>
          </a:p>
        </p:txBody>
      </p:sp>
      <p:sp>
        <p:nvSpPr>
          <p:cNvPr id="128022" name="Text Box 22"/>
          <p:cNvSpPr txBox="1">
            <a:spLocks noChangeArrowheads="1"/>
          </p:cNvSpPr>
          <p:nvPr/>
        </p:nvSpPr>
        <p:spPr bwMode="auto">
          <a:xfrm>
            <a:off x="3733800" y="3048000"/>
            <a:ext cx="16764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0">
                <a:solidFill>
                  <a:srgbClr val="0000FF"/>
                </a:solidFill>
              </a:rPr>
              <a:t>дырка</a:t>
            </a:r>
          </a:p>
        </p:txBody>
      </p:sp>
      <p:sp>
        <p:nvSpPr>
          <p:cNvPr id="128023" name="Oval 23"/>
          <p:cNvSpPr>
            <a:spLocks noChangeArrowheads="1"/>
          </p:cNvSpPr>
          <p:nvPr/>
        </p:nvSpPr>
        <p:spPr bwMode="auto">
          <a:xfrm>
            <a:off x="990600" y="3048000"/>
            <a:ext cx="381000" cy="3810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solidFill>
                  <a:srgbClr val="FF3300"/>
                </a:solidFill>
              </a:rPr>
              <a:t>+</a:t>
            </a:r>
          </a:p>
        </p:txBody>
      </p:sp>
      <p:sp>
        <p:nvSpPr>
          <p:cNvPr id="128024" name="Oval 24"/>
          <p:cNvSpPr>
            <a:spLocks noChangeArrowheads="1"/>
          </p:cNvSpPr>
          <p:nvPr/>
        </p:nvSpPr>
        <p:spPr bwMode="auto">
          <a:xfrm>
            <a:off x="2514600" y="4267200"/>
            <a:ext cx="381000" cy="3810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solidFill>
                  <a:srgbClr val="FF3300"/>
                </a:solidFill>
              </a:rPr>
              <a:t>+</a:t>
            </a:r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1101725" y="4892675"/>
            <a:ext cx="261938" cy="288925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3338" name="Oval 26"/>
          <p:cNvSpPr>
            <a:spLocks noChangeArrowheads="1"/>
          </p:cNvSpPr>
          <p:nvPr/>
        </p:nvSpPr>
        <p:spPr bwMode="auto">
          <a:xfrm>
            <a:off x="908050" y="3606800"/>
            <a:ext cx="263525" cy="288925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215900" y="-100013"/>
            <a:ext cx="9144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0">
                <a:solidFill>
                  <a:schemeClr val="accent2"/>
                </a:solidFill>
                <a:latin typeface="Monotype Corsiva" pitchFamily="66" charset="0"/>
              </a:rPr>
              <a:t>Электрический ток в полупроводниках</a:t>
            </a:r>
            <a:r>
              <a:rPr lang="ru-RU" i="0">
                <a:latin typeface="Monotype Corsiva" pitchFamily="66" charset="0"/>
              </a:rPr>
              <a:t>   </a:t>
            </a:r>
          </a:p>
        </p:txBody>
      </p:sp>
      <p:sp>
        <p:nvSpPr>
          <p:cNvPr id="128028" name="Homepage">
            <a:hlinkClick r:id="rId4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75688" y="6237288"/>
            <a:ext cx="320675" cy="431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4FE7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6.87861E-6 C 0.01024 -0.01457 0.02413 -0.02313 0.03645 -0.034 C 0.04079 -0.03793 0.04357 -0.04255 0.04756 -0.04671 C 0.05399 -0.05319 0.06111 -0.05874 0.06822 -0.06359 C 0.07586 -0.08417 0.09062 -0.08694 0.10468 -0.09735 C 0.10954 -0.10105 0.11249 -0.1066 0.11736 -0.11006 C 0.12829 -0.11793 0.13888 -0.12602 0.15069 -0.13111 C 0.15729 -0.13989 0.16753 -0.1392 0.17621 -0.14382 C 0.20815 -0.1607 0.23541 -0.15654 0.27135 -0.15654 " pathEditMode="relative" ptsTypes="ffffffffA">
                                      <p:cBhvr>
                                        <p:cTn id="11" dur="2000" fill="hold"/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03 0.00417 0.01546 0.01758 0.02691 0.02336 C 0.03455 0.03307 0.02622 0.02128 0.03178 0.03376 C 0.03403 0.03885 0.0382 0.0444 0.04132 0.04856 C 0.04393 0.05203 0.04653 0.05573 0.04914 0.05919 C 0.05139 0.06243 0.05869 0.06336 0.05869 0.06336 C 0.06459 0.07122 0.07448 0.07214 0.08247 0.07399 C 0.09358 0.07677 0.10487 0.07862 0.1158 0.08255 C 0.21858 0.07908 0.21511 0.0807 0.28091 0.06983 C 0.29601 0.05619 0.31059 0.04971 0.32865 0.0444 C 0.34341 0.03445 0.35973 0.02891 0.37466 0.01896 C 0.38855 0.00971 0.40191 -0.00138 0.4158 -0.01063 C 0.42761 -0.01872 0.44046 -0.02381 0.45244 -0.03167 C 0.4573 -0.03491 0.46059 -0.04046 0.46511 -0.04439 C 0.46615 -0.04716 0.4665 -0.05063 0.46823 -0.05294 C 0.47084 -0.05641 0.47778 -0.06127 0.47778 -0.06127 C 0.48073 -0.06913 0.48282 -0.07214 0.48733 -0.07815 " pathEditMode="relative" ptsTypes="ffffffffffffffffA">
                                      <p:cBhvr>
                                        <p:cTn id="28" dur="2000" fill="hold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2451 C 0.01407 0.03006 0.01876 0.03468 0.02049 0.04139 C 0.02101 0.04347 0.02119 0.04578 0.02205 0.04763 C 0.02327 0.05018 0.02501 0.05249 0.02691 0.05411 C 0.03351 0.05989 0.04323 0.06335 0.0507 0.06659 C 0.05782 0.0696 0.05678 0.07006 0.06494 0.07723 C 0.06858 0.08046 0.07344 0.07954 0.07761 0.08139 C 0.08507 0.08809 0.09063 0.08902 0.09983 0.09203 C 0.10469 0.09364 0.10903 0.09781 0.11407 0.0985 C 0.12431 0.10012 0.13421 0.1022 0.14428 0.10474 C 0.16129 0.10335 0.1783 0.10289 0.19514 0.10058 C 0.21407 0.09804 0.22622 0.07746 0.24271 0.0689 C 0.24636 0.06127 0.25105 0.0585 0.25539 0.05179 C 0.25955 0.04532 0.26025 0.04231 0.26494 0.037 C 0.26632 0.03538 0.26823 0.03445 0.26962 0.03283 C 0.2724 0.0296 0.27761 0.0222 0.27761 0.0222 C 0.28212 0.00393 0.2757 0.02659 0.28247 0.01179 C 0.28785 -2.19653E-6 0.279 0.00971 0.28872 0.00116 C 0.2908 -0.00717 0.29271 -0.01086 0.29827 -0.01572 C 0.30261 -0.02566 0.30626 -0.03607 0.31094 -0.04532 C 0.31685 -0.06913 0.32049 -0.09942 0.3316 -0.1193 C 0.33612 -0.1378 0.33768 -0.16323 0.3507 -0.17433 C 0.35712 -0.18705 0.36355 -0.18751 0.37136 -0.19745 C 0.3757 -0.20925 0.3724 -0.20532 0.38247 -0.21017 C 0.3856 -0.21179 0.39185 -0.21456 0.39185 -0.21456 " pathEditMode="relative" ptsTypes="ffffffffffffffffffffffffA">
                                      <p:cBhvr>
                                        <p:cTn id="36" dur="20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 animBg="1"/>
      <p:bldP spid="128015" grpId="0" animBg="1"/>
      <p:bldP spid="128016" grpId="0" animBg="1"/>
      <p:bldP spid="128017" grpId="0" animBg="1"/>
      <p:bldP spid="128020" grpId="0" animBg="1"/>
      <p:bldP spid="128021" grpId="0"/>
      <p:bldP spid="128022" grpId="0"/>
      <p:bldP spid="128023" grpId="0" animBg="1"/>
      <p:bldP spid="1280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7484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            Цель урока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 повторить  и обобщить знания о природе электрического тока в различных средах, сформировать умения и навыки применения знаний на практике, подготовка к зачёту. </a:t>
            </a:r>
          </a:p>
          <a:p>
            <a:r>
              <a:rPr lang="ru-RU" sz="2800" dirty="0" smtClean="0"/>
              <a:t>                               </a:t>
            </a:r>
            <a:r>
              <a:rPr lang="ru-RU" sz="2800" b="1" dirty="0" smtClean="0"/>
              <a:t>Задачи урока: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- образовательная</a:t>
            </a:r>
            <a:r>
              <a:rPr lang="ru-RU" sz="2800" dirty="0" smtClean="0"/>
              <a:t>: вооружать учащихся глубокими знаниями, формировать самостоятельность в достижении и обобщении знаний; </a:t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b="1" dirty="0" smtClean="0"/>
              <a:t>воспитательная: </a:t>
            </a:r>
            <a:r>
              <a:rPr lang="ru-RU" sz="2800" dirty="0" smtClean="0"/>
              <a:t>воспитание сознательной дисциплины, воспитание коллективизма, самостоятельности, инициативы; </a:t>
            </a:r>
            <a:br>
              <a:rPr lang="ru-RU" sz="2800" dirty="0" smtClean="0"/>
            </a:br>
            <a:r>
              <a:rPr lang="ru-RU" sz="2800" dirty="0" smtClean="0"/>
              <a:t>-</a:t>
            </a:r>
            <a:r>
              <a:rPr lang="ru-RU" sz="2800" b="1" dirty="0" smtClean="0"/>
              <a:t> развивающая</a:t>
            </a:r>
            <a:r>
              <a:rPr lang="ru-RU" sz="2800" dirty="0" smtClean="0"/>
              <a:t>: развитие общего кругозора учащихся, выделять главное, делать обобщения, выводы, сравнения, умение слушать.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608263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 i="0"/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152400" y="476250"/>
            <a:ext cx="8991600" cy="13112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 i="0"/>
              <a:t> </a:t>
            </a:r>
            <a:r>
              <a:rPr lang="ru-RU" sz="2000" i="0"/>
              <a:t>Собственная проводимость полупроводников явно недостаточна для технического применения полупроводников.</a:t>
            </a:r>
            <a:r>
              <a:rPr lang="ru-RU" b="0" i="0"/>
              <a:t>  </a:t>
            </a:r>
            <a:r>
              <a:rPr lang="ru-RU" sz="2000" i="0"/>
              <a:t>Поэтому для увеличение проводимости в чистые полупроводники внедряют примеси (легируют) , которые бывают </a:t>
            </a:r>
            <a:r>
              <a:rPr lang="ru-RU" sz="2000" i="0">
                <a:solidFill>
                  <a:srgbClr val="0000FF"/>
                </a:solidFill>
              </a:rPr>
              <a:t>донорные</a:t>
            </a:r>
            <a:r>
              <a:rPr lang="ru-RU" sz="2000" i="0"/>
              <a:t> и </a:t>
            </a:r>
            <a:r>
              <a:rPr lang="ru-RU" sz="2000" i="0">
                <a:solidFill>
                  <a:srgbClr val="0000FF"/>
                </a:solidFill>
              </a:rPr>
              <a:t>акцепторные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52400" y="1981200"/>
            <a:ext cx="85344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1079" name="Oval 7"/>
          <p:cNvSpPr>
            <a:spLocks noChangeArrowheads="1"/>
          </p:cNvSpPr>
          <p:nvPr/>
        </p:nvSpPr>
        <p:spPr bwMode="auto">
          <a:xfrm>
            <a:off x="688975" y="2287588"/>
            <a:ext cx="787400" cy="7985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Si</a:t>
            </a:r>
            <a:endParaRPr lang="ru-RU" sz="2400" i="0"/>
          </a:p>
        </p:txBody>
      </p:sp>
      <p:sp>
        <p:nvSpPr>
          <p:cNvPr id="131080" name="Oval 8"/>
          <p:cNvSpPr>
            <a:spLocks noChangeArrowheads="1"/>
          </p:cNvSpPr>
          <p:nvPr/>
        </p:nvSpPr>
        <p:spPr bwMode="auto">
          <a:xfrm>
            <a:off x="3184525" y="2287588"/>
            <a:ext cx="785813" cy="7985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Si</a:t>
            </a:r>
            <a:endParaRPr lang="ru-RU" sz="2400" i="0"/>
          </a:p>
        </p:txBody>
      </p:sp>
      <p:sp>
        <p:nvSpPr>
          <p:cNvPr id="131081" name="Oval 9"/>
          <p:cNvSpPr>
            <a:spLocks noChangeArrowheads="1"/>
          </p:cNvSpPr>
          <p:nvPr/>
        </p:nvSpPr>
        <p:spPr bwMode="auto">
          <a:xfrm>
            <a:off x="1327150" y="2109788"/>
            <a:ext cx="263525" cy="288925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31082" name="Oval 10"/>
          <p:cNvSpPr>
            <a:spLocks noChangeArrowheads="1"/>
          </p:cNvSpPr>
          <p:nvPr/>
        </p:nvSpPr>
        <p:spPr bwMode="auto">
          <a:xfrm>
            <a:off x="2587625" y="2478088"/>
            <a:ext cx="263525" cy="288925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31083" name="Oval 11"/>
          <p:cNvSpPr>
            <a:spLocks noChangeArrowheads="1"/>
          </p:cNvSpPr>
          <p:nvPr/>
        </p:nvSpPr>
        <p:spPr bwMode="auto">
          <a:xfrm>
            <a:off x="4449763" y="3070225"/>
            <a:ext cx="261937" cy="290513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31084" name="Oval 12"/>
          <p:cNvSpPr>
            <a:spLocks noChangeArrowheads="1"/>
          </p:cNvSpPr>
          <p:nvPr/>
        </p:nvSpPr>
        <p:spPr bwMode="auto">
          <a:xfrm>
            <a:off x="1935163" y="3505200"/>
            <a:ext cx="655637" cy="609600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>
                <a:solidFill>
                  <a:srgbClr val="FFFF00"/>
                </a:solidFill>
              </a:rPr>
              <a:t>As</a:t>
            </a:r>
            <a:endParaRPr lang="ru-RU" sz="2400" i="0">
              <a:solidFill>
                <a:srgbClr val="FFFF00"/>
              </a:solidFill>
            </a:endParaRPr>
          </a:p>
        </p:txBody>
      </p:sp>
      <p:sp>
        <p:nvSpPr>
          <p:cNvPr id="131085" name="Oval 13"/>
          <p:cNvSpPr>
            <a:spLocks noChangeArrowheads="1"/>
          </p:cNvSpPr>
          <p:nvPr/>
        </p:nvSpPr>
        <p:spPr bwMode="auto">
          <a:xfrm>
            <a:off x="1016000" y="3521075"/>
            <a:ext cx="265113" cy="288925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31086" name="Oval 14"/>
          <p:cNvSpPr>
            <a:spLocks noChangeArrowheads="1"/>
          </p:cNvSpPr>
          <p:nvPr/>
        </p:nvSpPr>
        <p:spPr bwMode="auto">
          <a:xfrm>
            <a:off x="3267075" y="3579813"/>
            <a:ext cx="260350" cy="288925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31087" name="Oval 15"/>
          <p:cNvSpPr>
            <a:spLocks noChangeArrowheads="1"/>
          </p:cNvSpPr>
          <p:nvPr/>
        </p:nvSpPr>
        <p:spPr bwMode="auto">
          <a:xfrm>
            <a:off x="3643313" y="4171950"/>
            <a:ext cx="261937" cy="290513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31088" name="Oval 16"/>
          <p:cNvSpPr>
            <a:spLocks noChangeArrowheads="1"/>
          </p:cNvSpPr>
          <p:nvPr/>
        </p:nvSpPr>
        <p:spPr bwMode="auto">
          <a:xfrm>
            <a:off x="688975" y="4533900"/>
            <a:ext cx="787400" cy="7985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Si</a:t>
            </a:r>
            <a:endParaRPr lang="ru-RU" sz="2400" i="0"/>
          </a:p>
        </p:txBody>
      </p:sp>
      <p:sp>
        <p:nvSpPr>
          <p:cNvPr id="131089" name="Oval 17"/>
          <p:cNvSpPr>
            <a:spLocks noChangeArrowheads="1"/>
          </p:cNvSpPr>
          <p:nvPr/>
        </p:nvSpPr>
        <p:spPr bwMode="auto">
          <a:xfrm>
            <a:off x="842963" y="4040188"/>
            <a:ext cx="263525" cy="288925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31090" name="Oval 18"/>
          <p:cNvSpPr>
            <a:spLocks noChangeArrowheads="1"/>
          </p:cNvSpPr>
          <p:nvPr/>
        </p:nvSpPr>
        <p:spPr bwMode="auto">
          <a:xfrm>
            <a:off x="3184525" y="4533900"/>
            <a:ext cx="785813" cy="7985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Si</a:t>
            </a:r>
            <a:endParaRPr lang="ru-RU" sz="2400" i="0"/>
          </a:p>
        </p:txBody>
      </p:sp>
      <p:sp>
        <p:nvSpPr>
          <p:cNvPr id="131091" name="Oval 19"/>
          <p:cNvSpPr>
            <a:spLocks noChangeArrowheads="1"/>
          </p:cNvSpPr>
          <p:nvPr/>
        </p:nvSpPr>
        <p:spPr bwMode="auto">
          <a:xfrm>
            <a:off x="2462213" y="4751388"/>
            <a:ext cx="261937" cy="288925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31092" name="Oval 20"/>
          <p:cNvSpPr>
            <a:spLocks noChangeArrowheads="1"/>
          </p:cNvSpPr>
          <p:nvPr/>
        </p:nvSpPr>
        <p:spPr bwMode="auto">
          <a:xfrm>
            <a:off x="1036638" y="5326063"/>
            <a:ext cx="261937" cy="288925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31093" name="Text Box 21"/>
          <p:cNvSpPr txBox="1">
            <a:spLocks noChangeArrowheads="1"/>
          </p:cNvSpPr>
          <p:nvPr/>
        </p:nvSpPr>
        <p:spPr bwMode="auto">
          <a:xfrm>
            <a:off x="4953000" y="2667000"/>
            <a:ext cx="4038600" cy="2530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0"/>
              <a:t> </a:t>
            </a:r>
            <a:r>
              <a:rPr lang="ru-RU" b="0" i="0"/>
              <a:t>      </a:t>
            </a:r>
            <a:r>
              <a:rPr lang="ru-RU" sz="2000" i="0"/>
              <a:t>При легировании                     4–валентного кремния </a:t>
            </a:r>
            <a:r>
              <a:rPr lang="en-US" sz="2000" i="0"/>
              <a:t>Si </a:t>
            </a:r>
            <a:r>
              <a:rPr lang="ru-RU" sz="2000" i="0"/>
              <a:t>       5–валентным мышьяком</a:t>
            </a:r>
            <a:r>
              <a:rPr lang="en-US" sz="2000" i="0"/>
              <a:t> As</a:t>
            </a:r>
            <a:r>
              <a:rPr lang="ru-RU" sz="2000" i="0"/>
              <a:t>, один из 5 электронов мышьяка становится свободным.                                                                                                                                                                 </a:t>
            </a:r>
            <a:r>
              <a:rPr lang="en-US" sz="2000" i="0"/>
              <a:t>As – </a:t>
            </a:r>
            <a:r>
              <a:rPr lang="ru-RU" sz="2000" i="0"/>
              <a:t>положительный ион. Дырки нет!</a:t>
            </a:r>
          </a:p>
        </p:txBody>
      </p:sp>
      <p:sp>
        <p:nvSpPr>
          <p:cNvPr id="131094" name="Text Box 22"/>
          <p:cNvSpPr txBox="1">
            <a:spLocks noChangeArrowheads="1"/>
          </p:cNvSpPr>
          <p:nvPr/>
        </p:nvSpPr>
        <p:spPr bwMode="auto">
          <a:xfrm>
            <a:off x="304800" y="5805488"/>
            <a:ext cx="8083550" cy="915987"/>
          </a:xfrm>
          <a:prstGeom prst="rect">
            <a:avLst/>
          </a:prstGeom>
          <a:solidFill>
            <a:schemeClr val="accent1"/>
          </a:solidFill>
          <a:ln w="381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0" i="0">
                <a:latin typeface="Arial" pitchFamily="34" charset="0"/>
              </a:rPr>
              <a:t>  </a:t>
            </a:r>
            <a:r>
              <a:rPr lang="ru-RU" i="0">
                <a:latin typeface="Arial" pitchFamily="34" charset="0"/>
              </a:rPr>
              <a:t>Такой полупроводник называется полупроводником </a:t>
            </a:r>
            <a:r>
              <a:rPr lang="en-US" i="0">
                <a:solidFill>
                  <a:srgbClr val="0000FF"/>
                </a:solidFill>
                <a:latin typeface="Arial" pitchFamily="34" charset="0"/>
              </a:rPr>
              <a:t>n </a:t>
            </a:r>
            <a:r>
              <a:rPr lang="ru-RU" i="0">
                <a:solidFill>
                  <a:srgbClr val="0000FF"/>
                </a:solidFill>
                <a:latin typeface="Arial" pitchFamily="34" charset="0"/>
              </a:rPr>
              <a:t>– типа</a:t>
            </a:r>
            <a:r>
              <a:rPr lang="ru-RU" i="0">
                <a:latin typeface="Arial" pitchFamily="34" charset="0"/>
              </a:rPr>
              <a:t>, </a:t>
            </a:r>
            <a:r>
              <a:rPr lang="ru-RU" i="0">
                <a:solidFill>
                  <a:srgbClr val="0000FF"/>
                </a:solidFill>
                <a:latin typeface="Arial" pitchFamily="34" charset="0"/>
              </a:rPr>
              <a:t>основными носителями</a:t>
            </a:r>
            <a:r>
              <a:rPr lang="ru-RU" i="0">
                <a:latin typeface="Arial" pitchFamily="34" charset="0"/>
              </a:rPr>
              <a:t> заряда являются </a:t>
            </a:r>
            <a:r>
              <a:rPr lang="ru-RU" i="0">
                <a:solidFill>
                  <a:srgbClr val="0000FF"/>
                </a:solidFill>
                <a:latin typeface="Arial" pitchFamily="34" charset="0"/>
              </a:rPr>
              <a:t>электроны</a:t>
            </a:r>
            <a:r>
              <a:rPr lang="ru-RU" i="0">
                <a:latin typeface="Arial" pitchFamily="34" charset="0"/>
              </a:rPr>
              <a:t>, а примесь мышьяка, дающая свободные электроны, называется </a:t>
            </a:r>
            <a:r>
              <a:rPr lang="ru-RU" i="0">
                <a:solidFill>
                  <a:srgbClr val="0000FF"/>
                </a:solidFill>
                <a:latin typeface="Arial" pitchFamily="34" charset="0"/>
              </a:rPr>
              <a:t>донорной.</a:t>
            </a:r>
          </a:p>
        </p:txBody>
      </p:sp>
      <p:sp>
        <p:nvSpPr>
          <p:cNvPr id="131095" name="Oval 23"/>
          <p:cNvSpPr>
            <a:spLocks noChangeArrowheads="1"/>
          </p:cNvSpPr>
          <p:nvPr/>
        </p:nvSpPr>
        <p:spPr bwMode="auto">
          <a:xfrm rot="18531227" flipH="1">
            <a:off x="1141413" y="1754187"/>
            <a:ext cx="1303338" cy="282416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1096" name="Oval 24"/>
          <p:cNvSpPr>
            <a:spLocks noChangeArrowheads="1"/>
          </p:cNvSpPr>
          <p:nvPr/>
        </p:nvSpPr>
        <p:spPr bwMode="auto">
          <a:xfrm rot="3127374" flipH="1">
            <a:off x="2366963" y="1746250"/>
            <a:ext cx="1303337" cy="282416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1097" name="Oval 25"/>
          <p:cNvSpPr>
            <a:spLocks noChangeArrowheads="1"/>
          </p:cNvSpPr>
          <p:nvPr/>
        </p:nvSpPr>
        <p:spPr bwMode="auto">
          <a:xfrm rot="18531227" flipH="1">
            <a:off x="2366963" y="3049587"/>
            <a:ext cx="1303338" cy="282416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1098" name="Oval 26"/>
          <p:cNvSpPr>
            <a:spLocks noChangeArrowheads="1"/>
          </p:cNvSpPr>
          <p:nvPr/>
        </p:nvSpPr>
        <p:spPr bwMode="auto">
          <a:xfrm rot="2953965" flipH="1">
            <a:off x="989013" y="3049587"/>
            <a:ext cx="1303338" cy="282416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1099" name="Line 27"/>
          <p:cNvSpPr>
            <a:spLocks noChangeShapeType="1"/>
          </p:cNvSpPr>
          <p:nvPr/>
        </p:nvSpPr>
        <p:spPr bwMode="auto">
          <a:xfrm>
            <a:off x="4800600" y="2209800"/>
            <a:ext cx="0" cy="3429000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215900" y="-100013"/>
            <a:ext cx="9144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0">
                <a:solidFill>
                  <a:schemeClr val="accent2"/>
                </a:solidFill>
                <a:latin typeface="Monotype Corsiva" pitchFamily="66" charset="0"/>
              </a:rPr>
              <a:t>Электрический ток в полупроводниках</a:t>
            </a:r>
            <a:r>
              <a:rPr lang="ru-RU" i="0">
                <a:latin typeface="Monotype Corsiva" pitchFamily="66" charset="0"/>
              </a:rPr>
              <a:t>   </a:t>
            </a:r>
          </a:p>
        </p:txBody>
      </p:sp>
      <p:sp>
        <p:nvSpPr>
          <p:cNvPr id="15389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5003800" y="1989138"/>
            <a:ext cx="3816350" cy="576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chemeClr val="accent2"/>
                </a:solidFill>
              </a:rPr>
              <a:t>Донорные примеси</a:t>
            </a:r>
          </a:p>
        </p:txBody>
      </p:sp>
      <p:sp>
        <p:nvSpPr>
          <p:cNvPr id="131102" name="Homepage">
            <a:hlinkClick r:id="rId4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75688" y="6237288"/>
            <a:ext cx="320675" cy="431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4FE7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/>
      <p:bldP spid="131079" grpId="0" animBg="1"/>
      <p:bldP spid="131080" grpId="0" animBg="1"/>
      <p:bldP spid="131081" grpId="0" animBg="1"/>
      <p:bldP spid="131082" grpId="0" animBg="1"/>
      <p:bldP spid="131083" grpId="0" animBg="1"/>
      <p:bldP spid="131084" grpId="0" animBg="1"/>
      <p:bldP spid="131085" grpId="0" animBg="1"/>
      <p:bldP spid="131086" grpId="0" animBg="1"/>
      <p:bldP spid="131087" grpId="0" animBg="1"/>
      <p:bldP spid="131088" grpId="0" animBg="1"/>
      <p:bldP spid="131089" grpId="0" animBg="1"/>
      <p:bldP spid="131090" grpId="0" animBg="1"/>
      <p:bldP spid="131091" grpId="0" animBg="1"/>
      <p:bldP spid="131092" grpId="0" animBg="1"/>
      <p:bldP spid="131093" grpId="0"/>
      <p:bldP spid="131094" grpId="0" animBg="1"/>
      <p:bldP spid="131095" grpId="0" animBg="1"/>
      <p:bldP spid="131096" grpId="0" animBg="1"/>
      <p:bldP spid="131097" grpId="0" animBg="1"/>
      <p:bldP spid="131098" grpId="0" animBg="1"/>
      <p:bldP spid="1310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608263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 i="0"/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323850" y="981075"/>
            <a:ext cx="8439150" cy="1006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 i="0"/>
              <a:t> </a:t>
            </a:r>
            <a:r>
              <a:rPr lang="ru-RU" sz="2000" i="0"/>
              <a:t>Если кремний легировать трехвалентным индием, то для образования связей с кремнием у индия не хватает одного электрона, т.е. образуется дырка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4500563" y="1916113"/>
            <a:ext cx="4338637" cy="1006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0"/>
              <a:t> </a:t>
            </a:r>
            <a:r>
              <a:rPr lang="ru-RU" sz="2000" i="0"/>
              <a:t>Основа дает электроны и дырки в равном количестве. Примесь – только дырки.</a:t>
            </a:r>
          </a:p>
        </p:txBody>
      </p:sp>
      <p:sp>
        <p:nvSpPr>
          <p:cNvPr id="132103" name="Oval 7"/>
          <p:cNvSpPr>
            <a:spLocks noChangeArrowheads="1"/>
          </p:cNvSpPr>
          <p:nvPr/>
        </p:nvSpPr>
        <p:spPr bwMode="auto">
          <a:xfrm>
            <a:off x="658813" y="2287588"/>
            <a:ext cx="787400" cy="7985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Si</a:t>
            </a:r>
            <a:endParaRPr lang="ru-RU" sz="2400" i="0"/>
          </a:p>
        </p:txBody>
      </p:sp>
      <p:sp>
        <p:nvSpPr>
          <p:cNvPr id="132104" name="Oval 8"/>
          <p:cNvSpPr>
            <a:spLocks noChangeArrowheads="1"/>
          </p:cNvSpPr>
          <p:nvPr/>
        </p:nvSpPr>
        <p:spPr bwMode="auto">
          <a:xfrm>
            <a:off x="1296988" y="2109788"/>
            <a:ext cx="263525" cy="288925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32105" name="Oval 9"/>
          <p:cNvSpPr>
            <a:spLocks noChangeArrowheads="1"/>
          </p:cNvSpPr>
          <p:nvPr/>
        </p:nvSpPr>
        <p:spPr bwMode="auto">
          <a:xfrm>
            <a:off x="3154363" y="2287588"/>
            <a:ext cx="785812" cy="7985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Si</a:t>
            </a:r>
            <a:endParaRPr lang="ru-RU" sz="2400" i="0"/>
          </a:p>
        </p:txBody>
      </p:sp>
      <p:sp>
        <p:nvSpPr>
          <p:cNvPr id="132106" name="Oval 10"/>
          <p:cNvSpPr>
            <a:spLocks noChangeArrowheads="1"/>
          </p:cNvSpPr>
          <p:nvPr/>
        </p:nvSpPr>
        <p:spPr bwMode="auto">
          <a:xfrm>
            <a:off x="2557463" y="2478088"/>
            <a:ext cx="263525" cy="288925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32107" name="Oval 11"/>
          <p:cNvSpPr>
            <a:spLocks noChangeArrowheads="1"/>
          </p:cNvSpPr>
          <p:nvPr/>
        </p:nvSpPr>
        <p:spPr bwMode="auto">
          <a:xfrm>
            <a:off x="1905000" y="3505200"/>
            <a:ext cx="655638" cy="609600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>
                <a:solidFill>
                  <a:srgbClr val="FFFF00"/>
                </a:solidFill>
              </a:rPr>
              <a:t>In</a:t>
            </a:r>
            <a:endParaRPr lang="ru-RU" sz="2400" i="0">
              <a:solidFill>
                <a:srgbClr val="FFFF00"/>
              </a:solidFill>
            </a:endParaRPr>
          </a:p>
        </p:txBody>
      </p:sp>
      <p:sp>
        <p:nvSpPr>
          <p:cNvPr id="132108" name="Oval 12"/>
          <p:cNvSpPr>
            <a:spLocks noChangeArrowheads="1"/>
          </p:cNvSpPr>
          <p:nvPr/>
        </p:nvSpPr>
        <p:spPr bwMode="auto">
          <a:xfrm>
            <a:off x="3236913" y="3579813"/>
            <a:ext cx="260350" cy="288925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32109" name="Oval 13"/>
          <p:cNvSpPr>
            <a:spLocks noChangeArrowheads="1"/>
          </p:cNvSpPr>
          <p:nvPr/>
        </p:nvSpPr>
        <p:spPr bwMode="auto">
          <a:xfrm>
            <a:off x="985838" y="3521075"/>
            <a:ext cx="265112" cy="288925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32110" name="Oval 14"/>
          <p:cNvSpPr>
            <a:spLocks noChangeArrowheads="1"/>
          </p:cNvSpPr>
          <p:nvPr/>
        </p:nvSpPr>
        <p:spPr bwMode="auto">
          <a:xfrm>
            <a:off x="812800" y="4040188"/>
            <a:ext cx="263525" cy="288925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32111" name="Oval 15"/>
          <p:cNvSpPr>
            <a:spLocks noChangeArrowheads="1"/>
          </p:cNvSpPr>
          <p:nvPr/>
        </p:nvSpPr>
        <p:spPr bwMode="auto">
          <a:xfrm>
            <a:off x="3505200" y="4038600"/>
            <a:ext cx="381000" cy="3810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solidFill>
                  <a:srgbClr val="FF3300"/>
                </a:solidFill>
              </a:rPr>
              <a:t>+</a:t>
            </a:r>
          </a:p>
        </p:txBody>
      </p:sp>
      <p:sp>
        <p:nvSpPr>
          <p:cNvPr id="132112" name="Oval 16"/>
          <p:cNvSpPr>
            <a:spLocks noChangeArrowheads="1"/>
          </p:cNvSpPr>
          <p:nvPr/>
        </p:nvSpPr>
        <p:spPr bwMode="auto">
          <a:xfrm>
            <a:off x="658813" y="4533900"/>
            <a:ext cx="787400" cy="7985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Si</a:t>
            </a:r>
            <a:endParaRPr lang="ru-RU" sz="2400" i="0"/>
          </a:p>
        </p:txBody>
      </p:sp>
      <p:sp>
        <p:nvSpPr>
          <p:cNvPr id="132113" name="Oval 17"/>
          <p:cNvSpPr>
            <a:spLocks noChangeArrowheads="1"/>
          </p:cNvSpPr>
          <p:nvPr/>
        </p:nvSpPr>
        <p:spPr bwMode="auto">
          <a:xfrm>
            <a:off x="3154363" y="4533900"/>
            <a:ext cx="785812" cy="7985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Si</a:t>
            </a:r>
            <a:endParaRPr lang="ru-RU" sz="2400" i="0"/>
          </a:p>
        </p:txBody>
      </p:sp>
      <p:sp>
        <p:nvSpPr>
          <p:cNvPr id="132114" name="Oval 18"/>
          <p:cNvSpPr>
            <a:spLocks noChangeArrowheads="1"/>
          </p:cNvSpPr>
          <p:nvPr/>
        </p:nvSpPr>
        <p:spPr bwMode="auto">
          <a:xfrm>
            <a:off x="2432050" y="4751388"/>
            <a:ext cx="261938" cy="288925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32115" name="Oval 19"/>
          <p:cNvSpPr>
            <a:spLocks noChangeArrowheads="1"/>
          </p:cNvSpPr>
          <p:nvPr/>
        </p:nvSpPr>
        <p:spPr bwMode="auto">
          <a:xfrm>
            <a:off x="1006475" y="5326063"/>
            <a:ext cx="261938" cy="288925"/>
          </a:xfrm>
          <a:prstGeom prst="ellipse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0">
                <a:solidFill>
                  <a:schemeClr val="bg1"/>
                </a:solidFill>
              </a:rPr>
              <a:t>-</a:t>
            </a:r>
            <a:endParaRPr lang="ru-RU" sz="2000" i="0">
              <a:solidFill>
                <a:schemeClr val="bg1"/>
              </a:solidFill>
            </a:endParaRPr>
          </a:p>
        </p:txBody>
      </p:sp>
      <p:sp>
        <p:nvSpPr>
          <p:cNvPr id="132116" name="Oval 20"/>
          <p:cNvSpPr>
            <a:spLocks noChangeArrowheads="1"/>
          </p:cNvSpPr>
          <p:nvPr/>
        </p:nvSpPr>
        <p:spPr bwMode="auto">
          <a:xfrm rot="18531227" flipH="1">
            <a:off x="893763" y="1746250"/>
            <a:ext cx="1303337" cy="282416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2117" name="Oval 21"/>
          <p:cNvSpPr>
            <a:spLocks noChangeArrowheads="1"/>
          </p:cNvSpPr>
          <p:nvPr/>
        </p:nvSpPr>
        <p:spPr bwMode="auto">
          <a:xfrm rot="3127374" flipH="1">
            <a:off x="2336800" y="1746251"/>
            <a:ext cx="1303337" cy="282416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2118" name="Oval 22"/>
          <p:cNvSpPr>
            <a:spLocks noChangeArrowheads="1"/>
          </p:cNvSpPr>
          <p:nvPr/>
        </p:nvSpPr>
        <p:spPr bwMode="auto">
          <a:xfrm rot="2953965" flipH="1">
            <a:off x="958850" y="3049588"/>
            <a:ext cx="1303338" cy="282416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7" name="Rectangle 23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chemeClr val="accent2"/>
                </a:solidFill>
              </a:rPr>
              <a:t>Акцепторные примеси</a:t>
            </a:r>
          </a:p>
        </p:txBody>
      </p:sp>
      <p:sp>
        <p:nvSpPr>
          <p:cNvPr id="16408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4211638" y="2708275"/>
            <a:ext cx="4932362" cy="374491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b="1" smtClean="0"/>
              <a:t>    </a:t>
            </a:r>
            <a:r>
              <a:rPr lang="ru-RU" sz="2000" b="1" smtClean="0"/>
              <a:t>Такой полупроводник        называется полупроводником </a:t>
            </a:r>
            <a:r>
              <a:rPr lang="en-US" sz="2000" b="1" smtClean="0">
                <a:solidFill>
                  <a:srgbClr val="FF3300"/>
                </a:solidFill>
              </a:rPr>
              <a:t>p </a:t>
            </a:r>
            <a:r>
              <a:rPr lang="ru-RU" sz="2000" b="1" smtClean="0">
                <a:solidFill>
                  <a:srgbClr val="FF3300"/>
                </a:solidFill>
              </a:rPr>
              <a:t>– типа</a:t>
            </a:r>
            <a:r>
              <a:rPr lang="ru-RU" sz="2000" b="1" smtClean="0"/>
              <a:t>, </a:t>
            </a:r>
            <a:r>
              <a:rPr lang="ru-RU" sz="2000" b="1" smtClean="0">
                <a:solidFill>
                  <a:srgbClr val="FF3300"/>
                </a:solidFill>
              </a:rPr>
              <a:t>основными носителями</a:t>
            </a:r>
            <a:r>
              <a:rPr lang="ru-RU" sz="2000" b="1" smtClean="0"/>
              <a:t> заряда являются </a:t>
            </a:r>
            <a:r>
              <a:rPr lang="ru-RU" sz="2000" b="1" smtClean="0">
                <a:solidFill>
                  <a:srgbClr val="FF3300"/>
                </a:solidFill>
              </a:rPr>
              <a:t>дырки</a:t>
            </a:r>
            <a:r>
              <a:rPr lang="ru-RU" sz="2000" b="1" smtClean="0"/>
              <a:t>, а примесь индия, дающая дырки, называется </a:t>
            </a:r>
            <a:r>
              <a:rPr lang="ru-RU" sz="2000" b="1" smtClean="0">
                <a:solidFill>
                  <a:srgbClr val="FF3300"/>
                </a:solidFill>
              </a:rPr>
              <a:t>акцепторной</a:t>
            </a:r>
            <a:endParaRPr lang="ru-RU" sz="2000" smtClean="0"/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215900" y="-100013"/>
            <a:ext cx="9144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0">
                <a:solidFill>
                  <a:schemeClr val="accent2"/>
                </a:solidFill>
                <a:latin typeface="Monotype Corsiva" pitchFamily="66" charset="0"/>
              </a:rPr>
              <a:t>Электрический ток в полупроводниках</a:t>
            </a:r>
            <a:r>
              <a:rPr lang="ru-RU" i="0">
                <a:latin typeface="Monotype Corsiva" pitchFamily="66" charset="0"/>
              </a:rPr>
              <a:t>   </a:t>
            </a:r>
          </a:p>
        </p:txBody>
      </p:sp>
      <p:sp>
        <p:nvSpPr>
          <p:cNvPr id="132122" name="Homepage">
            <a:hlinkClick r:id="rId4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75688" y="6237288"/>
            <a:ext cx="320675" cy="431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4FE7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/>
      <p:bldP spid="132102" grpId="0"/>
      <p:bldP spid="132103" grpId="0" animBg="1"/>
      <p:bldP spid="132104" grpId="0" animBg="1"/>
      <p:bldP spid="132105" grpId="0" animBg="1"/>
      <p:bldP spid="132106" grpId="0" animBg="1"/>
      <p:bldP spid="132107" grpId="0" animBg="1"/>
      <p:bldP spid="132108" grpId="0" animBg="1"/>
      <p:bldP spid="132109" grpId="0" animBg="1"/>
      <p:bldP spid="132110" grpId="0" animBg="1"/>
      <p:bldP spid="132111" grpId="0" animBg="1"/>
      <p:bldP spid="132112" grpId="0" animBg="1"/>
      <p:bldP spid="132113" grpId="0" animBg="1"/>
      <p:bldP spid="132114" grpId="0" animBg="1"/>
      <p:bldP spid="132115" grpId="0" animBg="1"/>
      <p:bldP spid="132116" grpId="0" animBg="1"/>
      <p:bldP spid="132117" grpId="0" animBg="1"/>
      <p:bldP spid="1321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Применение полупровод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608263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 i="0"/>
          </a:p>
        </p:txBody>
      </p:sp>
      <p:sp>
        <p:nvSpPr>
          <p:cNvPr id="17413" name="WordArt 6"/>
          <p:cNvSpPr>
            <a:spLocks noChangeArrowheads="1" noChangeShapeType="1" noTextEdit="1"/>
          </p:cNvSpPr>
          <p:nvPr/>
        </p:nvSpPr>
        <p:spPr bwMode="auto">
          <a:xfrm>
            <a:off x="1524000" y="404813"/>
            <a:ext cx="5856288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Электрический ток</a:t>
            </a:r>
          </a:p>
          <a:p>
            <a:pPr algn="ctr"/>
            <a:r>
              <a:rPr lang="ru-RU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в жидкостях</a:t>
            </a:r>
          </a:p>
        </p:txBody>
      </p:sp>
      <p:pic>
        <p:nvPicPr>
          <p:cNvPr id="17414" name="Picture 9" descr="electrolys-wa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492375"/>
            <a:ext cx="61928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1" name="Homepage">
            <a:hlinkClick r:id="rId5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75688" y="6237288"/>
            <a:ext cx="320675" cy="431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4FE7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608263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 i="0"/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381000" y="533400"/>
            <a:ext cx="3048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FF0000"/>
                </a:solidFill>
              </a:rPr>
              <a:t>Электролитическая диссоциация</a:t>
            </a:r>
            <a:r>
              <a:rPr lang="ru-RU" sz="2000" i="0">
                <a:solidFill>
                  <a:srgbClr val="FF0000"/>
                </a:solidFill>
              </a:rPr>
              <a:t> –</a:t>
            </a:r>
          </a:p>
          <a:p>
            <a:r>
              <a:rPr lang="ru-RU" sz="2000" i="0"/>
              <a:t> это распад молекул на ионы под действием растворителя.</a:t>
            </a:r>
          </a:p>
          <a:p>
            <a:endParaRPr lang="ru-RU" sz="2000" i="0"/>
          </a:p>
        </p:txBody>
      </p:sp>
      <p:pic>
        <p:nvPicPr>
          <p:cNvPr id="2938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765175"/>
            <a:ext cx="4608513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3895" name="Text Box 7"/>
          <p:cNvSpPr txBox="1">
            <a:spLocks noChangeArrowheads="1"/>
          </p:cNvSpPr>
          <p:nvPr/>
        </p:nvSpPr>
        <p:spPr bwMode="auto">
          <a:xfrm>
            <a:off x="381000" y="2438400"/>
            <a:ext cx="3048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0"/>
              <a:t>Подвижными носителями зарядов в растворах являются только ионы.</a:t>
            </a:r>
          </a:p>
          <a:p>
            <a:endParaRPr lang="ru-RU" sz="2000" i="0"/>
          </a:p>
        </p:txBody>
      </p:sp>
      <p:sp>
        <p:nvSpPr>
          <p:cNvPr id="293896" name="Text Box 8"/>
          <p:cNvSpPr txBox="1">
            <a:spLocks noChangeArrowheads="1"/>
          </p:cNvSpPr>
          <p:nvPr/>
        </p:nvSpPr>
        <p:spPr bwMode="auto">
          <a:xfrm>
            <a:off x="457200" y="4038600"/>
            <a:ext cx="30480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0"/>
              <a:t>Жидкий проводник, в котором подвижными носителями зарядов являются только ионы, называют</a:t>
            </a:r>
            <a:r>
              <a:rPr lang="ru-RU" i="0"/>
              <a:t> </a:t>
            </a:r>
            <a:r>
              <a:rPr lang="ru-RU">
                <a:solidFill>
                  <a:srgbClr val="FF0000"/>
                </a:solidFill>
              </a:rPr>
              <a:t>электролитом. </a:t>
            </a:r>
          </a:p>
          <a:p>
            <a:endParaRPr lang="ru-RU" i="0">
              <a:solidFill>
                <a:srgbClr val="FF0000"/>
              </a:solidFill>
            </a:endParaRP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215900" y="-100013"/>
            <a:ext cx="9144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0">
                <a:solidFill>
                  <a:schemeClr val="accent2"/>
                </a:solidFill>
                <a:latin typeface="Monotype Corsiva" pitchFamily="66" charset="0"/>
              </a:rPr>
              <a:t>Электрический ток в жидкостях</a:t>
            </a:r>
            <a:r>
              <a:rPr lang="ru-RU" i="0">
                <a:latin typeface="Monotype Corsiva" pitchFamily="66" charset="0"/>
              </a:rPr>
              <a:t>   </a:t>
            </a:r>
          </a:p>
        </p:txBody>
      </p:sp>
      <p:sp>
        <p:nvSpPr>
          <p:cNvPr id="293899" name="Homepage">
            <a:hlinkClick r:id="rId5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75688" y="6237288"/>
            <a:ext cx="320675" cy="431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4FE7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93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3" grpId="0"/>
      <p:bldP spid="293895" grpId="0"/>
      <p:bldP spid="2938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76375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</a:rPr>
              <a:t>От чего зависит масса вещества, выделившегося на электродах за определённое время?</a:t>
            </a:r>
            <a:r>
              <a:rPr lang="ru-RU" sz="2400" dirty="0">
                <a:latin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</a:rPr>
            </a:br>
            <a:r>
              <a:rPr lang="ru-RU" sz="2400" b="1" dirty="0">
                <a:solidFill>
                  <a:srgbClr val="FF0066"/>
                </a:solidFill>
                <a:latin typeface="Times New Roman" pitchFamily="18" charset="0"/>
              </a:rPr>
              <a:t>З</a:t>
            </a:r>
            <a:r>
              <a:rPr lang="ru-RU" sz="2800" b="1" dirty="0">
                <a:solidFill>
                  <a:srgbClr val="FF0066"/>
                </a:solidFill>
                <a:latin typeface="Comic Sans MS" pitchFamily="66" charset="0"/>
              </a:rPr>
              <a:t>акон электролиза </a:t>
            </a:r>
            <a:br>
              <a:rPr lang="ru-RU" sz="2800" b="1" dirty="0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FF0066"/>
                </a:solidFill>
                <a:latin typeface="Comic Sans MS" pitchFamily="66" charset="0"/>
              </a:rPr>
              <a:t>(Закон Фарадея).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</a:t>
            </a:r>
            <a:r>
              <a:rPr lang="ru-RU" sz="2800" dirty="0">
                <a:latin typeface="Times New Roman" pitchFamily="18" charset="0"/>
              </a:rPr>
              <a:t>Открыт в 1833 г. </a:t>
            </a:r>
            <a:r>
              <a:rPr lang="ru-RU" sz="2800" dirty="0" err="1">
                <a:latin typeface="Times New Roman" pitchFamily="18" charset="0"/>
              </a:rPr>
              <a:t>анг</a:t>
            </a:r>
            <a:r>
              <a:rPr lang="ru-RU" sz="2800" dirty="0">
                <a:latin typeface="Times New Roman" pitchFamily="18" charset="0"/>
              </a:rPr>
              <a:t>. физиком Майклом Фарадеем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 l="17317" t="55273" r="69167" b="23311"/>
          <a:stretch>
            <a:fillRect/>
          </a:stretch>
        </p:blipFill>
        <p:spPr bwMode="auto">
          <a:xfrm>
            <a:off x="2843213" y="2205038"/>
            <a:ext cx="372586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3375"/>
            <a:ext cx="5219700" cy="61912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    </a:t>
            </a:r>
            <a:r>
              <a:rPr lang="ru-RU" sz="2400" b="1" i="1">
                <a:solidFill>
                  <a:srgbClr val="0033CC"/>
                </a:solidFill>
                <a:latin typeface="Comic Sans MS" pitchFamily="66" charset="0"/>
              </a:rPr>
              <a:t>Масса вещества, выделившегося на электроде за время </a:t>
            </a:r>
            <a:r>
              <a:rPr lang="el-GR" sz="2400" b="1" i="1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Δ</a:t>
            </a:r>
            <a:r>
              <a:rPr lang="en-US" sz="2400" b="1" i="1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t</a:t>
            </a:r>
            <a:r>
              <a:rPr lang="ru-RU" sz="2400" b="1" i="1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 при прохождении электрического тока, прямопропорциональна силе тока и времени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b="1" i="1">
              <a:solidFill>
                <a:srgbClr val="0033CC"/>
              </a:solidFill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 i="1">
              <a:solidFill>
                <a:srgbClr val="0033CC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i="1">
                <a:solidFill>
                  <a:srgbClr val="FF0066"/>
                </a:solidFill>
                <a:latin typeface="Comic Sans MS" pitchFamily="66" charset="0"/>
                <a:cs typeface="Arial" pitchFamily="34" charset="0"/>
              </a:rPr>
              <a:t>K</a:t>
            </a:r>
            <a:r>
              <a:rPr lang="ru-RU" sz="2400" b="1" i="1">
                <a:solidFill>
                  <a:srgbClr val="FF0066"/>
                </a:solidFill>
                <a:latin typeface="Comic Sans MS" pitchFamily="66" charset="0"/>
                <a:cs typeface="Arial" pitchFamily="34" charset="0"/>
              </a:rPr>
              <a:t> –</a:t>
            </a:r>
            <a:r>
              <a:rPr lang="ru-RU" sz="2400" b="1" i="1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ru-RU" sz="2400" b="1" i="1">
                <a:solidFill>
                  <a:srgbClr val="FF0066"/>
                </a:solidFill>
                <a:latin typeface="Comic Sans MS" pitchFamily="66" charset="0"/>
                <a:cs typeface="Arial" pitchFamily="34" charset="0"/>
              </a:rPr>
              <a:t>электрохимический эквивалент вещества</a:t>
            </a:r>
            <a:r>
              <a:rPr lang="ru-RU" sz="2400" b="1" i="1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 (зависит от молярной массы вещества «М» и валентности «</a:t>
            </a:r>
            <a:r>
              <a:rPr lang="en-US" sz="2400" b="1" i="1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n</a:t>
            </a:r>
            <a:r>
              <a:rPr lang="ru-RU" sz="2400" b="1" i="1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»)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i="1">
                <a:solidFill>
                  <a:srgbClr val="FF0066"/>
                </a:solidFill>
                <a:latin typeface="Comic Sans MS" pitchFamily="66" charset="0"/>
                <a:cs typeface="Arial" pitchFamily="34" charset="0"/>
              </a:rPr>
              <a:t>Физ. смысл </a:t>
            </a:r>
            <a:r>
              <a:rPr lang="en-US" sz="2400" b="1" i="1">
                <a:solidFill>
                  <a:srgbClr val="FF0066"/>
                </a:solidFill>
                <a:latin typeface="Comic Sans MS" pitchFamily="66" charset="0"/>
                <a:cs typeface="Arial" pitchFamily="34" charset="0"/>
              </a:rPr>
              <a:t>k</a:t>
            </a:r>
            <a:r>
              <a:rPr lang="ru-RU" sz="2400" b="1" i="1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 – численно равен массе вещества, выделившегося на электроде при прохождении через электролит заряда в 1 Кл. </a:t>
            </a:r>
            <a:endParaRPr lang="el-GR" sz="2400" b="1" i="1">
              <a:solidFill>
                <a:schemeClr val="accent2"/>
              </a:solidFill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35600" y="692150"/>
          <a:ext cx="3482975" cy="812800"/>
        </p:xfrm>
        <a:graphic>
          <a:graphicData uri="http://schemas.openxmlformats.org/presentationml/2006/ole">
            <p:oleObj spid="_x0000_s136198" name="Формула" r:id="rId3" imgW="761669" imgH="177723" progId="Equation.3">
              <p:embed/>
            </p:oleObj>
          </a:graphicData>
        </a:graphic>
      </p:graphicFrame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65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651500" y="3789363"/>
          <a:ext cx="3059113" cy="1485900"/>
        </p:xfrm>
        <a:graphic>
          <a:graphicData uri="http://schemas.openxmlformats.org/presentationml/2006/ole">
            <p:oleObj spid="_x0000_s136199" name="Формула" r:id="rId4" imgW="888614" imgH="43161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6337300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ru-RU" sz="2400">
                <a:latin typeface="Times New Roman" pitchFamily="18" charset="0"/>
              </a:rPr>
              <a:t>        </a:t>
            </a:r>
            <a:r>
              <a:rPr lang="ru-RU" sz="2400" b="1">
                <a:solidFill>
                  <a:srgbClr val="CC0000"/>
                </a:solidFill>
                <a:latin typeface="Comic Sans MS" pitchFamily="66" charset="0"/>
              </a:rPr>
              <a:t>Применение электролиза в технике:</a:t>
            </a:r>
          </a:p>
          <a:p>
            <a:pPr marL="609600" indent="-609600">
              <a:buFontTx/>
              <a:buAutoNum type="arabicPeriod"/>
            </a:pPr>
            <a:r>
              <a:rPr lang="ru-RU" sz="2000" i="1">
                <a:latin typeface="Comic Sans MS" pitchFamily="66" charset="0"/>
                <a:hlinkClick r:id="rId2" action="ppaction://hlinksldjump"/>
              </a:rPr>
              <a:t>Гальваностегия</a:t>
            </a:r>
            <a:r>
              <a:rPr lang="ru-RU" sz="2000" i="1">
                <a:latin typeface="Comic Sans MS" pitchFamily="66" charset="0"/>
                <a:hlinkClick r:id="rId3" action="ppaction://hlinksldjump"/>
              </a:rPr>
              <a:t>- </a:t>
            </a:r>
            <a:r>
              <a:rPr lang="ru-RU" sz="2000" i="1">
                <a:latin typeface="Comic Sans MS" pitchFamily="66" charset="0"/>
              </a:rPr>
              <a:t>декоративное или антикоррозийное покрытие металлических изделий тонким слоем другого металла (никелирование, хромирование, омеднение, золочение).</a:t>
            </a:r>
          </a:p>
          <a:p>
            <a:pPr marL="609600" indent="-609600">
              <a:buFontTx/>
              <a:buAutoNum type="arabicPeriod"/>
            </a:pPr>
            <a:r>
              <a:rPr lang="ru-RU" sz="2000" i="1">
                <a:latin typeface="Comic Sans MS" pitchFamily="66" charset="0"/>
                <a:hlinkClick r:id="rId4" action="ppaction://hlinksldjump"/>
              </a:rPr>
              <a:t>Гальванопластика-</a:t>
            </a:r>
            <a:r>
              <a:rPr lang="ru-RU" sz="2000" i="1">
                <a:latin typeface="Comic Sans MS" pitchFamily="66" charset="0"/>
              </a:rPr>
              <a:t> электролитическое изготовление металлических копий, рельефных предметов. Этим способом были сделаны фигуры для Исаакиевского собора в Санкт-Петербурге.</a:t>
            </a:r>
          </a:p>
          <a:p>
            <a:pPr marL="609600" indent="-609600">
              <a:buFontTx/>
              <a:buAutoNum type="arabicPeriod"/>
            </a:pPr>
            <a:r>
              <a:rPr lang="ru-RU" sz="2000" i="1">
                <a:latin typeface="Comic Sans MS" pitchFamily="66" charset="0"/>
              </a:rPr>
              <a:t> </a:t>
            </a:r>
            <a:r>
              <a:rPr lang="ru-RU" sz="2000" i="1">
                <a:latin typeface="Comic Sans MS" pitchFamily="66" charset="0"/>
                <a:hlinkClick r:id="rId5" action="ppaction://hlinksldjump"/>
              </a:rPr>
              <a:t>Электрометаллургия</a:t>
            </a:r>
            <a:r>
              <a:rPr lang="ru-RU" sz="2000" i="1">
                <a:latin typeface="Comic Sans MS" pitchFamily="66" charset="0"/>
              </a:rPr>
              <a:t>-получение чистых металлов при электролизе расплавленных руд (</a:t>
            </a:r>
            <a:r>
              <a:rPr lang="en-US" sz="2000" i="1">
                <a:latin typeface="Comic Sans MS" pitchFamily="66" charset="0"/>
              </a:rPr>
              <a:t>Al, Na, Mg, Be</a:t>
            </a:r>
            <a:r>
              <a:rPr lang="ru-RU" sz="2000" i="1">
                <a:latin typeface="Comic Sans MS" pitchFamily="66" charset="0"/>
              </a:rPr>
              <a:t>).</a:t>
            </a:r>
          </a:p>
          <a:p>
            <a:pPr marL="609600" indent="-609600">
              <a:buFontTx/>
              <a:buAutoNum type="arabicPeriod"/>
            </a:pPr>
            <a:r>
              <a:rPr lang="ru-RU" sz="2000" i="1">
                <a:latin typeface="Comic Sans MS" pitchFamily="66" charset="0"/>
                <a:hlinkClick r:id="rId6" action="ppaction://hlinksldjump"/>
              </a:rPr>
              <a:t>Рафинирование металлов- </a:t>
            </a:r>
            <a:r>
              <a:rPr lang="ru-RU" sz="2000" i="1">
                <a:latin typeface="Comic Sans MS" pitchFamily="66" charset="0"/>
              </a:rPr>
              <a:t>очистка металлов от примесей.</a:t>
            </a:r>
            <a:r>
              <a:rPr lang="ru-RU" sz="2400" i="1">
                <a:latin typeface="Comic Sans MS" pitchFamily="66" charset="0"/>
              </a:rPr>
              <a:t>    </a:t>
            </a:r>
          </a:p>
        </p:txBody>
      </p:sp>
      <p:pic>
        <p:nvPicPr>
          <p:cNvPr id="24579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l="7768" t="55319" r="59271" b="19186"/>
          <a:stretch>
            <a:fillRect/>
          </a:stretch>
        </p:blipFill>
        <p:spPr bwMode="auto">
          <a:xfrm>
            <a:off x="2555875" y="4149725"/>
            <a:ext cx="4392613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Гальванопластика применяется для изготовления грампластинок, различного рода клише, пресс-форм для прессования изделий из пластмасс, полых толстостенных труб, тонких сит, различных полых деталей точных размеров и сложной формы, которые нельзя изготовить механически.</a:t>
            </a:r>
            <a:endParaRPr lang="ru-RU" sz="2800" dirty="0"/>
          </a:p>
        </p:txBody>
      </p:sp>
      <p:pic>
        <p:nvPicPr>
          <p:cNvPr id="3" name="Рисунок 2" descr="http://him.1september.ru/2009/19/44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437112"/>
            <a:ext cx="2857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81369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Таким же способом изготавливают электронные схемы, которые являются основой телевизора, компьютера, радиоприемника. Для того, чтобы сделать схему, необходимо спаять огромное множество контактов. Паяние не способствует точности, т.к. в местах пайки повышается электрическое сопротивление. Да и будет такая схема слишком громоздкой. Поэтому на специальную пластмассовую пластинку – плату – по заданному чертежу наносят электролизным путем тонкий слой металла, который в точности повторяет чертеж. Такая плата очень точна, компактна, имеет небольшую массу, что позволяет собирать миниатюрные компьютеры, телевизоры</a:t>
            </a:r>
            <a:r>
              <a:rPr lang="ru-RU" i="1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5364088" y="1535908"/>
            <a:ext cx="30963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Эпиграф к уроку: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Природа так обо всем позаботилась, что повсюду ты находишь, чему учиться.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Леонардо да Винчи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7827" name="Picture 3" descr="http://total3d.ru/media/2014/07/mona-3d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566989" cy="6262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170301"/>
          <a:ext cx="6096000" cy="6751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43F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Один из аппаратов для электрофореза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899592" y="207916"/>
            <a:ext cx="756084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Электрофорез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– это использование явлений электролиза для ввода лекарств через кожу.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Электроды, представляющие собой гибкие металлические пластины, накладываются на тело. Между телом и электродом прокладывается фланель, бязь, обезжиренная кипячением, иногда просто фильтровальная бумага. Прокладка пропитывается лекарственным раствором, электроды подключаются к источнику постоянного электрического тока, и процесс ввода лекарств начинается. Материалом электрода может служить платина, золото, серебро, латунь, алюминий, свинец.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2513" name="Рисунок 83" descr="http://him.1september.ru/2009/19/4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77072"/>
            <a:ext cx="2571750" cy="223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350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Гальваносте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251520" y="635205"/>
            <a:ext cx="84969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10125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 с таблицей в «Сборнике задач по физике» А. П. </a:t>
            </a: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Рымкевича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10125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Таблица № 10 стр. 167, найти электрохимический эквивалент  меди, серебра, никеля.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608263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 i="0"/>
          </a:p>
        </p:txBody>
      </p:sp>
      <p:sp>
        <p:nvSpPr>
          <p:cNvPr id="25605" name="WordArt 6"/>
          <p:cNvSpPr>
            <a:spLocks noChangeArrowheads="1" noChangeShapeType="1" noTextEdit="1"/>
          </p:cNvSpPr>
          <p:nvPr/>
        </p:nvSpPr>
        <p:spPr bwMode="auto">
          <a:xfrm>
            <a:off x="1042988" y="549275"/>
            <a:ext cx="7596187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Электрический ток</a:t>
            </a:r>
          </a:p>
          <a:p>
            <a:pPr algn="ctr"/>
            <a:r>
              <a:rPr lang="ru-RU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в газах</a:t>
            </a:r>
          </a:p>
        </p:txBody>
      </p:sp>
      <p:pic>
        <p:nvPicPr>
          <p:cNvPr id="25606" name="Picture 7" descr="disch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3357563"/>
            <a:ext cx="58801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Homepage">
            <a:hlinkClick r:id="rId5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75688" y="6237288"/>
            <a:ext cx="320675" cy="431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4FE7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608263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 i="0"/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914400" y="4005263"/>
            <a:ext cx="60340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3200">
                <a:solidFill>
                  <a:schemeClr val="accent2"/>
                </a:solidFill>
              </a:rPr>
              <a:t>электронный удар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3200">
                <a:solidFill>
                  <a:schemeClr val="accent2"/>
                </a:solidFill>
              </a:rPr>
              <a:t>термическая ионизация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3200">
                <a:solidFill>
                  <a:schemeClr val="accent2"/>
                </a:solidFill>
              </a:rPr>
              <a:t>фотоионизация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altLang="zh-CN" sz="3200">
              <a:solidFill>
                <a:schemeClr val="accent2"/>
              </a:solidFill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altLang="zh-CN" sz="2800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endParaRPr lang="ru-RU" altLang="zh-CN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3200" b="0" i="0"/>
          </a:p>
        </p:txBody>
      </p:sp>
      <p:sp>
        <p:nvSpPr>
          <p:cNvPr id="2765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i="1" smtClean="0"/>
              <a:t>Проводниками могут быть только </a:t>
            </a:r>
            <a:r>
              <a:rPr lang="ru-RU" sz="2000" b="1" i="1" u="sng" smtClean="0"/>
              <a:t>ионизированные</a:t>
            </a:r>
            <a:r>
              <a:rPr lang="ru-RU" sz="2000" b="1" i="1" smtClean="0"/>
              <a:t> газы, в которых содержатся электроны, положительные и отрицательные ионы. </a:t>
            </a:r>
            <a:endParaRPr lang="ru-RU" sz="2000" b="1" smtClean="0"/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FF0000"/>
                </a:solidFill>
              </a:rPr>
              <a:t>Ионизацией</a:t>
            </a:r>
            <a:r>
              <a:rPr lang="ru-RU" sz="2000" b="1" i="1" smtClean="0"/>
              <a:t> называется процесс отделения электронов от атомов и молекул. Ионизация возникает под действием высоких температур и различных излучений (рентгеновских, радиоактивных, ультрафиолетовых, космических лучей), вследствие столкновения быстрых частиц или атомов с атомами и молекулами газов. Образовавшиеся электроны и ионы делают газ проводником электричества.</a:t>
            </a:r>
            <a:endParaRPr lang="ru-RU" sz="2000" b="1" smtClean="0"/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FF0000"/>
                </a:solidFill>
              </a:rPr>
              <a:t>Процессы ионизации: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215900" y="-100013"/>
            <a:ext cx="9144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0">
                <a:solidFill>
                  <a:schemeClr val="accent2"/>
                </a:solidFill>
                <a:latin typeface="Monotype Corsiva" pitchFamily="66" charset="0"/>
              </a:rPr>
              <a:t>Электрический ток в газах</a:t>
            </a:r>
            <a:r>
              <a:rPr lang="ru-RU" i="0">
                <a:latin typeface="Monotype Corsiva" pitchFamily="66" charset="0"/>
              </a:rPr>
              <a:t>   </a:t>
            </a:r>
          </a:p>
        </p:txBody>
      </p:sp>
      <p:sp>
        <p:nvSpPr>
          <p:cNvPr id="19466" name="Homepage">
            <a:hlinkClick r:id="rId4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75688" y="6237288"/>
            <a:ext cx="320675" cy="431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4FE7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608263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 i="0"/>
          </a:p>
        </p:txBody>
      </p:sp>
      <p:sp>
        <p:nvSpPr>
          <p:cNvPr id="2867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2400" b="1" smtClean="0"/>
              <a:t>    В зависимости от процессов образования ионов в разряде при различных давлениях газа и напряжениях, приложенных к электродам, различают несколько типов самостоятельных разрядов:</a:t>
            </a:r>
          </a:p>
          <a:p>
            <a:pPr eaLnBrk="1" hangingPunct="1">
              <a:lnSpc>
                <a:spcPct val="80000"/>
              </a:lnSpc>
            </a:pPr>
            <a:endParaRPr lang="ru-RU" altLang="zh-CN" sz="2400" b="1" i="1" smtClean="0"/>
          </a:p>
          <a:p>
            <a:pPr eaLnBrk="1" hangingPunct="1">
              <a:lnSpc>
                <a:spcPct val="80000"/>
              </a:lnSpc>
            </a:pPr>
            <a:r>
              <a:rPr lang="ru-RU" altLang="zh-CN" sz="2400" b="1" i="1" smtClean="0">
                <a:solidFill>
                  <a:schemeClr val="accent2"/>
                </a:solidFill>
              </a:rPr>
              <a:t>тлеющий</a:t>
            </a:r>
          </a:p>
          <a:p>
            <a:pPr eaLnBrk="1" hangingPunct="1">
              <a:lnSpc>
                <a:spcPct val="80000"/>
              </a:lnSpc>
            </a:pPr>
            <a:r>
              <a:rPr lang="ru-RU" altLang="zh-CN" sz="2400" b="1" i="1" smtClean="0">
                <a:solidFill>
                  <a:schemeClr val="accent2"/>
                </a:solidFill>
              </a:rPr>
              <a:t>искровой</a:t>
            </a:r>
          </a:p>
          <a:p>
            <a:pPr eaLnBrk="1" hangingPunct="1">
              <a:lnSpc>
                <a:spcPct val="80000"/>
              </a:lnSpc>
            </a:pPr>
            <a:r>
              <a:rPr lang="ru-RU" altLang="zh-CN" sz="2400" b="1" i="1" smtClean="0">
                <a:solidFill>
                  <a:schemeClr val="accent2"/>
                </a:solidFill>
              </a:rPr>
              <a:t>коронный</a:t>
            </a:r>
          </a:p>
          <a:p>
            <a:pPr eaLnBrk="1" hangingPunct="1">
              <a:lnSpc>
                <a:spcPct val="80000"/>
              </a:lnSpc>
            </a:pPr>
            <a:r>
              <a:rPr lang="ru-RU" altLang="zh-CN" sz="2400" b="1" i="1" smtClean="0">
                <a:solidFill>
                  <a:schemeClr val="accent2"/>
                </a:solidFill>
              </a:rPr>
              <a:t>дуговой</a:t>
            </a:r>
            <a:endParaRPr lang="ru-RU" altLang="zh-CN" sz="2400" b="1" smtClean="0">
              <a:solidFill>
                <a:schemeClr val="accent2"/>
              </a:solidFill>
            </a:endParaRPr>
          </a:p>
          <a:p>
            <a:pPr eaLnBrk="1" hangingPunct="1"/>
            <a:endParaRPr lang="ru-RU" sz="2800" smtClean="0"/>
          </a:p>
        </p:txBody>
      </p:sp>
      <p:sp>
        <p:nvSpPr>
          <p:cNvPr id="2867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</a:rPr>
              <a:t>Типы самостоятельных разрядов</a:t>
            </a:r>
            <a:r>
              <a:rPr lang="ru-RU" sz="4000" smtClean="0"/>
              <a:t> </a:t>
            </a: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215900" y="-100013"/>
            <a:ext cx="9144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0">
                <a:solidFill>
                  <a:schemeClr val="accent2"/>
                </a:solidFill>
                <a:latin typeface="Monotype Corsiva" pitchFamily="66" charset="0"/>
              </a:rPr>
              <a:t>Электрический ток в газах</a:t>
            </a:r>
            <a:r>
              <a:rPr lang="ru-RU" i="0">
                <a:latin typeface="Monotype Corsiva" pitchFamily="66" charset="0"/>
              </a:rPr>
              <a:t>   </a:t>
            </a:r>
          </a:p>
        </p:txBody>
      </p:sp>
      <p:sp>
        <p:nvSpPr>
          <p:cNvPr id="23562" name="Homepage">
            <a:hlinkClick r:id="rId4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75688" y="6237288"/>
            <a:ext cx="320675" cy="431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4FE7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608263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 i="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800" i="0">
              <a:solidFill>
                <a:srgbClr val="0000FF"/>
              </a:solidFill>
            </a:endParaRPr>
          </a:p>
        </p:txBody>
      </p:sp>
      <p:sp>
        <p:nvSpPr>
          <p:cNvPr id="29702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</a:rPr>
              <a:t>Тлеющий разряд</a:t>
            </a:r>
          </a:p>
        </p:txBody>
      </p:sp>
      <p:sp>
        <p:nvSpPr>
          <p:cNvPr id="29703" name="Rectangle 10"/>
          <p:cNvSpPr>
            <a:spLocks noChangeArrowheads="1"/>
          </p:cNvSpPr>
          <p:nvPr/>
        </p:nvSpPr>
        <p:spPr bwMode="auto">
          <a:xfrm>
            <a:off x="457200" y="981075"/>
            <a:ext cx="8229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000" i="0">
                <a:solidFill>
                  <a:srgbClr val="A50021"/>
                </a:solidFill>
              </a:rPr>
              <a:t>Тлеющий разряд возникает при низких давлениях (в вакуумных трубках). </a:t>
            </a:r>
            <a:r>
              <a:rPr lang="ru-RU" altLang="zh-CN" sz="2000" i="0"/>
              <a:t>Для разряда характерна большая напряженность электрического поля и соответствующее ей большое падение потенциала вблизи катода.</a:t>
            </a:r>
            <a:r>
              <a:rPr lang="ru-RU" sz="2000" i="0"/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000" i="0"/>
              <a:t>Его можно наблюдать в стеклянной трубке с впаянными у концов плоскими металлическими электродами.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000" i="0"/>
              <a:t>Вблизи катода располагается </a:t>
            </a:r>
            <a:r>
              <a:rPr lang="ru-RU" sz="2000" i="0">
                <a:solidFill>
                  <a:srgbClr val="A50021"/>
                </a:solidFill>
              </a:rPr>
              <a:t>тонкий светящийся слой, называемый  катодной светящейся пленкой </a:t>
            </a:r>
          </a:p>
        </p:txBody>
      </p:sp>
      <p:pic>
        <p:nvPicPr>
          <p:cNvPr id="29704" name="Picture 12" descr="Тлеющий разряд"/>
          <p:cNvPicPr>
            <a:picLocks noChangeAspect="1" noChangeArrowheads="1"/>
          </p:cNvPicPr>
          <p:nvPr/>
        </p:nvPicPr>
        <p:blipFill>
          <a:blip r:embed="rId4" cstate="print"/>
          <a:srcRect t="5061" b="67848"/>
          <a:stretch>
            <a:fillRect/>
          </a:stretch>
        </p:blipFill>
        <p:spPr bwMode="auto">
          <a:xfrm>
            <a:off x="684213" y="3860800"/>
            <a:ext cx="81375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 Box 14"/>
          <p:cNvSpPr txBox="1">
            <a:spLocks noChangeArrowheads="1"/>
          </p:cNvSpPr>
          <p:nvPr/>
        </p:nvSpPr>
        <p:spPr bwMode="auto">
          <a:xfrm>
            <a:off x="215900" y="-100013"/>
            <a:ext cx="9144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0">
                <a:solidFill>
                  <a:schemeClr val="accent2"/>
                </a:solidFill>
                <a:latin typeface="Monotype Corsiva" pitchFamily="66" charset="0"/>
              </a:rPr>
              <a:t>Электрический ток в газах</a:t>
            </a:r>
            <a:r>
              <a:rPr lang="ru-RU" i="0">
                <a:latin typeface="Monotype Corsiva" pitchFamily="66" charset="0"/>
              </a:rPr>
              <a:t>   </a:t>
            </a:r>
          </a:p>
        </p:txBody>
      </p:sp>
      <p:sp>
        <p:nvSpPr>
          <p:cNvPr id="24591" name="Homepage">
            <a:hlinkClick r:id="rId5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75688" y="6237288"/>
            <a:ext cx="320675" cy="431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4FE7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608263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 i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zh-CN" sz="4000" b="1" i="1" smtClean="0">
                <a:solidFill>
                  <a:srgbClr val="FF0000"/>
                </a:solidFill>
              </a:rPr>
              <a:t>Искровой разряд</a:t>
            </a:r>
            <a:endParaRPr lang="ru-RU" sz="4000" b="1" i="1" smtClean="0">
              <a:solidFill>
                <a:srgbClr val="FF0000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507413" cy="3816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zh-CN" sz="2000" b="1" smtClean="0"/>
              <a:t>Искровой разряд – соединяющий электроды и имеющий вид тонкого изогнутого светящегося канала (стримера) с множеством разветвлений. </a:t>
            </a:r>
            <a:r>
              <a:rPr lang="ru-RU" sz="2000" b="1" smtClean="0">
                <a:solidFill>
                  <a:srgbClr val="A50021"/>
                </a:solidFill>
              </a:rPr>
              <a:t>Искровой разряд возникает в газе обычно при давлениях порядка атмосферного  Р</a:t>
            </a:r>
            <a:r>
              <a:rPr lang="ru-RU" sz="2000" b="1" baseline="-25000" smtClean="0">
                <a:solidFill>
                  <a:srgbClr val="A50021"/>
                </a:solidFill>
              </a:rPr>
              <a:t>ат</a:t>
            </a:r>
            <a:r>
              <a:rPr lang="ru-RU" sz="2000" b="1" smtClean="0"/>
              <a:t>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b="1" smtClean="0"/>
              <a:t>По внешнему виду искровой разряд представляет собой пучок ярких зигзагообразных разветвляющихся тонких полос, мгновенно пронизывающих разрядный промежуток, быстро гаснущих и постоянно сменяющих друг друга.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b="1" smtClean="0"/>
              <a:t>Эти полоски называют </a:t>
            </a:r>
            <a:r>
              <a:rPr lang="ru-RU" sz="2000" b="1" smtClean="0">
                <a:solidFill>
                  <a:srgbClr val="A50021"/>
                </a:solidFill>
              </a:rPr>
              <a:t>искровыми каналами. </a:t>
            </a:r>
          </a:p>
          <a:p>
            <a:pPr algn="just" eaLnBrk="1" hangingPunct="1">
              <a:lnSpc>
                <a:spcPct val="80000"/>
              </a:lnSpc>
            </a:pPr>
            <a:endParaRPr lang="ru-RU" altLang="zh-CN" sz="2000" b="1" smtClean="0"/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215900" y="-100013"/>
            <a:ext cx="9144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0">
                <a:solidFill>
                  <a:schemeClr val="accent2"/>
                </a:solidFill>
                <a:latin typeface="Monotype Corsiva" pitchFamily="66" charset="0"/>
              </a:rPr>
              <a:t>Электрический ток в газах</a:t>
            </a:r>
            <a:r>
              <a:rPr lang="ru-RU" i="0">
                <a:latin typeface="Monotype Corsiva" pitchFamily="66" charset="0"/>
              </a:rPr>
              <a:t>   </a:t>
            </a:r>
          </a:p>
        </p:txBody>
      </p:sp>
      <p:sp>
        <p:nvSpPr>
          <p:cNvPr id="143371" name="Homepage">
            <a:hlinkClick r:id="rId4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75688" y="6237288"/>
            <a:ext cx="320675" cy="431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4FE7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30729" name="Picture 12" descr="иск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4652963"/>
            <a:ext cx="28797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light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838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4000" b="1">
                <a:solidFill>
                  <a:schemeClr val="tx2"/>
                </a:solidFill>
                <a:latin typeface="Arial Black" pitchFamily="34" charset="0"/>
              </a:rPr>
              <a:t>Молния.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611188" y="1844675"/>
            <a:ext cx="7812087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3200"/>
              <a:t>  </a:t>
            </a:r>
            <a:r>
              <a:rPr lang="ru-RU" sz="3200">
                <a:solidFill>
                  <a:schemeClr val="bg1"/>
                </a:solidFill>
              </a:rPr>
              <a:t>Красивое и небезопасное явление природы – молния – представляет собой искровой разряд в атмосфере.</a:t>
            </a:r>
            <a:r>
              <a:rPr lang="ru-RU" sz="3200"/>
              <a:t> 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250825" y="5010150"/>
            <a:ext cx="86407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Уже в середине 18-го века обратили внимание на внешнее сходство молнии с электрической искрой. Высказалось предположение, что грозовые облака несут в себе большие электрические заряды и что молния есть гигантская искра, ничем, кроме размеров, не отличающаяся от искры между шарами электрической машины.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172400" cy="62646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608263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 i="0"/>
          </a:p>
        </p:txBody>
      </p:sp>
      <p:pic>
        <p:nvPicPr>
          <p:cNvPr id="6148" name="Picture 4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5879" name="AutoShape 7"/>
          <p:cNvSpPr>
            <a:spLocks noChangeArrowheads="1"/>
          </p:cNvSpPr>
          <p:nvPr/>
        </p:nvSpPr>
        <p:spPr bwMode="auto">
          <a:xfrm>
            <a:off x="3200400" y="1752600"/>
            <a:ext cx="28956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5400000" scaled="1"/>
          </a:gradFill>
          <a:ln w="317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i="0">
                <a:solidFill>
                  <a:srgbClr val="A50021"/>
                </a:solidFill>
              </a:rPr>
              <a:t>Электрические </a:t>
            </a:r>
          </a:p>
          <a:p>
            <a:pPr algn="ctr"/>
            <a:r>
              <a:rPr lang="ru-RU" i="0">
                <a:solidFill>
                  <a:srgbClr val="A50021"/>
                </a:solidFill>
              </a:rPr>
              <a:t>свойства веществ</a:t>
            </a:r>
          </a:p>
        </p:txBody>
      </p:sp>
      <p:sp>
        <p:nvSpPr>
          <p:cNvPr id="335880" name="AutoShape 8"/>
          <p:cNvSpPr>
            <a:spLocks noChangeArrowheads="1"/>
          </p:cNvSpPr>
          <p:nvPr/>
        </p:nvSpPr>
        <p:spPr bwMode="auto">
          <a:xfrm>
            <a:off x="914400" y="3886200"/>
            <a:ext cx="22860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rgbClr val="CCFFCC"/>
              </a:gs>
              <a:gs pos="100000">
                <a:srgbClr val="99FF99"/>
              </a:gs>
            </a:gsLst>
            <a:lin ang="5400000" scaled="1"/>
          </a:gradFill>
          <a:ln w="317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i="0">
                <a:solidFill>
                  <a:srgbClr val="A50021"/>
                </a:solidFill>
              </a:rPr>
              <a:t>Проводники</a:t>
            </a:r>
          </a:p>
        </p:txBody>
      </p:sp>
      <p:sp>
        <p:nvSpPr>
          <p:cNvPr id="335881" name="AutoShape 9"/>
          <p:cNvSpPr>
            <a:spLocks noChangeArrowheads="1"/>
          </p:cNvSpPr>
          <p:nvPr/>
        </p:nvSpPr>
        <p:spPr bwMode="auto">
          <a:xfrm>
            <a:off x="3429000" y="3886200"/>
            <a:ext cx="22860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rgbClr val="CCFFFF"/>
              </a:gs>
              <a:gs pos="100000">
                <a:srgbClr val="66CCFF"/>
              </a:gs>
            </a:gsLst>
            <a:lin ang="5400000" scaled="1"/>
          </a:gradFill>
          <a:ln w="317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i="0">
                <a:solidFill>
                  <a:srgbClr val="A50021"/>
                </a:solidFill>
              </a:rPr>
              <a:t>Полупроводники</a:t>
            </a:r>
          </a:p>
        </p:txBody>
      </p:sp>
      <p:sp>
        <p:nvSpPr>
          <p:cNvPr id="335882" name="AutoShape 10"/>
          <p:cNvSpPr>
            <a:spLocks noChangeArrowheads="1"/>
          </p:cNvSpPr>
          <p:nvPr/>
        </p:nvSpPr>
        <p:spPr bwMode="auto">
          <a:xfrm>
            <a:off x="5943600" y="3886200"/>
            <a:ext cx="22860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50000">
                <a:srgbClr val="FBECD5"/>
              </a:gs>
              <a:gs pos="100000">
                <a:srgbClr val="FFCC00"/>
              </a:gs>
            </a:gsLst>
            <a:lin ang="5400000" scaled="1"/>
          </a:gradFill>
          <a:ln w="317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i="0">
                <a:solidFill>
                  <a:srgbClr val="A50021"/>
                </a:solidFill>
              </a:rPr>
              <a:t>Диэлектрики</a:t>
            </a:r>
          </a:p>
        </p:txBody>
      </p:sp>
      <p:sp>
        <p:nvSpPr>
          <p:cNvPr id="335883" name="Line 11"/>
          <p:cNvSpPr>
            <a:spLocks noChangeShapeType="1"/>
          </p:cNvSpPr>
          <p:nvPr/>
        </p:nvSpPr>
        <p:spPr bwMode="auto">
          <a:xfrm>
            <a:off x="4648200" y="2895600"/>
            <a:ext cx="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5884" name="Line 12"/>
          <p:cNvSpPr>
            <a:spLocks noChangeShapeType="1"/>
          </p:cNvSpPr>
          <p:nvPr/>
        </p:nvSpPr>
        <p:spPr bwMode="auto">
          <a:xfrm>
            <a:off x="2057400" y="3276600"/>
            <a:ext cx="4953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5885" name="Line 13"/>
          <p:cNvSpPr>
            <a:spLocks noChangeShapeType="1"/>
          </p:cNvSpPr>
          <p:nvPr/>
        </p:nvSpPr>
        <p:spPr bwMode="auto">
          <a:xfrm>
            <a:off x="2057400" y="3276600"/>
            <a:ext cx="0" cy="609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35886" name="Line 14"/>
          <p:cNvSpPr>
            <a:spLocks noChangeShapeType="1"/>
          </p:cNvSpPr>
          <p:nvPr/>
        </p:nvSpPr>
        <p:spPr bwMode="auto">
          <a:xfrm>
            <a:off x="4648200" y="3276600"/>
            <a:ext cx="0" cy="609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35887" name="Line 15"/>
          <p:cNvSpPr>
            <a:spLocks noChangeShapeType="1"/>
          </p:cNvSpPr>
          <p:nvPr/>
        </p:nvSpPr>
        <p:spPr bwMode="auto">
          <a:xfrm>
            <a:off x="7010400" y="3276600"/>
            <a:ext cx="0" cy="609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35888" name="Text Box 16"/>
          <p:cNvSpPr txBox="1">
            <a:spLocks noChangeArrowheads="1"/>
          </p:cNvSpPr>
          <p:nvPr/>
        </p:nvSpPr>
        <p:spPr bwMode="auto">
          <a:xfrm>
            <a:off x="304800" y="4800600"/>
            <a:ext cx="2514600" cy="17938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0" scaled="1"/>
          </a:gradFill>
          <a:ln w="381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b="0" i="0">
                <a:latin typeface="Arial" pitchFamily="34" charset="0"/>
              </a:rPr>
              <a:t> </a:t>
            </a:r>
            <a:r>
              <a:rPr lang="ru-RU" sz="1400" i="0">
                <a:latin typeface="Arial" pitchFamily="34" charset="0"/>
              </a:rPr>
              <a:t>Хорошо проводят электрический ток</a:t>
            </a:r>
          </a:p>
          <a:p>
            <a:pPr>
              <a:spcBef>
                <a:spcPct val="50000"/>
              </a:spcBef>
              <a:defRPr/>
            </a:pPr>
            <a:r>
              <a:rPr lang="ru-RU" sz="1400" b="0" i="0">
                <a:latin typeface="Arial" pitchFamily="34" charset="0"/>
              </a:rPr>
              <a:t> К ним относятся металлы, электролиты, плазма …</a:t>
            </a:r>
          </a:p>
          <a:p>
            <a:pPr>
              <a:spcBef>
                <a:spcPct val="50000"/>
              </a:spcBef>
              <a:defRPr/>
            </a:pPr>
            <a:r>
              <a:rPr lang="ru-RU" sz="1400" b="0" i="0">
                <a:latin typeface="Arial" pitchFamily="34" charset="0"/>
              </a:rPr>
              <a:t>Наиболее используемые проводники – </a:t>
            </a:r>
            <a:r>
              <a:rPr lang="en-US" sz="1400" i="0">
                <a:latin typeface="Arial" pitchFamily="34" charset="0"/>
              </a:rPr>
              <a:t>Au</a:t>
            </a:r>
            <a:r>
              <a:rPr lang="ru-RU" sz="1400" i="0">
                <a:latin typeface="Arial" pitchFamily="34" charset="0"/>
              </a:rPr>
              <a:t>, </a:t>
            </a:r>
            <a:r>
              <a:rPr lang="en-US" sz="1400" i="0">
                <a:latin typeface="Arial" pitchFamily="34" charset="0"/>
              </a:rPr>
              <a:t>Ag, Cu, Al, Fe …</a:t>
            </a:r>
            <a:endParaRPr lang="ru-RU" sz="1400" i="0">
              <a:latin typeface="Arial" pitchFamily="34" charset="0"/>
            </a:endParaRPr>
          </a:p>
        </p:txBody>
      </p:sp>
      <p:sp>
        <p:nvSpPr>
          <p:cNvPr id="335889" name="Text Box 17"/>
          <p:cNvSpPr txBox="1">
            <a:spLocks noChangeArrowheads="1"/>
          </p:cNvSpPr>
          <p:nvPr/>
        </p:nvSpPr>
        <p:spPr bwMode="auto">
          <a:xfrm>
            <a:off x="6400800" y="4800600"/>
            <a:ext cx="2514600" cy="17938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0" scaled="1"/>
          </a:gradFill>
          <a:ln w="381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0" i="0">
                <a:latin typeface="Arial" pitchFamily="34" charset="0"/>
              </a:rPr>
              <a:t> </a:t>
            </a:r>
            <a:r>
              <a:rPr lang="ru-RU" sz="1400" i="0">
                <a:latin typeface="Arial" pitchFamily="34" charset="0"/>
              </a:rPr>
              <a:t>Практически не проводят электрический ток</a:t>
            </a:r>
          </a:p>
          <a:p>
            <a:pPr>
              <a:spcBef>
                <a:spcPct val="50000"/>
              </a:spcBef>
              <a:defRPr/>
            </a:pPr>
            <a:r>
              <a:rPr lang="ru-RU" sz="1400" b="0" i="0">
                <a:latin typeface="Arial" pitchFamily="34" charset="0"/>
              </a:rPr>
              <a:t> К ним относятся пластмассы, резина, стекло, фарфор, сухое дерево, бумага …</a:t>
            </a:r>
          </a:p>
          <a:p>
            <a:pPr>
              <a:spcBef>
                <a:spcPct val="50000"/>
              </a:spcBef>
              <a:defRPr/>
            </a:pPr>
            <a:endParaRPr lang="ru-RU" sz="1400" b="0" i="0">
              <a:latin typeface="Arial" pitchFamily="34" charset="0"/>
            </a:endParaRPr>
          </a:p>
        </p:txBody>
      </p:sp>
      <p:sp>
        <p:nvSpPr>
          <p:cNvPr id="335890" name="Text Box 18"/>
          <p:cNvSpPr txBox="1">
            <a:spLocks noChangeArrowheads="1"/>
          </p:cNvSpPr>
          <p:nvPr/>
        </p:nvSpPr>
        <p:spPr bwMode="auto">
          <a:xfrm>
            <a:off x="3352800" y="4800600"/>
            <a:ext cx="2514600" cy="179387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0" scaled="1"/>
          </a:gradFill>
          <a:ln w="381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400" b="0" i="0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1400" b="0" i="0">
                <a:latin typeface="Arial" pitchFamily="34" charset="0"/>
              </a:rPr>
              <a:t>Занимают</a:t>
            </a:r>
            <a:r>
              <a:rPr lang="en-US" sz="1400" b="0" i="0">
                <a:latin typeface="Arial" pitchFamily="34" charset="0"/>
              </a:rPr>
              <a:t> </a:t>
            </a:r>
            <a:r>
              <a:rPr lang="ru-RU" sz="1400" b="0" i="0">
                <a:latin typeface="Arial" pitchFamily="34" charset="0"/>
              </a:rPr>
              <a:t>по проводимости </a:t>
            </a:r>
            <a:r>
              <a:rPr lang="ru-RU" sz="1400" i="0">
                <a:latin typeface="Arial" pitchFamily="34" charset="0"/>
              </a:rPr>
              <a:t>промежуточное положение</a:t>
            </a:r>
            <a:r>
              <a:rPr lang="ru-RU" sz="1400" b="0" i="0">
                <a:latin typeface="Arial" pitchFamily="34" charset="0"/>
              </a:rPr>
              <a:t> между проводниками и диэлектриками</a:t>
            </a:r>
          </a:p>
          <a:p>
            <a:pPr>
              <a:spcBef>
                <a:spcPct val="50000"/>
              </a:spcBef>
              <a:defRPr/>
            </a:pPr>
            <a:r>
              <a:rPr lang="en-US" sz="1400" i="0">
                <a:latin typeface="Arial" pitchFamily="34" charset="0"/>
              </a:rPr>
              <a:t>Si, Ge, Se, In, As</a:t>
            </a:r>
            <a:endParaRPr lang="ru-RU" sz="1400" i="0">
              <a:latin typeface="Arial" pitchFamily="34" charset="0"/>
            </a:endParaRPr>
          </a:p>
        </p:txBody>
      </p:sp>
      <p:sp>
        <p:nvSpPr>
          <p:cNvPr id="6162" name="Text Box 22"/>
          <p:cNvSpPr txBox="1">
            <a:spLocks noChangeArrowheads="1"/>
          </p:cNvSpPr>
          <p:nvPr/>
        </p:nvSpPr>
        <p:spPr bwMode="auto">
          <a:xfrm>
            <a:off x="381000" y="476250"/>
            <a:ext cx="8458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0"/>
              <a:t>Разные вещества имеют различные электрические свойства, однако по электрической проводимости их можно разделить на 3 основные группы:</a:t>
            </a:r>
          </a:p>
        </p:txBody>
      </p:sp>
      <p:sp>
        <p:nvSpPr>
          <p:cNvPr id="6163" name="Text Box 23"/>
          <p:cNvSpPr txBox="1">
            <a:spLocks noChangeArrowheads="1"/>
          </p:cNvSpPr>
          <p:nvPr/>
        </p:nvSpPr>
        <p:spPr bwMode="auto">
          <a:xfrm>
            <a:off x="0" y="-100013"/>
            <a:ext cx="9144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0">
                <a:solidFill>
                  <a:schemeClr val="accent2"/>
                </a:solidFill>
                <a:latin typeface="Monotype Corsiva" pitchFamily="66" charset="0"/>
              </a:rPr>
              <a:t>Вещества</a:t>
            </a:r>
            <a:r>
              <a:rPr lang="ru-RU" i="0">
                <a:latin typeface="Monotype Corsiva" pitchFamily="66" charset="0"/>
              </a:rPr>
              <a:t>   </a:t>
            </a:r>
          </a:p>
        </p:txBody>
      </p:sp>
      <p:sp>
        <p:nvSpPr>
          <p:cNvPr id="335896" name="Homepage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75688" y="6237288"/>
            <a:ext cx="320675" cy="431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4FE7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9" grpId="0" animBg="1"/>
      <p:bldP spid="335880" grpId="0" animBg="1"/>
      <p:bldP spid="335881" grpId="0" animBg="1"/>
      <p:bldP spid="335882" grpId="0" animBg="1"/>
      <p:bldP spid="335883" grpId="0" animBg="1"/>
      <p:bldP spid="335884" grpId="0" animBg="1"/>
      <p:bldP spid="335885" grpId="0" animBg="1"/>
      <p:bldP spid="335886" grpId="0" animBg="1"/>
      <p:bldP spid="335887" grpId="0" animBg="1"/>
      <p:bldP spid="335888" grpId="0" animBg="1"/>
      <p:bldP spid="335889" grpId="0" animBg="1"/>
      <p:bldP spid="33589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2741676"/>
          <a:ext cx="8496944" cy="3423629"/>
        </p:xfrm>
        <a:graphic>
          <a:graphicData uri="http://schemas.openxmlformats.org/drawingml/2006/table">
            <a:tbl>
              <a:tblPr/>
              <a:tblGrid>
                <a:gridCol w="5479977"/>
                <a:gridCol w="3016967"/>
              </a:tblGrid>
              <a:tr h="1265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Напряжение между облаком и Землей 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108 В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9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Сила тока в молнии 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105 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9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Продолжительность молнии 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10 - 6 с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9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Диаметр светящегося канала 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10 - 20 см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2195736" y="-40139"/>
            <a:ext cx="60486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Согласно многочисленным исследованиям, произведенными над молнией, искровой разряд характеризуется следующими показаниями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Обычно наблюдаются линейные молнии, но есть и удивительная шаровая молния.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504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zh-CN" sz="4000" b="1" i="1" smtClean="0">
                <a:solidFill>
                  <a:srgbClr val="FF0000"/>
                </a:solidFill>
              </a:rPr>
              <a:t>Коронный разряд</a:t>
            </a:r>
            <a:endParaRPr lang="ru-RU" sz="4000" b="1" i="1" smtClean="0">
              <a:solidFill>
                <a:srgbClr val="FF0000"/>
              </a:solidFill>
            </a:endParaRPr>
          </a:p>
        </p:txBody>
      </p:sp>
      <p:sp>
        <p:nvSpPr>
          <p:cNvPr id="3174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13787" cy="2447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zh-CN" sz="2000" b="1" smtClean="0"/>
              <a:t>Коронный разряд наблюдается при давлении близком к атмосферному в сильно неоднородном электрическом поле. </a:t>
            </a:r>
            <a:r>
              <a:rPr lang="ru-RU" sz="2000" b="1" smtClean="0"/>
              <a:t>Такое поле можно получить между двумя электродами, поверхность одного из которых обладает большой кривизной (тонкая проволочка, острие).				</a:t>
            </a:r>
            <a:endParaRPr lang="ru-RU" altLang="zh-CN" sz="2000" b="1" smtClean="0"/>
          </a:p>
          <a:p>
            <a:pPr eaLnBrk="1" hangingPunct="1">
              <a:lnSpc>
                <a:spcPct val="80000"/>
              </a:lnSpc>
            </a:pPr>
            <a:r>
              <a:rPr lang="ru-RU" altLang="zh-CN" sz="2000" b="1" smtClean="0"/>
              <a:t>Газ светится, образуя «корону», окружающую электрод.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zh-CN" sz="2000" b="1" smtClean="0"/>
              <a:t>Коронные разряды являются источниками радиопомех и вредных токов утечки около высоковольтных линий передач (основной источник потерь).</a:t>
            </a:r>
            <a:endParaRPr lang="ru-RU" sz="2000" b="1" smtClean="0"/>
          </a:p>
        </p:txBody>
      </p:sp>
      <p:pic>
        <p:nvPicPr>
          <p:cNvPr id="31750" name="Picture 9" descr="8"/>
          <p:cNvPicPr>
            <a:picLocks noChangeAspect="1" noChangeArrowheads="1"/>
          </p:cNvPicPr>
          <p:nvPr/>
        </p:nvPicPr>
        <p:blipFill>
          <a:blip r:embed="rId4" cstate="print"/>
          <a:srcRect r="35663"/>
          <a:stretch>
            <a:fillRect/>
          </a:stretch>
        </p:blipFill>
        <p:spPr bwMode="auto">
          <a:xfrm>
            <a:off x="2627313" y="4076700"/>
            <a:ext cx="3600450" cy="2089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1" name="Picture 10" descr="корон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4076700"/>
            <a:ext cx="266382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1" descr="Iskra1"/>
          <p:cNvPicPr>
            <a:picLocks noChangeAspect="1" noChangeArrowheads="1"/>
          </p:cNvPicPr>
          <p:nvPr/>
        </p:nvPicPr>
        <p:blipFill>
          <a:blip r:embed="rId6" cstate="print"/>
          <a:srcRect t="24095" r="24252" b="24449"/>
          <a:stretch>
            <a:fillRect/>
          </a:stretch>
        </p:blipFill>
        <p:spPr bwMode="auto">
          <a:xfrm>
            <a:off x="179388" y="4076700"/>
            <a:ext cx="237648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 Box 12"/>
          <p:cNvSpPr txBox="1">
            <a:spLocks noChangeArrowheads="1"/>
          </p:cNvSpPr>
          <p:nvPr/>
        </p:nvSpPr>
        <p:spPr bwMode="auto">
          <a:xfrm>
            <a:off x="215900" y="-100013"/>
            <a:ext cx="9144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0">
                <a:solidFill>
                  <a:schemeClr val="accent2"/>
                </a:solidFill>
                <a:latin typeface="Monotype Corsiva" pitchFamily="66" charset="0"/>
              </a:rPr>
              <a:t>Электрический ток в газах</a:t>
            </a:r>
            <a:r>
              <a:rPr lang="ru-RU" i="0">
                <a:latin typeface="Monotype Corsiva" pitchFamily="66" charset="0"/>
              </a:rPr>
              <a:t>   </a:t>
            </a:r>
          </a:p>
        </p:txBody>
      </p:sp>
      <p:sp>
        <p:nvSpPr>
          <p:cNvPr id="44045" name="Homepage">
            <a:hlinkClick r:id="rId7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75688" y="6237288"/>
            <a:ext cx="320675" cy="431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4FE7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0825" y="476250"/>
            <a:ext cx="871378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0"/>
              <a:t>В некоторых случаях коронный разряд с громоотвода бывает настолько сильным, что у острия возникает явно видимое свечение. Такое свечение иногда появляется и возле других заостренных предметов, например, на концах корабельных мачт, острых верхушек деревьев, и т.д. Это явление было замечено еще несколько веков тому назад и вызывало суеверный ужас мореплавателей, не понимавших истинной его сущности ( «Огни святого Эльма»)</a:t>
            </a:r>
            <a:endParaRPr lang="ru-RU" sz="1600" b="0" i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420938"/>
            <a:ext cx="3887787" cy="40322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32774" name="Picture 6" descr="1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2420938"/>
            <a:ext cx="38973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215900" y="-100013"/>
            <a:ext cx="9144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0">
                <a:solidFill>
                  <a:schemeClr val="accent2"/>
                </a:solidFill>
                <a:latin typeface="Monotype Corsiva" pitchFamily="66" charset="0"/>
              </a:rPr>
              <a:t>Электрический ток в газах</a:t>
            </a:r>
            <a:r>
              <a:rPr lang="ru-RU" i="0">
                <a:latin typeface="Monotype Corsiva" pitchFamily="66" charset="0"/>
              </a:rPr>
              <a:t>   </a:t>
            </a:r>
          </a:p>
        </p:txBody>
      </p:sp>
      <p:sp>
        <p:nvSpPr>
          <p:cNvPr id="49161" name="Homepage">
            <a:hlinkClick r:id="rId6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75688" y="6237288"/>
            <a:ext cx="320675" cy="431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4FE7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Дуговой разряд</a:t>
            </a:r>
          </a:p>
        </p:txBody>
      </p:sp>
      <p:sp>
        <p:nvSpPr>
          <p:cNvPr id="3379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just" eaLnBrk="1" hangingPunct="1"/>
            <a:r>
              <a:rPr lang="ru-RU" sz="2000" b="1" smtClean="0"/>
              <a:t>Если после получения искрового разряда от мощного источника постепенно уменьшать расстояние между электродами, то разряд из прерывистого становится непрерывным возникает новая форма газового разряда, называемая </a:t>
            </a:r>
            <a:r>
              <a:rPr lang="ru-RU" sz="2000" b="1" i="1" smtClean="0">
                <a:solidFill>
                  <a:srgbClr val="A50021"/>
                </a:solidFill>
              </a:rPr>
              <a:t>дуговым разрядом</a:t>
            </a:r>
            <a:r>
              <a:rPr lang="ru-RU" sz="2000" b="1" smtClean="0">
                <a:solidFill>
                  <a:srgbClr val="A50021"/>
                </a:solidFill>
              </a:rPr>
              <a:t>.</a:t>
            </a:r>
            <a:endParaRPr lang="ru-RU" altLang="zh-CN" sz="2000" b="1" smtClean="0"/>
          </a:p>
          <a:p>
            <a:pPr algn="just" eaLnBrk="1" hangingPunct="1"/>
            <a:r>
              <a:rPr lang="ru-RU" sz="2000" b="1" smtClean="0">
                <a:solidFill>
                  <a:srgbClr val="A50021"/>
                </a:solidFill>
              </a:rPr>
              <a:t>Р</a:t>
            </a:r>
            <a:r>
              <a:rPr lang="ru-RU" sz="2000" b="1" baseline="-25000" smtClean="0">
                <a:solidFill>
                  <a:srgbClr val="A50021"/>
                </a:solidFill>
              </a:rPr>
              <a:t>ат</a:t>
            </a:r>
          </a:p>
          <a:p>
            <a:pPr algn="just" eaLnBrk="1" hangingPunct="1"/>
            <a:r>
              <a:rPr lang="en-US" sz="2000" b="1" smtClean="0">
                <a:solidFill>
                  <a:srgbClr val="A50021"/>
                </a:solidFill>
              </a:rPr>
              <a:t>U</a:t>
            </a:r>
            <a:r>
              <a:rPr lang="ru-RU" sz="2000" b="1" smtClean="0">
                <a:solidFill>
                  <a:srgbClr val="A50021"/>
                </a:solidFill>
              </a:rPr>
              <a:t>=50-100 В</a:t>
            </a:r>
          </a:p>
          <a:p>
            <a:pPr algn="just" eaLnBrk="1" hangingPunct="1"/>
            <a:r>
              <a:rPr lang="en-US" sz="2000" b="1" smtClean="0">
                <a:solidFill>
                  <a:srgbClr val="A50021"/>
                </a:solidFill>
              </a:rPr>
              <a:t>I = 100 </a:t>
            </a:r>
            <a:r>
              <a:rPr lang="ru-RU" sz="2000" b="1" smtClean="0">
                <a:solidFill>
                  <a:srgbClr val="A50021"/>
                </a:solidFill>
              </a:rPr>
              <a:t>А</a:t>
            </a:r>
            <a:endParaRPr lang="ru-RU" altLang="zh-CN" sz="2000" b="1" i="1" smtClean="0"/>
          </a:p>
          <a:p>
            <a:pPr eaLnBrk="1" hangingPunct="1"/>
            <a:endParaRPr lang="ru-RU" sz="2000" b="1" smtClean="0"/>
          </a:p>
        </p:txBody>
      </p:sp>
      <p:pic>
        <p:nvPicPr>
          <p:cNvPr id="33798" name="Picture 7" descr="7_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860800"/>
            <a:ext cx="39608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215900" y="-100013"/>
            <a:ext cx="9144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0">
                <a:solidFill>
                  <a:schemeClr val="accent2"/>
                </a:solidFill>
                <a:latin typeface="Monotype Corsiva" pitchFamily="66" charset="0"/>
              </a:rPr>
              <a:t>Электрический ток в газах</a:t>
            </a:r>
            <a:r>
              <a:rPr lang="ru-RU" i="0">
                <a:latin typeface="Monotype Corsiva" pitchFamily="66" charset="0"/>
              </a:rPr>
              <a:t>   </a:t>
            </a:r>
          </a:p>
        </p:txBody>
      </p:sp>
      <p:pic>
        <p:nvPicPr>
          <p:cNvPr id="33800" name="Picture 9" descr="дуг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860800"/>
            <a:ext cx="40322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4858" name="Homepage">
            <a:hlinkClick r:id="rId6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75688" y="6237288"/>
            <a:ext cx="320675" cy="431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4FE7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/>
              <a:t> 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Электрическая дуга.</a:t>
            </a: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686800" cy="45720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   В </a:t>
            </a:r>
            <a:r>
              <a:rPr lang="en-US" sz="2400" dirty="0" smtClean="0"/>
              <a:t>1802 </a:t>
            </a:r>
            <a:r>
              <a:rPr lang="en-US" sz="2400" dirty="0" err="1" smtClean="0"/>
              <a:t>году</a:t>
            </a:r>
            <a:r>
              <a:rPr lang="en-US" sz="2400" dirty="0" smtClean="0"/>
              <a:t> </a:t>
            </a:r>
            <a:r>
              <a:rPr lang="en-US" sz="2400" dirty="0" err="1" smtClean="0"/>
              <a:t>русский</a:t>
            </a:r>
            <a:r>
              <a:rPr lang="en-US" sz="2400" dirty="0" smtClean="0"/>
              <a:t> </a:t>
            </a:r>
            <a:r>
              <a:rPr lang="en-US" sz="2400" dirty="0" err="1" smtClean="0"/>
              <a:t>физик</a:t>
            </a:r>
            <a:r>
              <a:rPr lang="en-US" sz="2400" dirty="0" smtClean="0"/>
              <a:t> В.В. </a:t>
            </a:r>
            <a:r>
              <a:rPr lang="en-US" sz="2400" dirty="0" err="1" smtClean="0"/>
              <a:t>Петров</a:t>
            </a:r>
            <a:r>
              <a:rPr lang="en-US" sz="2400" dirty="0" smtClean="0"/>
              <a:t> (1761-1834) </a:t>
            </a:r>
            <a:r>
              <a:rPr lang="en-US" sz="2400" dirty="0" err="1" smtClean="0"/>
              <a:t>установил</a:t>
            </a:r>
            <a:r>
              <a:rPr lang="en-US" sz="2400" dirty="0" smtClean="0"/>
              <a:t>, </a:t>
            </a:r>
            <a:r>
              <a:rPr lang="en-US" sz="2400" dirty="0" err="1" smtClean="0"/>
              <a:t>что</a:t>
            </a:r>
            <a:r>
              <a:rPr lang="en-US" sz="2400" dirty="0" smtClean="0"/>
              <a:t> </a:t>
            </a:r>
            <a:r>
              <a:rPr lang="en-US" sz="2400" dirty="0" err="1" smtClean="0"/>
              <a:t>если</a:t>
            </a:r>
            <a:r>
              <a:rPr lang="en-US" sz="2400" dirty="0" smtClean="0"/>
              <a:t> </a:t>
            </a:r>
            <a:r>
              <a:rPr lang="en-US" sz="2400" dirty="0" err="1" smtClean="0"/>
              <a:t>присоединить</a:t>
            </a:r>
            <a:r>
              <a:rPr lang="en-US" sz="2400" dirty="0" smtClean="0"/>
              <a:t> к </a:t>
            </a:r>
            <a:r>
              <a:rPr lang="en-US" sz="2400" dirty="0" err="1" smtClean="0"/>
              <a:t>полюсам</a:t>
            </a:r>
            <a:r>
              <a:rPr lang="en-US" sz="2400" dirty="0" smtClean="0"/>
              <a:t> </a:t>
            </a:r>
            <a:r>
              <a:rPr lang="en-US" sz="2400" dirty="0" err="1" smtClean="0"/>
              <a:t>большой</a:t>
            </a:r>
            <a:r>
              <a:rPr lang="en-US" sz="2400" dirty="0" smtClean="0"/>
              <a:t> </a:t>
            </a:r>
            <a:r>
              <a:rPr lang="en-US" sz="2400" dirty="0" err="1" smtClean="0"/>
              <a:t>электрической</a:t>
            </a:r>
            <a:r>
              <a:rPr lang="en-US" sz="2400" dirty="0" smtClean="0"/>
              <a:t> </a:t>
            </a:r>
            <a:r>
              <a:rPr lang="en-US" sz="2400" dirty="0" err="1" smtClean="0"/>
              <a:t>батареи</a:t>
            </a:r>
            <a:r>
              <a:rPr lang="en-US" sz="2400" dirty="0" smtClean="0"/>
              <a:t> </a:t>
            </a:r>
            <a:r>
              <a:rPr lang="en-US" sz="2400" dirty="0" err="1" smtClean="0"/>
              <a:t>два</a:t>
            </a:r>
            <a:r>
              <a:rPr lang="en-US" sz="2400" dirty="0" smtClean="0"/>
              <a:t> </a:t>
            </a:r>
            <a:r>
              <a:rPr lang="en-US" sz="2400" dirty="0" err="1" smtClean="0"/>
              <a:t>кусочка</a:t>
            </a:r>
            <a:r>
              <a:rPr lang="en-US" sz="2400" dirty="0" smtClean="0"/>
              <a:t> </a:t>
            </a:r>
            <a:r>
              <a:rPr lang="en-US" sz="2400" dirty="0" err="1" smtClean="0"/>
              <a:t>древесного</a:t>
            </a:r>
            <a:r>
              <a:rPr lang="en-US" sz="2400" dirty="0" smtClean="0"/>
              <a:t> </a:t>
            </a:r>
            <a:r>
              <a:rPr lang="en-US" sz="2400" dirty="0" err="1" smtClean="0"/>
              <a:t>угля</a:t>
            </a:r>
            <a:r>
              <a:rPr lang="en-US" sz="2400" dirty="0" smtClean="0"/>
              <a:t> и, </a:t>
            </a:r>
            <a:r>
              <a:rPr lang="en-US" sz="2400" dirty="0" err="1" smtClean="0"/>
              <a:t>приведя</a:t>
            </a:r>
            <a:r>
              <a:rPr lang="en-US" sz="2400" dirty="0" smtClean="0"/>
              <a:t> </a:t>
            </a:r>
            <a:r>
              <a:rPr lang="en-US" sz="2400" dirty="0" err="1" smtClean="0"/>
              <a:t>угли</a:t>
            </a:r>
            <a:r>
              <a:rPr lang="en-US" sz="2400" dirty="0" smtClean="0"/>
              <a:t> в </a:t>
            </a:r>
            <a:r>
              <a:rPr lang="en-US" sz="2400" dirty="0" err="1" smtClean="0"/>
              <a:t>соприкосновение</a:t>
            </a:r>
            <a:r>
              <a:rPr lang="en-US" sz="2400" dirty="0" smtClean="0"/>
              <a:t>, </a:t>
            </a:r>
            <a:r>
              <a:rPr lang="en-US" sz="2400" dirty="0" err="1" smtClean="0"/>
              <a:t>слегка</a:t>
            </a:r>
            <a:r>
              <a:rPr lang="en-US" sz="2400" dirty="0" smtClean="0"/>
              <a:t> </a:t>
            </a:r>
            <a:r>
              <a:rPr lang="en-US" sz="2400" dirty="0" err="1" smtClean="0"/>
              <a:t>их</a:t>
            </a:r>
            <a:r>
              <a:rPr lang="en-US" sz="2400" dirty="0" smtClean="0"/>
              <a:t> </a:t>
            </a:r>
            <a:r>
              <a:rPr lang="en-US" sz="2400" dirty="0" err="1" smtClean="0"/>
              <a:t>раздвинуть</a:t>
            </a:r>
            <a:r>
              <a:rPr lang="en-US" sz="2400" dirty="0" smtClean="0"/>
              <a:t>, </a:t>
            </a:r>
            <a:r>
              <a:rPr lang="en-US" sz="2400" dirty="0" err="1" smtClean="0"/>
              <a:t>то</a:t>
            </a:r>
            <a:r>
              <a:rPr lang="en-US" sz="2400" dirty="0" smtClean="0"/>
              <a:t> </a:t>
            </a:r>
            <a:r>
              <a:rPr lang="en-US" sz="2400" dirty="0" err="1" smtClean="0"/>
              <a:t>между</a:t>
            </a:r>
            <a:r>
              <a:rPr lang="en-US" sz="2400" dirty="0" smtClean="0"/>
              <a:t> </a:t>
            </a:r>
            <a:r>
              <a:rPr lang="en-US" sz="2400" dirty="0" err="1" smtClean="0"/>
              <a:t>концами</a:t>
            </a:r>
            <a:r>
              <a:rPr lang="en-US" sz="2400" dirty="0" smtClean="0"/>
              <a:t> </a:t>
            </a:r>
            <a:r>
              <a:rPr lang="en-US" sz="2400" dirty="0" err="1" smtClean="0"/>
              <a:t>углей</a:t>
            </a:r>
            <a:r>
              <a:rPr lang="en-US" sz="2400" dirty="0" smtClean="0"/>
              <a:t> </a:t>
            </a:r>
            <a:r>
              <a:rPr lang="en-US" sz="2400" dirty="0" err="1" smtClean="0"/>
              <a:t>образуется</a:t>
            </a:r>
            <a:r>
              <a:rPr lang="en-US" sz="2400" dirty="0" smtClean="0"/>
              <a:t> </a:t>
            </a:r>
            <a:r>
              <a:rPr lang="en-US" sz="2400" dirty="0" err="1" smtClean="0"/>
              <a:t>яркое</a:t>
            </a:r>
            <a:r>
              <a:rPr lang="en-US" sz="2400" dirty="0" smtClean="0"/>
              <a:t> </a:t>
            </a:r>
            <a:r>
              <a:rPr lang="en-US" sz="2400" dirty="0" err="1" smtClean="0"/>
              <a:t>пламя</a:t>
            </a:r>
            <a:r>
              <a:rPr lang="en-US" sz="2400" dirty="0" smtClean="0"/>
              <a:t>, а </a:t>
            </a:r>
            <a:r>
              <a:rPr lang="en-US" sz="2400" dirty="0" err="1" smtClean="0"/>
              <a:t>сами</a:t>
            </a:r>
            <a:r>
              <a:rPr lang="en-US" sz="2400" dirty="0" smtClean="0"/>
              <a:t> </a:t>
            </a:r>
            <a:r>
              <a:rPr lang="en-US" sz="2400" dirty="0" err="1" smtClean="0"/>
              <a:t>концы</a:t>
            </a:r>
            <a:r>
              <a:rPr lang="en-US" sz="2400" dirty="0" smtClean="0"/>
              <a:t> </a:t>
            </a:r>
            <a:r>
              <a:rPr lang="en-US" sz="2400" dirty="0" err="1" smtClean="0"/>
              <a:t>углей</a:t>
            </a:r>
            <a:r>
              <a:rPr lang="en-US" sz="2400" dirty="0" smtClean="0"/>
              <a:t> </a:t>
            </a:r>
            <a:r>
              <a:rPr lang="en-US" sz="2400" dirty="0" err="1" smtClean="0"/>
              <a:t>раскалятся</a:t>
            </a:r>
            <a:r>
              <a:rPr lang="en-US" sz="2400" dirty="0" smtClean="0"/>
              <a:t> </a:t>
            </a:r>
            <a:r>
              <a:rPr lang="en-US" sz="2400" dirty="0" err="1" smtClean="0"/>
              <a:t>добела</a:t>
            </a:r>
            <a:r>
              <a:rPr lang="en-US" sz="2400" dirty="0" smtClean="0"/>
              <a:t>, </a:t>
            </a:r>
            <a:r>
              <a:rPr lang="en-US" sz="2400" dirty="0" err="1" smtClean="0"/>
              <a:t>испуская</a:t>
            </a:r>
            <a:r>
              <a:rPr lang="en-US" sz="2400" dirty="0" smtClean="0"/>
              <a:t> </a:t>
            </a:r>
            <a:r>
              <a:rPr lang="en-US" sz="2400" dirty="0" err="1" smtClean="0"/>
              <a:t>ослепительный</a:t>
            </a:r>
            <a:r>
              <a:rPr lang="en-US" sz="2400" dirty="0" smtClean="0"/>
              <a:t> </a:t>
            </a:r>
            <a:r>
              <a:rPr lang="en-US" sz="2400" dirty="0" err="1" smtClean="0"/>
              <a:t>свет</a:t>
            </a:r>
            <a:r>
              <a:rPr lang="en-US" sz="2400" dirty="0" smtClean="0"/>
              <a:t>. </a:t>
            </a:r>
          </a:p>
        </p:txBody>
      </p:sp>
      <p:sp>
        <p:nvSpPr>
          <p:cNvPr id="13316" name="AutoShape 11" descr="5"/>
          <p:cNvSpPr>
            <a:spLocks noChangeAspect="1" noChangeArrowheads="1"/>
          </p:cNvSpPr>
          <p:nvPr/>
        </p:nvSpPr>
        <p:spPr bwMode="auto">
          <a:xfrm>
            <a:off x="2495550" y="2786063"/>
            <a:ext cx="41529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17" name="Picture 12" descr="du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4292600"/>
            <a:ext cx="3960813" cy="2228850"/>
          </a:xfrm>
          <a:prstGeom prst="rect">
            <a:avLst/>
          </a:prstGeom>
          <a:noFill/>
          <a:ln w="762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algn="ctr"/>
            <a:r>
              <a:rPr lang="ru-RU" smtClean="0"/>
              <a:t>Что такое плазма</a:t>
            </a:r>
            <a:r>
              <a:rPr lang="en-US" smtClean="0"/>
              <a:t>?</a:t>
            </a:r>
            <a:endParaRPr lang="ru-RU" smtClean="0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3581400" y="1371600"/>
            <a:ext cx="52578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kumimoji="0" lang="ru-RU">
                <a:solidFill>
                  <a:schemeClr val="tx1"/>
                </a:solidFill>
              </a:rPr>
              <a:t>Плазма </a:t>
            </a:r>
            <a:r>
              <a:rPr kumimoji="0" lang="ru-RU" b="0">
                <a:solidFill>
                  <a:schemeClr val="tx1"/>
                </a:solidFill>
              </a:rPr>
              <a:t>(от греч. plásma — вылепленное, оформленное), частично или полностью</a:t>
            </a:r>
            <a:r>
              <a:rPr kumimoji="0" lang="ru-RU">
                <a:solidFill>
                  <a:schemeClr val="tx1"/>
                </a:solidFill>
              </a:rPr>
              <a:t> ионизованный газ, состоящий из </a:t>
            </a:r>
            <a:r>
              <a:rPr kumimoji="0" lang="ru-RU" b="0">
                <a:solidFill>
                  <a:schemeClr val="tx1"/>
                </a:solidFill>
              </a:rPr>
              <a:t>электрически</a:t>
            </a:r>
            <a:r>
              <a:rPr kumimoji="0" lang="ru-RU">
                <a:solidFill>
                  <a:schemeClr val="tx1"/>
                </a:solidFill>
              </a:rPr>
              <a:t> заряженных и нейтральных частиц, </a:t>
            </a:r>
            <a:r>
              <a:rPr kumimoji="0" lang="ru-RU" b="0">
                <a:solidFill>
                  <a:schemeClr val="tx1"/>
                </a:solidFill>
              </a:rPr>
              <a:t>в котором</a:t>
            </a:r>
            <a:r>
              <a:rPr kumimoji="0" lang="ru-RU">
                <a:solidFill>
                  <a:schemeClr val="tx1"/>
                </a:solidFill>
              </a:rPr>
              <a:t> суммарный электрический заряд равен нулю</a:t>
            </a:r>
            <a:r>
              <a:rPr kumimoji="0" lang="ru-RU" b="0">
                <a:solidFill>
                  <a:schemeClr val="tx1"/>
                </a:solidFill>
              </a:rPr>
              <a:t> (выполнено так называемое условие квазинейтральности ).</a:t>
            </a:r>
            <a:r>
              <a:rPr kumimoji="0" lang="ru-RU" sz="1800" b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kumimoji="0" lang="ru-RU" sz="1800" b="0">
                <a:solidFill>
                  <a:schemeClr val="tx1"/>
                </a:solidFill>
              </a:rPr>
              <a:t>Но не каждое скопление частиц можно назвать плазмой, например, пучок электронов, летящих в вакууме, не плазма: он несет только отрицательный заряд.</a:t>
            </a:r>
            <a:endParaRPr kumimoji="0" lang="ru-RU" sz="1200" b="0">
              <a:solidFill>
                <a:schemeClr val="tx1"/>
              </a:solidFill>
            </a:endParaRPr>
          </a:p>
        </p:txBody>
      </p:sp>
      <p:pic>
        <p:nvPicPr>
          <p:cNvPr id="5124" name="Picture 1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3124200" cy="3657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457200"/>
            <a:ext cx="6096000" cy="4953000"/>
          </a:xfrm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447800" y="5470525"/>
            <a:ext cx="670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/>
              <a:t>Солнце, как и любая звезда, - огромный шар из плазмы.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Использование плазмы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685800" y="1412776"/>
            <a:ext cx="8001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kumimoji="0" lang="ru-RU" sz="1400" b="0" dirty="0">
              <a:solidFill>
                <a:schemeClr val="tx1"/>
              </a:solidFill>
            </a:endParaRPr>
          </a:p>
          <a:p>
            <a:r>
              <a:rPr kumimoji="0" lang="ru-RU" sz="2400" b="1" dirty="0">
                <a:solidFill>
                  <a:schemeClr val="tx1"/>
                </a:solidFill>
              </a:rPr>
              <a:t>Наиболее широко плазма применяется в светотехнике — в газоразрядных лампах, освещающих улицы, и лампах дневного света, используемых в помещениях. А кроме того, в самых разных газоразрядных приборах: выпрямителях электрического тока, стабилизаторах напряжения, плазменных усилителях и генераторах сверхвысоких частот (СВЧ), счётчиках космических частиц.</a:t>
            </a:r>
          </a:p>
          <a:p>
            <a:r>
              <a:rPr kumimoji="0" lang="ru-RU" sz="2400" b="1" dirty="0">
                <a:solidFill>
                  <a:schemeClr val="tx1"/>
                </a:solidFill>
              </a:rPr>
              <a:t>Все так называемые газовые лазеры (гелий-неоновый, криптоновый, на диоксиде углерода и т. п.) на самом деле плазменные: газовые смеси в них ионизованы электрическим разрядом.</a:t>
            </a:r>
          </a:p>
          <a:p>
            <a:r>
              <a:rPr kumimoji="0" lang="ru-RU" sz="2400" b="1" dirty="0">
                <a:solidFill>
                  <a:schemeClr val="tx1"/>
                </a:solidFill>
              </a:rPr>
              <a:t>Разрабатываются различные схемы плазменного ускорения заряженных частиц.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Ответы: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 eaLnBrk="1" hangingPunct="1">
              <a:buFont typeface="Calibri" pitchFamily="34" charset="0"/>
              <a:buAutoNum type="arabicParenR"/>
            </a:pPr>
            <a:r>
              <a:rPr lang="ru-RU" sz="4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514350" indent="-514350" algn="ctr" eaLnBrk="1" hangingPunct="1">
              <a:buFont typeface="Calibri" pitchFamily="34" charset="0"/>
              <a:buAutoNum type="arabicParenR"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514350" indent="-514350" algn="ctr" eaLnBrk="1" hangingPunct="1">
              <a:buFont typeface="Calibri" pitchFamily="34" charset="0"/>
              <a:buAutoNum type="arabicParenR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514350" indent="-514350" algn="ctr" eaLnBrk="1" hangingPunct="1">
              <a:buFont typeface="Calibri" pitchFamily="34" charset="0"/>
              <a:buAutoNum type="arabicParenR"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514350" indent="-514350" algn="ctr" eaLnBrk="1" hangingPunct="1">
              <a:buFont typeface="Calibri" pitchFamily="34" charset="0"/>
              <a:buAutoNum type="arabicParenR"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514350" indent="-514350" algn="ctr" eaLnBrk="1" hangingPunct="1">
              <a:buFont typeface="Calibri" pitchFamily="34" charset="0"/>
              <a:buAutoNum type="arabicParenR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514350" indent="-514350" algn="ctr" eaLnBrk="1" hangingPunct="1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2" descr="D:\папка диана\физика\vosklic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8913"/>
            <a:ext cx="16557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D:\папка диана\физика\vosklic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60350"/>
            <a:ext cx="16557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608263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 i="0"/>
          </a:p>
        </p:txBody>
      </p:sp>
      <p:sp>
        <p:nvSpPr>
          <p:cNvPr id="34821" name="WordArt 9"/>
          <p:cNvSpPr>
            <a:spLocks noChangeArrowheads="1" noChangeShapeType="1" noTextEdit="1"/>
          </p:cNvSpPr>
          <p:nvPr/>
        </p:nvSpPr>
        <p:spPr bwMode="auto">
          <a:xfrm>
            <a:off x="1258888" y="1412875"/>
            <a:ext cx="6913562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Электрический ток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в вакууме</a:t>
            </a:r>
          </a:p>
        </p:txBody>
      </p:sp>
      <p:sp>
        <p:nvSpPr>
          <p:cNvPr id="38923" name="Homepage">
            <a:hlinkClick r:id="rId4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75688" y="6237288"/>
            <a:ext cx="320675" cy="431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4FE7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404663"/>
          <a:ext cx="8064896" cy="5729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144133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среда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Свободные носители электрических зарядов</a:t>
                      </a:r>
                      <a:endParaRPr lang="ru-RU" sz="3200" dirty="0"/>
                    </a:p>
                  </a:txBody>
                  <a:tcPr/>
                </a:tc>
              </a:tr>
              <a:tr h="83505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металлы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  <a:tr h="83505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полупроводники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  <a:tr h="83505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вакуум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  <a:tr h="83505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газ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  <a:tr h="83505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жидкости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608263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 i="0"/>
          </a:p>
        </p:txBody>
      </p:sp>
      <p:sp>
        <p:nvSpPr>
          <p:cNvPr id="3584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i="1" smtClean="0">
                <a:solidFill>
                  <a:srgbClr val="FF0000"/>
                </a:solidFill>
              </a:rPr>
              <a:t>Вакуум</a:t>
            </a:r>
          </a:p>
        </p:txBody>
      </p:sp>
      <p:sp>
        <p:nvSpPr>
          <p:cNvPr id="3584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7529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000000"/>
                </a:solidFill>
              </a:rPr>
              <a:t>     </a:t>
            </a:r>
            <a:r>
              <a:rPr lang="ru-RU" sz="2000" b="1" u="sng" smtClean="0">
                <a:solidFill>
                  <a:srgbClr val="000000"/>
                </a:solidFill>
              </a:rPr>
              <a:t>Вакуум</a:t>
            </a:r>
            <a:r>
              <a:rPr lang="ru-RU" sz="2000" b="1" smtClean="0">
                <a:solidFill>
                  <a:srgbClr val="000000"/>
                </a:solidFill>
              </a:rPr>
              <a:t> - сильно разреженный газ, в котором средняя длина свободного пробега частицы больше размера сосуда. В результате в вакууме нет свободных носителей заряда, и самостоятельный разряд не возникает. Для создания носителей заряда в вакууме используют явление </a:t>
            </a:r>
            <a:r>
              <a:rPr lang="ru-RU" sz="2000" b="1" smtClean="0">
                <a:solidFill>
                  <a:srgbClr val="FF0000"/>
                </a:solidFill>
              </a:rPr>
              <a:t>термоэлектронной эмиссии</a:t>
            </a:r>
            <a:r>
              <a:rPr lang="ru-RU" sz="2000" b="1" smtClean="0">
                <a:solidFill>
                  <a:srgbClr val="000000"/>
                </a:solidFill>
              </a:rPr>
              <a:t>.</a:t>
            </a:r>
          </a:p>
          <a:p>
            <a:pPr eaLnBrk="1" hangingPunct="1"/>
            <a:endParaRPr lang="ru-RU" sz="2000" b="1" smtClean="0"/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215900" y="-100013"/>
            <a:ext cx="9144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0">
                <a:solidFill>
                  <a:schemeClr val="accent2"/>
                </a:solidFill>
                <a:latin typeface="Monotype Corsiva" pitchFamily="66" charset="0"/>
              </a:rPr>
              <a:t>Электрический ток в вакууме</a:t>
            </a:r>
            <a:r>
              <a:rPr lang="ru-RU" i="0">
                <a:latin typeface="Monotype Corsiva" pitchFamily="66" charset="0"/>
              </a:rPr>
              <a:t>   </a:t>
            </a:r>
          </a:p>
        </p:txBody>
      </p:sp>
      <p:pic>
        <p:nvPicPr>
          <p:cNvPr id="35848" name="Picture 10" descr="элучтруб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789363"/>
            <a:ext cx="2881313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1" descr="монитор на основе эл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3789363"/>
            <a:ext cx="3671887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Homepage">
            <a:hlinkClick r:id="rId6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75688" y="6237288"/>
            <a:ext cx="320675" cy="431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4FE7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608263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 i="0"/>
          </a:p>
        </p:txBody>
      </p:sp>
      <p:sp>
        <p:nvSpPr>
          <p:cNvPr id="3686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smtClean="0"/>
              <a:t>     Если два электрода поместить в герметичный сосуд и удалить из сосуда воздух, то электрический ток в вакууме не возникает - нет носителей электрического тока. Американский ученый Т. А. Эдисон (1847-1931) в 1879 г. обнаружил, что в вакуумной стеклянной колбе может возникнуть электрический ток, если один из находящихся в ней электродов нагреть до высокой температуры. Явление испускания свободных электронов с поверхности нагретых тел называется </a:t>
            </a:r>
            <a:r>
              <a:rPr lang="ru-RU" sz="2000" b="1" smtClean="0">
                <a:solidFill>
                  <a:srgbClr val="EE0000"/>
                </a:solidFill>
              </a:rPr>
              <a:t>термоэлектронной эмиссией</a:t>
            </a:r>
            <a:r>
              <a:rPr lang="ru-RU" sz="2000" b="1" smtClean="0"/>
              <a:t>. 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     На явлении термоэлектронной эмиссии основана работа различных </a:t>
            </a:r>
            <a:r>
              <a:rPr lang="ru-RU" sz="2000" b="1" smtClean="0">
                <a:solidFill>
                  <a:srgbClr val="008000"/>
                </a:solidFill>
              </a:rPr>
              <a:t>электронных ламп</a:t>
            </a:r>
            <a:r>
              <a:rPr lang="ru-RU" sz="2000" b="1" smtClean="0"/>
              <a:t>. </a:t>
            </a:r>
          </a:p>
          <a:p>
            <a:pPr eaLnBrk="1" hangingPunct="1"/>
            <a:endParaRPr lang="ru-RU" sz="2000" b="1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2000" b="1" smtClean="0"/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215900" y="-100013"/>
            <a:ext cx="9144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0">
                <a:solidFill>
                  <a:schemeClr val="accent2"/>
                </a:solidFill>
                <a:latin typeface="Monotype Corsiva" pitchFamily="66" charset="0"/>
              </a:rPr>
              <a:t>Электрический ток в вакууме</a:t>
            </a:r>
            <a:r>
              <a:rPr lang="ru-RU" i="0">
                <a:latin typeface="Monotype Corsiva" pitchFamily="66" charset="0"/>
              </a:rPr>
              <a:t>   </a:t>
            </a:r>
          </a:p>
        </p:txBody>
      </p:sp>
      <p:sp>
        <p:nvSpPr>
          <p:cNvPr id="36871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</a:rPr>
              <a:t>Термоэлектронная эмиссия</a:t>
            </a:r>
          </a:p>
        </p:txBody>
      </p:sp>
      <p:pic>
        <p:nvPicPr>
          <p:cNvPr id="36872" name="Picture 11" descr="элучтруб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941888"/>
            <a:ext cx="3744912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2" descr="lampcomple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5013325"/>
            <a:ext cx="33782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Homepage">
            <a:hlinkClick r:id="rId6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75688" y="6237288"/>
            <a:ext cx="320675" cy="431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4FE7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вакуумный ди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6944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эл вакууумная ламп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вакумные ламп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715000" cy="3429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55838" y="764704"/>
            <a:ext cx="26323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Вакуумный фотоэлемент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Вакуумные фотоэлемен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480720" cy="49685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0728"/>
            <a:ext cx="5544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Вакуумные лампы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Вакуумный три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336704" cy="43924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836712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Вакуумный триод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089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Найдите лишнее: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 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Фарадей, электролит, масса, положительные и отрицательные ионы, вакуум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электрохимический эквивалент.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 ток в жидкостях )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2. 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Газ, дырки, электроны,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p-n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переход, запирающий слой. (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 ток в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  Анод, катод, электроемкость, термоэлектронная эмиссия, нить накала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Эл. ток в  вакууме)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4. 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Ионизация, рекомбинация, самостоятельный разряд, раствор соли, молния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 ток в газах</a:t>
            </a:r>
            <a:r>
              <a:rPr lang="ru-RU" sz="2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  Вакантное место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катушка, ток, гальванометр, электрон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 ток в металлах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755576" y="25698"/>
            <a:ext cx="66247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Ответы: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Вакуум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Электроёмкость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Раствор соли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Вакантное место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7768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Домашнее задание: подготовиться к зачёту,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повторить главу 16;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разгадать кроссворды по теме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«Электрический ток  в средах»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476671"/>
          <a:ext cx="7776864" cy="5184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133046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среда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Свободные носители электрических зарядов</a:t>
                      </a:r>
                      <a:endParaRPr lang="ru-RU" sz="2800" dirty="0"/>
                    </a:p>
                  </a:txBody>
                  <a:tcPr/>
                </a:tc>
              </a:tr>
              <a:tr h="77082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металлы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электроны</a:t>
                      </a:r>
                      <a:endParaRPr lang="ru-RU" sz="2800" dirty="0"/>
                    </a:p>
                  </a:txBody>
                  <a:tcPr/>
                </a:tc>
              </a:tr>
              <a:tr h="77082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полупроводники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Электроны и «дырки»</a:t>
                      </a:r>
                      <a:endParaRPr lang="ru-RU" sz="2800" dirty="0"/>
                    </a:p>
                  </a:txBody>
                  <a:tcPr/>
                </a:tc>
              </a:tr>
              <a:tr h="77082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вакуум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электроны</a:t>
                      </a:r>
                      <a:endParaRPr lang="ru-RU" sz="2800" dirty="0"/>
                    </a:p>
                  </a:txBody>
                  <a:tcPr/>
                </a:tc>
              </a:tr>
              <a:tr h="77082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газ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Электроны и ионы</a:t>
                      </a:r>
                      <a:endParaRPr lang="ru-RU" sz="2800" dirty="0"/>
                    </a:p>
                  </a:txBody>
                  <a:tcPr/>
                </a:tc>
              </a:tr>
              <a:tr h="77082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жидкости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ионы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77" name="Rectangle 89"/>
          <p:cNvSpPr>
            <a:spLocks noChangeArrowheads="1"/>
          </p:cNvSpPr>
          <p:nvPr/>
        </p:nvSpPr>
        <p:spPr bwMode="auto">
          <a:xfrm>
            <a:off x="899592" y="329151"/>
            <a:ext cx="6912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Электрический ток в различных средах» -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27584" y="1556792"/>
            <a:ext cx="5330329" cy="4536504"/>
            <a:chOff x="1829" y="1523"/>
            <a:chExt cx="9126" cy="6240"/>
          </a:xfrm>
        </p:grpSpPr>
        <p:sp>
          <p:nvSpPr>
            <p:cNvPr id="89176" name="Rectangle 88"/>
            <p:cNvSpPr>
              <a:spLocks noChangeArrowheads="1"/>
            </p:cNvSpPr>
            <p:nvPr/>
          </p:nvSpPr>
          <p:spPr bwMode="auto">
            <a:xfrm>
              <a:off x="7653" y="7347"/>
              <a:ext cx="416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829" y="1523"/>
              <a:ext cx="9126" cy="6240"/>
              <a:chOff x="1829" y="1523"/>
              <a:chExt cx="9126" cy="6240"/>
            </a:xfrm>
          </p:grpSpPr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1829" y="1523"/>
                <a:ext cx="9126" cy="5824"/>
                <a:chOff x="1829" y="1523"/>
                <a:chExt cx="9126" cy="5824"/>
              </a:xfrm>
            </p:grpSpPr>
            <p:grpSp>
              <p:nvGrpSpPr>
                <p:cNvPr id="5" name="Group 28"/>
                <p:cNvGrpSpPr>
                  <a:grpSpLocks/>
                </p:cNvGrpSpPr>
                <p:nvPr/>
              </p:nvGrpSpPr>
              <p:grpSpPr bwMode="auto">
                <a:xfrm>
                  <a:off x="1829" y="1523"/>
                  <a:ext cx="6240" cy="5824"/>
                  <a:chOff x="2443" y="1523"/>
                  <a:chExt cx="6240" cy="5824"/>
                </a:xfrm>
              </p:grpSpPr>
              <p:grpSp>
                <p:nvGrpSpPr>
                  <p:cNvPr id="6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2443" y="1523"/>
                    <a:ext cx="6240" cy="4576"/>
                    <a:chOff x="2443" y="1523"/>
                    <a:chExt cx="6240" cy="4576"/>
                  </a:xfrm>
                </p:grpSpPr>
                <p:grpSp>
                  <p:nvGrpSpPr>
                    <p:cNvPr id="7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3" y="1523"/>
                      <a:ext cx="6240" cy="4160"/>
                      <a:chOff x="2443" y="1523"/>
                      <a:chExt cx="6240" cy="4160"/>
                    </a:xfrm>
                  </p:grpSpPr>
                  <p:grpSp>
                    <p:nvGrpSpPr>
                      <p:cNvPr id="8" name="Group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43" y="1523"/>
                        <a:ext cx="6240" cy="4160"/>
                        <a:chOff x="2443" y="1523"/>
                        <a:chExt cx="6240" cy="4160"/>
                      </a:xfrm>
                    </p:grpSpPr>
                    <p:grpSp>
                      <p:nvGrpSpPr>
                        <p:cNvPr id="9" name="Group 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43" y="1523"/>
                          <a:ext cx="6240" cy="4160"/>
                          <a:chOff x="2443" y="1523"/>
                          <a:chExt cx="6240" cy="4160"/>
                        </a:xfrm>
                      </p:grpSpPr>
                      <p:grpSp>
                        <p:nvGrpSpPr>
                          <p:cNvPr id="10" name="Group 6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43" y="1523"/>
                            <a:ext cx="3744" cy="4160"/>
                            <a:chOff x="2443" y="1523"/>
                            <a:chExt cx="3744" cy="4160"/>
                          </a:xfrm>
                        </p:grpSpPr>
                        <p:sp>
                          <p:nvSpPr>
                            <p:cNvPr id="89175" name="Rectangle 8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939" y="1523"/>
                              <a:ext cx="416" cy="416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ru-RU" sz="11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Arial" pitchFamily="34" charset="0"/>
                                  <a:ea typeface="Calibri" pitchFamily="34" charset="0"/>
                                  <a:cs typeface="Times New Roman" pitchFamily="18" charset="0"/>
                                </a:rPr>
                                <a:t>1</a:t>
                              </a:r>
                              <a:endParaRPr kumimoji="0" lang="ru-RU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9174" name="Rectangle 8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939" y="1939"/>
                              <a:ext cx="416" cy="416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9173" name="Rectangle 8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939" y="2355"/>
                              <a:ext cx="416" cy="416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9172" name="Rectangle 8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939" y="2771"/>
                              <a:ext cx="416" cy="416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9171" name="Rectangle 8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691" y="2355"/>
                              <a:ext cx="416" cy="416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9170" name="Rectangle 8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107" y="2355"/>
                              <a:ext cx="416" cy="416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9169" name="Rectangle 8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23" y="2355"/>
                              <a:ext cx="416" cy="416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9168" name="Rectangle 8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771" y="2355"/>
                              <a:ext cx="416" cy="416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9167" name="Rectangle 7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355" y="2355"/>
                              <a:ext cx="416" cy="416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9166" name="Rectangle 7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939" y="4435"/>
                              <a:ext cx="416" cy="416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9165" name="Rectangle 7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939" y="4019"/>
                              <a:ext cx="416" cy="416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ru-RU" sz="11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Arial" pitchFamily="34" charset="0"/>
                                  <a:ea typeface="Calibri" pitchFamily="34" charset="0"/>
                                  <a:cs typeface="Times New Roman" pitchFamily="18" charset="0"/>
                                </a:rPr>
                                <a:t>7</a:t>
                              </a:r>
                              <a:endParaRPr kumimoji="0" lang="ru-RU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9164" name="Rectangle 7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939" y="3187"/>
                              <a:ext cx="416" cy="416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9163" name="Rectangle 7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939" y="3603"/>
                              <a:ext cx="416" cy="416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9162" name="Rectangle 7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939" y="4851"/>
                              <a:ext cx="416" cy="416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9161" name="Rectangle 7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939" y="5267"/>
                              <a:ext cx="416" cy="416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9160" name="Rectangle 7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75" y="2355"/>
                              <a:ext cx="416" cy="416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9159" name="Rectangle 7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859" y="2355"/>
                              <a:ext cx="416" cy="416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9158" name="Rectangle 7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43" y="2355"/>
                              <a:ext cx="416" cy="416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ru-RU" sz="11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Arial" pitchFamily="34" charset="0"/>
                                  <a:ea typeface="Calibri" pitchFamily="34" charset="0"/>
                                  <a:cs typeface="Times New Roman" pitchFamily="18" charset="0"/>
                                </a:rPr>
                                <a:t>5</a:t>
                              </a:r>
                              <a:endParaRPr kumimoji="0" lang="ru-RU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9156" name="Rectangle 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019" y="3187"/>
                            <a:ext cx="416" cy="416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9155" name="Rectangle 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435" y="3187"/>
                            <a:ext cx="416" cy="416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9154" name="Rectangle 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03" y="3187"/>
                            <a:ext cx="416" cy="416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9153" name="Rectangl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187" y="3187"/>
                            <a:ext cx="416" cy="416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9152" name="Rectangle 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771" y="3187"/>
                            <a:ext cx="416" cy="416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9151" name="Rectangle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55" y="3187"/>
                            <a:ext cx="416" cy="416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9150" name="Rectangl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91" y="3187"/>
                            <a:ext cx="416" cy="416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1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  <a:ea typeface="Calibri" pitchFamily="34" charset="0"/>
                                <a:cs typeface="Times New Roman" pitchFamily="18" charset="0"/>
                              </a:rPr>
                              <a:t>6</a:t>
                            </a:r>
                            <a:endParaRPr kumimoji="0" lang="ru-RU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9149" name="Rectangl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07" y="3187"/>
                            <a:ext cx="416" cy="416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9148" name="Rectangl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523" y="3187"/>
                            <a:ext cx="416" cy="416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9147" name="Rectangl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267" y="3187"/>
                            <a:ext cx="416" cy="416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9146" name="Rectangl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851" y="3187"/>
                            <a:ext cx="416" cy="416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89144" name="Rectangl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19" y="4019"/>
                          <a:ext cx="416" cy="41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9143" name="Rectangl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03" y="4019"/>
                          <a:ext cx="416" cy="41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9142" name="Rectangle 5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187" y="4019"/>
                          <a:ext cx="416" cy="41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9141" name="Rectangle 5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71" y="4019"/>
                          <a:ext cx="416" cy="41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9140" name="Rectangle 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355" y="4019"/>
                          <a:ext cx="416" cy="41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9139" name="Rectangle 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435" y="4019"/>
                          <a:ext cx="416" cy="41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89137" name="Rectangle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07" y="5267"/>
                        <a:ext cx="416" cy="41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9136" name="Rectangl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55" y="5267"/>
                        <a:ext cx="416" cy="41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9135" name="Rectangle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23" y="5267"/>
                        <a:ext cx="416" cy="41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9134" name="Rectangle 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75" y="5267"/>
                        <a:ext cx="416" cy="41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11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ea typeface="Calibri" pitchFamily="34" charset="0"/>
                            <a:cs typeface="Times New Roman" pitchFamily="18" charset="0"/>
                          </a:rPr>
                          <a:t>9</a:t>
                        </a:r>
                        <a:endPara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9133" name="Rectangle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91" y="5267"/>
                        <a:ext cx="416" cy="41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89131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1" y="5683"/>
                      <a:ext cx="416" cy="41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130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1" y="4435"/>
                      <a:ext cx="416" cy="41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9129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1" y="4851"/>
                      <a:ext cx="416" cy="41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9127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8267" y="3603"/>
                    <a:ext cx="416" cy="4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9126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8267" y="4019"/>
                    <a:ext cx="416" cy="4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9125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8267" y="2355"/>
                    <a:ext cx="416" cy="4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rPr>
                      <a:t>2</a:t>
                    </a: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124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8267" y="2771"/>
                    <a:ext cx="416" cy="4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9123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8267" y="4851"/>
                    <a:ext cx="416" cy="4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9122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8267" y="5267"/>
                    <a:ext cx="416" cy="4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9121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8267" y="5683"/>
                    <a:ext cx="416" cy="4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9120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8267" y="6099"/>
                    <a:ext cx="416" cy="4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9119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8267" y="4435"/>
                    <a:ext cx="416" cy="4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9118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8267" y="6931"/>
                    <a:ext cx="416" cy="4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911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8267" y="6515"/>
                    <a:ext cx="416" cy="4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89115" name="Rectangle 27"/>
                <p:cNvSpPr>
                  <a:spLocks noChangeArrowheads="1"/>
                </p:cNvSpPr>
                <p:nvPr/>
              </p:nvSpPr>
              <p:spPr bwMode="auto">
                <a:xfrm>
                  <a:off x="7237" y="4851"/>
                  <a:ext cx="416" cy="4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9114" name="Rectangle 26"/>
                <p:cNvSpPr>
                  <a:spLocks noChangeArrowheads="1"/>
                </p:cNvSpPr>
                <p:nvPr/>
              </p:nvSpPr>
              <p:spPr bwMode="auto">
                <a:xfrm>
                  <a:off x="6821" y="4851"/>
                  <a:ext cx="416" cy="4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9113" name="Rectangle 25"/>
                <p:cNvSpPr>
                  <a:spLocks noChangeArrowheads="1"/>
                </p:cNvSpPr>
                <p:nvPr/>
              </p:nvSpPr>
              <p:spPr bwMode="auto">
                <a:xfrm>
                  <a:off x="6405" y="4851"/>
                  <a:ext cx="416" cy="4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9112" name="Rectangle 24"/>
                <p:cNvSpPr>
                  <a:spLocks noChangeArrowheads="1"/>
                </p:cNvSpPr>
                <p:nvPr/>
              </p:nvSpPr>
              <p:spPr bwMode="auto">
                <a:xfrm>
                  <a:off x="8069" y="4851"/>
                  <a:ext cx="416" cy="4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9111" name="Rectangle 23"/>
                <p:cNvSpPr>
                  <a:spLocks noChangeArrowheads="1"/>
                </p:cNvSpPr>
                <p:nvPr/>
              </p:nvSpPr>
              <p:spPr bwMode="auto">
                <a:xfrm>
                  <a:off x="8485" y="4851"/>
                  <a:ext cx="416" cy="4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9110" name="Rectangle 22"/>
                <p:cNvSpPr>
                  <a:spLocks noChangeArrowheads="1"/>
                </p:cNvSpPr>
                <p:nvPr/>
              </p:nvSpPr>
              <p:spPr bwMode="auto">
                <a:xfrm>
                  <a:off x="8901" y="4851"/>
                  <a:ext cx="416" cy="4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9109" name="Rectangle 21"/>
                <p:cNvSpPr>
                  <a:spLocks noChangeArrowheads="1"/>
                </p:cNvSpPr>
                <p:nvPr/>
              </p:nvSpPr>
              <p:spPr bwMode="auto">
                <a:xfrm>
                  <a:off x="9291" y="4851"/>
                  <a:ext cx="416" cy="4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9108" name="Rectangle 20"/>
                <p:cNvSpPr>
                  <a:spLocks noChangeArrowheads="1"/>
                </p:cNvSpPr>
                <p:nvPr/>
              </p:nvSpPr>
              <p:spPr bwMode="auto">
                <a:xfrm>
                  <a:off x="9707" y="4851"/>
                  <a:ext cx="416" cy="4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9107" name="Rectangle 19"/>
                <p:cNvSpPr>
                  <a:spLocks noChangeArrowheads="1"/>
                </p:cNvSpPr>
                <p:nvPr/>
              </p:nvSpPr>
              <p:spPr bwMode="auto">
                <a:xfrm>
                  <a:off x="10123" y="4851"/>
                  <a:ext cx="416" cy="4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9106" name="Rectangle 18"/>
                <p:cNvSpPr>
                  <a:spLocks noChangeArrowheads="1"/>
                </p:cNvSpPr>
                <p:nvPr/>
              </p:nvSpPr>
              <p:spPr bwMode="auto">
                <a:xfrm>
                  <a:off x="10539" y="4851"/>
                  <a:ext cx="416" cy="4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9105" name="Rectangle 17"/>
                <p:cNvSpPr>
                  <a:spLocks noChangeArrowheads="1"/>
                </p:cNvSpPr>
                <p:nvPr/>
              </p:nvSpPr>
              <p:spPr bwMode="auto">
                <a:xfrm>
                  <a:off x="5989" y="4851"/>
                  <a:ext cx="416" cy="4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8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9103" name="Rectangle 15"/>
              <p:cNvSpPr>
                <a:spLocks noChangeArrowheads="1"/>
              </p:cNvSpPr>
              <p:nvPr/>
            </p:nvSpPr>
            <p:spPr bwMode="auto">
              <a:xfrm>
                <a:off x="3909" y="6515"/>
                <a:ext cx="416" cy="4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2" name="Rectangle 14"/>
              <p:cNvSpPr>
                <a:spLocks noChangeArrowheads="1"/>
              </p:cNvSpPr>
              <p:nvPr/>
            </p:nvSpPr>
            <p:spPr bwMode="auto">
              <a:xfrm>
                <a:off x="4325" y="6515"/>
                <a:ext cx="416" cy="4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101" name="Rectangle 13"/>
              <p:cNvSpPr>
                <a:spLocks noChangeArrowheads="1"/>
              </p:cNvSpPr>
              <p:nvPr/>
            </p:nvSpPr>
            <p:spPr bwMode="auto">
              <a:xfrm>
                <a:off x="7237" y="6515"/>
                <a:ext cx="416" cy="4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100" name="Rectangle 12"/>
              <p:cNvSpPr>
                <a:spLocks noChangeArrowheads="1"/>
              </p:cNvSpPr>
              <p:nvPr/>
            </p:nvSpPr>
            <p:spPr bwMode="auto">
              <a:xfrm>
                <a:off x="6821" y="6515"/>
                <a:ext cx="416" cy="4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099" name="Rectangle 11"/>
              <p:cNvSpPr>
                <a:spLocks noChangeArrowheads="1"/>
              </p:cNvSpPr>
              <p:nvPr/>
            </p:nvSpPr>
            <p:spPr bwMode="auto">
              <a:xfrm>
                <a:off x="4741" y="6515"/>
                <a:ext cx="416" cy="4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098" name="Rectangle 10"/>
              <p:cNvSpPr>
                <a:spLocks noChangeArrowheads="1"/>
              </p:cNvSpPr>
              <p:nvPr/>
            </p:nvSpPr>
            <p:spPr bwMode="auto">
              <a:xfrm>
                <a:off x="8069" y="6515"/>
                <a:ext cx="416" cy="4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097" name="Rectangle 9"/>
              <p:cNvSpPr>
                <a:spLocks noChangeArrowheads="1"/>
              </p:cNvSpPr>
              <p:nvPr/>
            </p:nvSpPr>
            <p:spPr bwMode="auto">
              <a:xfrm>
                <a:off x="5157" y="6515"/>
                <a:ext cx="416" cy="4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096" name="Rectangle 8"/>
              <p:cNvSpPr>
                <a:spLocks noChangeArrowheads="1"/>
              </p:cNvSpPr>
              <p:nvPr/>
            </p:nvSpPr>
            <p:spPr bwMode="auto">
              <a:xfrm>
                <a:off x="5573" y="6515"/>
                <a:ext cx="416" cy="4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095" name="Rectangle 7"/>
              <p:cNvSpPr>
                <a:spLocks noChangeArrowheads="1"/>
              </p:cNvSpPr>
              <p:nvPr/>
            </p:nvSpPr>
            <p:spPr bwMode="auto">
              <a:xfrm>
                <a:off x="5989" y="6515"/>
                <a:ext cx="416" cy="4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094" name="Rectangle 6"/>
              <p:cNvSpPr>
                <a:spLocks noChangeArrowheads="1"/>
              </p:cNvSpPr>
              <p:nvPr/>
            </p:nvSpPr>
            <p:spPr bwMode="auto">
              <a:xfrm>
                <a:off x="6405" y="6515"/>
                <a:ext cx="416" cy="4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093" name="Rectangle 5"/>
              <p:cNvSpPr>
                <a:spLocks noChangeArrowheads="1"/>
              </p:cNvSpPr>
              <p:nvPr/>
            </p:nvSpPr>
            <p:spPr bwMode="auto">
              <a:xfrm>
                <a:off x="6405" y="7347"/>
                <a:ext cx="416" cy="4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092" name="Rectangle 4"/>
              <p:cNvSpPr>
                <a:spLocks noChangeArrowheads="1"/>
              </p:cNvSpPr>
              <p:nvPr/>
            </p:nvSpPr>
            <p:spPr bwMode="auto">
              <a:xfrm>
                <a:off x="6405" y="6931"/>
                <a:ext cx="416" cy="4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091" name="Rectangle 3"/>
              <p:cNvSpPr>
                <a:spLocks noChangeArrowheads="1"/>
              </p:cNvSpPr>
              <p:nvPr/>
            </p:nvSpPr>
            <p:spPr bwMode="auto">
              <a:xfrm>
                <a:off x="6405" y="6099"/>
                <a:ext cx="416" cy="4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4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9188" name="Rectangle 100"/>
          <p:cNvSpPr>
            <a:spLocks noChangeArrowheads="1"/>
          </p:cNvSpPr>
          <p:nvPr/>
        </p:nvSpPr>
        <p:spPr bwMode="auto">
          <a:xfrm flipV="1">
            <a:off x="971600" y="5253082"/>
            <a:ext cx="712879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8988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898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 flipV="1">
            <a:off x="323528" y="307774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» - 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 flipV="1">
            <a:off x="323528" y="332656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» - 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12879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98988" algn="l"/>
              </a:tabLst>
            </a:pPr>
            <a:r>
              <a:rPr lang="ru-RU" sz="2000" i="1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По вертикали: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98988" algn="l"/>
              </a:tabLst>
            </a:pP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1. Вещества, проводящие электрический заряд.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98988" algn="l"/>
              </a:tabLst>
            </a:pP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2.Полупроводниковый прибор, сопротивление которого уменьшается при повышении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98988" algn="l"/>
              </a:tabLst>
            </a:pP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температуры.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98988" algn="l"/>
              </a:tabLst>
            </a:pP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3. Полупроводниковый прибор, который хорошо пропускает ток в одном направлении и плохо в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98988" algn="l"/>
              </a:tabLst>
            </a:pP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другом направлении.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98988" algn="l"/>
              </a:tabLst>
            </a:pP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4. Основные носители электрического заряда в электролитах.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98988" algn="l"/>
              </a:tabLst>
            </a:pPr>
            <a:r>
              <a:rPr lang="ru-RU" sz="2000" i="1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По горизонтали: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98988" algn="l"/>
              </a:tabLst>
            </a:pP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5. Носители электрического заряда в металлах.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98988" algn="l"/>
              </a:tabLst>
            </a:pP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6. Полупроводниковый прибор, сопротивление которого уменьшается при его освещении светом.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98988" algn="l"/>
              </a:tabLst>
            </a:pP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7. Чтобы газ стал проводником, его необходимо …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98988" algn="l"/>
              </a:tabLst>
            </a:pP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8. В естественном состоянии газы и их смеси являются …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98988" algn="l"/>
              </a:tabLst>
            </a:pP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9. Искровой разряд в газах в природных условиях.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98988" algn="l"/>
              </a:tabLst>
            </a:pP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10. Водные растворы солей, кислот или щелочей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03648" y="1484784"/>
            <a:ext cx="6192688" cy="4896544"/>
            <a:chOff x="1013" y="1711"/>
            <a:chExt cx="8127" cy="4649"/>
          </a:xfrm>
        </p:grpSpPr>
        <p:sp>
          <p:nvSpPr>
            <p:cNvPr id="92250" name="Rectangle 90"/>
            <p:cNvSpPr>
              <a:spLocks noChangeArrowheads="1"/>
            </p:cNvSpPr>
            <p:nvPr/>
          </p:nvSpPr>
          <p:spPr bwMode="auto">
            <a:xfrm>
              <a:off x="2948" y="3259"/>
              <a:ext cx="387" cy="3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49" name="Rectangle 89"/>
            <p:cNvSpPr>
              <a:spLocks noChangeArrowheads="1"/>
            </p:cNvSpPr>
            <p:nvPr/>
          </p:nvSpPr>
          <p:spPr bwMode="auto">
            <a:xfrm>
              <a:off x="1787" y="3259"/>
              <a:ext cx="387" cy="3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48" name="Rectangle 88"/>
            <p:cNvSpPr>
              <a:spLocks noChangeArrowheads="1"/>
            </p:cNvSpPr>
            <p:nvPr/>
          </p:nvSpPr>
          <p:spPr bwMode="auto">
            <a:xfrm>
              <a:off x="2174" y="3259"/>
              <a:ext cx="387" cy="3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47" name="Rectangle 87"/>
            <p:cNvSpPr>
              <a:spLocks noChangeArrowheads="1"/>
            </p:cNvSpPr>
            <p:nvPr/>
          </p:nvSpPr>
          <p:spPr bwMode="auto">
            <a:xfrm>
              <a:off x="2561" y="3259"/>
              <a:ext cx="387" cy="3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46" name="Rectangle 86"/>
            <p:cNvSpPr>
              <a:spLocks noChangeArrowheads="1"/>
            </p:cNvSpPr>
            <p:nvPr/>
          </p:nvSpPr>
          <p:spPr bwMode="auto">
            <a:xfrm>
              <a:off x="4109" y="3259"/>
              <a:ext cx="387" cy="3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45" name="Rectangle 85"/>
            <p:cNvSpPr>
              <a:spLocks noChangeArrowheads="1"/>
            </p:cNvSpPr>
            <p:nvPr/>
          </p:nvSpPr>
          <p:spPr bwMode="auto">
            <a:xfrm>
              <a:off x="4883" y="3259"/>
              <a:ext cx="387" cy="3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44" name="Rectangle 84"/>
            <p:cNvSpPr>
              <a:spLocks noChangeArrowheads="1"/>
            </p:cNvSpPr>
            <p:nvPr/>
          </p:nvSpPr>
          <p:spPr bwMode="auto">
            <a:xfrm>
              <a:off x="3722" y="3259"/>
              <a:ext cx="387" cy="3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43" name="Rectangle 83"/>
            <p:cNvSpPr>
              <a:spLocks noChangeArrowheads="1"/>
            </p:cNvSpPr>
            <p:nvPr/>
          </p:nvSpPr>
          <p:spPr bwMode="auto">
            <a:xfrm>
              <a:off x="4496" y="3259"/>
              <a:ext cx="387" cy="3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013" y="1711"/>
              <a:ext cx="8127" cy="4649"/>
              <a:chOff x="1013" y="1711"/>
              <a:chExt cx="8127" cy="4649"/>
            </a:xfrm>
          </p:grpSpPr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>
                <a:off x="1787" y="1711"/>
                <a:ext cx="7353" cy="4649"/>
                <a:chOff x="1787" y="1711"/>
                <a:chExt cx="7353" cy="4649"/>
              </a:xfrm>
            </p:grpSpPr>
            <p:grpSp>
              <p:nvGrpSpPr>
                <p:cNvPr id="5" name="Group 37"/>
                <p:cNvGrpSpPr>
                  <a:grpSpLocks/>
                </p:cNvGrpSpPr>
                <p:nvPr/>
              </p:nvGrpSpPr>
              <p:grpSpPr bwMode="auto">
                <a:xfrm>
                  <a:off x="1787" y="1711"/>
                  <a:ext cx="7353" cy="4649"/>
                  <a:chOff x="1787" y="1711"/>
                  <a:chExt cx="7353" cy="4649"/>
                </a:xfrm>
              </p:grpSpPr>
              <p:sp>
                <p:nvSpPr>
                  <p:cNvPr id="92242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6044" y="3259"/>
                    <a:ext cx="387" cy="38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rPr>
                      <a:t>7</a:t>
                    </a: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2241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7205" y="3259"/>
                    <a:ext cx="387" cy="38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6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1787" y="1711"/>
                    <a:ext cx="5418" cy="4649"/>
                    <a:chOff x="1772" y="1856"/>
                    <a:chExt cx="5418" cy="4649"/>
                  </a:xfrm>
                </p:grpSpPr>
                <p:sp>
                  <p:nvSpPr>
                    <p:cNvPr id="92240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2" y="1856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2239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9" y="1856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38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6" y="1856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37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3" y="1856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36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20" y="1856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2235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7" y="1856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34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94" y="1856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33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81" y="1856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32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8" y="1856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31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5" y="1856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30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2" y="1856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29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29" y="1856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28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16" y="1856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27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3" y="1856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2226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3" y="4565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25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3" y="4957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24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20" y="2243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23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20" y="2630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22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20" y="3017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21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20" y="3404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20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20" y="3791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19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20" y="4178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18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20" y="4565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17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20" y="4952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16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20" y="5344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15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20" y="5731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14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20" y="6118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13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3" y="2630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12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3" y="2243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11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3" y="4178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1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3" y="3791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09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3" y="3404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08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3" y="3017"/>
                      <a:ext cx="387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92206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7979" y="3259"/>
                    <a:ext cx="387" cy="38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rPr>
                      <a:t>3</a:t>
                    </a: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2205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7592" y="3259"/>
                    <a:ext cx="387" cy="38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2204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6431" y="3259"/>
                    <a:ext cx="387" cy="38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2203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7592" y="4033"/>
                    <a:ext cx="387" cy="38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rPr>
                      <a:t>8</a:t>
                    </a: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2202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7979" y="4425"/>
                    <a:ext cx="387" cy="38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220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7979" y="4033"/>
                    <a:ext cx="387" cy="38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220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7979" y="3646"/>
                    <a:ext cx="387" cy="38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2199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8753" y="4038"/>
                    <a:ext cx="387" cy="38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2198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8366" y="4038"/>
                    <a:ext cx="387" cy="38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92196" name="Rectangle 36"/>
                <p:cNvSpPr>
                  <a:spLocks noChangeArrowheads="1"/>
                </p:cNvSpPr>
                <p:nvPr/>
              </p:nvSpPr>
              <p:spPr bwMode="auto">
                <a:xfrm>
                  <a:off x="4109" y="4420"/>
                  <a:ext cx="387" cy="3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195" name="Rectangle 35"/>
                <p:cNvSpPr>
                  <a:spLocks noChangeArrowheads="1"/>
                </p:cNvSpPr>
                <p:nvPr/>
              </p:nvSpPr>
              <p:spPr bwMode="auto">
                <a:xfrm>
                  <a:off x="4496" y="4420"/>
                  <a:ext cx="387" cy="3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194" name="Rectangle 34"/>
                <p:cNvSpPr>
                  <a:spLocks noChangeArrowheads="1"/>
                </p:cNvSpPr>
                <p:nvPr/>
              </p:nvSpPr>
              <p:spPr bwMode="auto">
                <a:xfrm>
                  <a:off x="4883" y="4420"/>
                  <a:ext cx="387" cy="3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193" name="Rectangle 33"/>
                <p:cNvSpPr>
                  <a:spLocks noChangeArrowheads="1"/>
                </p:cNvSpPr>
                <p:nvPr/>
              </p:nvSpPr>
              <p:spPr bwMode="auto">
                <a:xfrm>
                  <a:off x="5270" y="4420"/>
                  <a:ext cx="387" cy="3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192" name="Rectangle 32"/>
                <p:cNvSpPr>
                  <a:spLocks noChangeArrowheads="1"/>
                </p:cNvSpPr>
                <p:nvPr/>
              </p:nvSpPr>
              <p:spPr bwMode="auto">
                <a:xfrm>
                  <a:off x="5657" y="4420"/>
                  <a:ext cx="387" cy="3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191" name="Rectangle 31"/>
                <p:cNvSpPr>
                  <a:spLocks noChangeArrowheads="1"/>
                </p:cNvSpPr>
                <p:nvPr/>
              </p:nvSpPr>
              <p:spPr bwMode="auto">
                <a:xfrm>
                  <a:off x="6044" y="4420"/>
                  <a:ext cx="387" cy="3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190" name="Rectangle 30"/>
                <p:cNvSpPr>
                  <a:spLocks noChangeArrowheads="1"/>
                </p:cNvSpPr>
                <p:nvPr/>
              </p:nvSpPr>
              <p:spPr bwMode="auto">
                <a:xfrm>
                  <a:off x="6431" y="4425"/>
                  <a:ext cx="387" cy="3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189" name="Rectangle 29"/>
                <p:cNvSpPr>
                  <a:spLocks noChangeArrowheads="1"/>
                </p:cNvSpPr>
                <p:nvPr/>
              </p:nvSpPr>
              <p:spPr bwMode="auto">
                <a:xfrm>
                  <a:off x="2948" y="4425"/>
                  <a:ext cx="387" cy="3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9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188" name="Rectangle 28"/>
                <p:cNvSpPr>
                  <a:spLocks noChangeArrowheads="1"/>
                </p:cNvSpPr>
                <p:nvPr/>
              </p:nvSpPr>
              <p:spPr bwMode="auto">
                <a:xfrm>
                  <a:off x="3722" y="4420"/>
                  <a:ext cx="387" cy="3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187" name="Rectangle 27"/>
                <p:cNvSpPr>
                  <a:spLocks noChangeArrowheads="1"/>
                </p:cNvSpPr>
                <p:nvPr/>
              </p:nvSpPr>
              <p:spPr bwMode="auto">
                <a:xfrm>
                  <a:off x="4496" y="2485"/>
                  <a:ext cx="387" cy="3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186" name="Rectangle 26"/>
                <p:cNvSpPr>
                  <a:spLocks noChangeArrowheads="1"/>
                </p:cNvSpPr>
                <p:nvPr/>
              </p:nvSpPr>
              <p:spPr bwMode="auto">
                <a:xfrm>
                  <a:off x="2948" y="2485"/>
                  <a:ext cx="387" cy="3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185" name="Rectangle 25"/>
                <p:cNvSpPr>
                  <a:spLocks noChangeArrowheads="1"/>
                </p:cNvSpPr>
                <p:nvPr/>
              </p:nvSpPr>
              <p:spPr bwMode="auto">
                <a:xfrm>
                  <a:off x="5270" y="2485"/>
                  <a:ext cx="387" cy="3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184" name="Rectangle 24"/>
                <p:cNvSpPr>
                  <a:spLocks noChangeArrowheads="1"/>
                </p:cNvSpPr>
                <p:nvPr/>
              </p:nvSpPr>
              <p:spPr bwMode="auto">
                <a:xfrm>
                  <a:off x="4883" y="2485"/>
                  <a:ext cx="387" cy="3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183" name="Rectangle 23"/>
                <p:cNvSpPr>
                  <a:spLocks noChangeArrowheads="1"/>
                </p:cNvSpPr>
                <p:nvPr/>
              </p:nvSpPr>
              <p:spPr bwMode="auto">
                <a:xfrm>
                  <a:off x="4109" y="2485"/>
                  <a:ext cx="387" cy="3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182" name="Rectangle 22"/>
                <p:cNvSpPr>
                  <a:spLocks noChangeArrowheads="1"/>
                </p:cNvSpPr>
                <p:nvPr/>
              </p:nvSpPr>
              <p:spPr bwMode="auto">
                <a:xfrm>
                  <a:off x="3722" y="2485"/>
                  <a:ext cx="387" cy="3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181" name="Rectangle 21"/>
                <p:cNvSpPr>
                  <a:spLocks noChangeArrowheads="1"/>
                </p:cNvSpPr>
                <p:nvPr/>
              </p:nvSpPr>
              <p:spPr bwMode="auto">
                <a:xfrm>
                  <a:off x="1787" y="2485"/>
                  <a:ext cx="387" cy="3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5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180" name="Rectangle 20"/>
                <p:cNvSpPr>
                  <a:spLocks noChangeArrowheads="1"/>
                </p:cNvSpPr>
                <p:nvPr/>
              </p:nvSpPr>
              <p:spPr bwMode="auto">
                <a:xfrm>
                  <a:off x="2174" y="2485"/>
                  <a:ext cx="387" cy="3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179" name="Rectangle 19"/>
                <p:cNvSpPr>
                  <a:spLocks noChangeArrowheads="1"/>
                </p:cNvSpPr>
                <p:nvPr/>
              </p:nvSpPr>
              <p:spPr bwMode="auto">
                <a:xfrm>
                  <a:off x="2561" y="2485"/>
                  <a:ext cx="387" cy="3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178" name="Rectangle 18"/>
                <p:cNvSpPr>
                  <a:spLocks noChangeArrowheads="1"/>
                </p:cNvSpPr>
                <p:nvPr/>
              </p:nvSpPr>
              <p:spPr bwMode="auto">
                <a:xfrm>
                  <a:off x="5657" y="2485"/>
                  <a:ext cx="387" cy="3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92176" name="Rectangle 16"/>
              <p:cNvSpPr>
                <a:spLocks noChangeArrowheads="1"/>
              </p:cNvSpPr>
              <p:nvPr/>
            </p:nvSpPr>
            <p:spPr bwMode="auto">
              <a:xfrm>
                <a:off x="3722" y="5194"/>
                <a:ext cx="387" cy="3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175" name="Rectangle 15"/>
              <p:cNvSpPr>
                <a:spLocks noChangeArrowheads="1"/>
              </p:cNvSpPr>
              <p:nvPr/>
            </p:nvSpPr>
            <p:spPr bwMode="auto">
              <a:xfrm>
                <a:off x="4496" y="5199"/>
                <a:ext cx="387" cy="3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174" name="Rectangle 14"/>
              <p:cNvSpPr>
                <a:spLocks noChangeArrowheads="1"/>
              </p:cNvSpPr>
              <p:nvPr/>
            </p:nvSpPr>
            <p:spPr bwMode="auto">
              <a:xfrm>
                <a:off x="4109" y="5194"/>
                <a:ext cx="387" cy="3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173" name="Rectangle 13"/>
              <p:cNvSpPr>
                <a:spLocks noChangeArrowheads="1"/>
              </p:cNvSpPr>
              <p:nvPr/>
            </p:nvSpPr>
            <p:spPr bwMode="auto">
              <a:xfrm>
                <a:off x="2174" y="5194"/>
                <a:ext cx="387" cy="3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172" name="Rectangle 12"/>
              <p:cNvSpPr>
                <a:spLocks noChangeArrowheads="1"/>
              </p:cNvSpPr>
              <p:nvPr/>
            </p:nvSpPr>
            <p:spPr bwMode="auto">
              <a:xfrm>
                <a:off x="4883" y="5199"/>
                <a:ext cx="387" cy="3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171" name="Rectangle 11"/>
              <p:cNvSpPr>
                <a:spLocks noChangeArrowheads="1"/>
              </p:cNvSpPr>
              <p:nvPr/>
            </p:nvSpPr>
            <p:spPr bwMode="auto">
              <a:xfrm>
                <a:off x="2561" y="5199"/>
                <a:ext cx="387" cy="3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170" name="Rectangle 10"/>
              <p:cNvSpPr>
                <a:spLocks noChangeArrowheads="1"/>
              </p:cNvSpPr>
              <p:nvPr/>
            </p:nvSpPr>
            <p:spPr bwMode="auto">
              <a:xfrm>
                <a:off x="2948" y="5194"/>
                <a:ext cx="387" cy="3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169" name="Rectangle 9"/>
              <p:cNvSpPr>
                <a:spLocks noChangeArrowheads="1"/>
              </p:cNvSpPr>
              <p:nvPr/>
            </p:nvSpPr>
            <p:spPr bwMode="auto">
              <a:xfrm>
                <a:off x="1400" y="5194"/>
                <a:ext cx="387" cy="3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168" name="Rectangle 8"/>
              <p:cNvSpPr>
                <a:spLocks noChangeArrowheads="1"/>
              </p:cNvSpPr>
              <p:nvPr/>
            </p:nvSpPr>
            <p:spPr bwMode="auto">
              <a:xfrm>
                <a:off x="1787" y="5194"/>
                <a:ext cx="387" cy="3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167" name="Rectangle 7"/>
              <p:cNvSpPr>
                <a:spLocks noChangeArrowheads="1"/>
              </p:cNvSpPr>
              <p:nvPr/>
            </p:nvSpPr>
            <p:spPr bwMode="auto">
              <a:xfrm>
                <a:off x="1013" y="5194"/>
                <a:ext cx="387" cy="3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92262" name="Rectangle 102"/>
          <p:cNvSpPr>
            <a:spLocks noChangeArrowheads="1"/>
          </p:cNvSpPr>
          <p:nvPr/>
        </p:nvSpPr>
        <p:spPr bwMode="auto">
          <a:xfrm>
            <a:off x="0" y="103257"/>
            <a:ext cx="1933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1963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19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187624" y="476673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Электрический ток в различных средах» -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899592" y="214525"/>
            <a:ext cx="684076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1963" algn="l"/>
              </a:tabLst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вертикали: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1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Вещества, в которых имеются свободные носители заряда, называются 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1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Образование из молекул газа положительных и отрицательных ионов и электронов, называется…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596336" y="1268760"/>
            <a:ext cx="771525" cy="377825"/>
            <a:chOff x="8366" y="8808"/>
            <a:chExt cx="1216" cy="595"/>
          </a:xfrm>
        </p:grpSpPr>
        <p:sp>
          <p:nvSpPr>
            <p:cNvPr id="91140" name="AutoShape 4"/>
            <p:cNvSpPr>
              <a:spLocks noChangeShapeType="1"/>
            </p:cNvSpPr>
            <p:nvPr/>
          </p:nvSpPr>
          <p:spPr bwMode="auto">
            <a:xfrm>
              <a:off x="8366" y="9097"/>
              <a:ext cx="12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139" name="AutoShape 3"/>
            <p:cNvSpPr>
              <a:spLocks noChangeArrowheads="1"/>
            </p:cNvSpPr>
            <p:nvPr/>
          </p:nvSpPr>
          <p:spPr bwMode="auto">
            <a:xfrm rot="5400000">
              <a:off x="8737" y="8919"/>
              <a:ext cx="595" cy="374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138" name="AutoShape 2"/>
            <p:cNvSpPr>
              <a:spLocks noChangeShapeType="1"/>
            </p:cNvSpPr>
            <p:nvPr/>
          </p:nvSpPr>
          <p:spPr bwMode="auto">
            <a:xfrm>
              <a:off x="9222" y="8808"/>
              <a:ext cx="0" cy="56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899592" y="1427258"/>
            <a:ext cx="734481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1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1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Полупроводниковый прибор, изображаемый на схемах, знаком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1963" algn="l"/>
              </a:tabLst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горизонтали: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1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Вещества, удельное сопротивление которых при комнатной температуре     много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1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больше, чем у проводников, но меньше, чем у диэлектриков.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1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Процесс распада молекул электролитов на ионы под действием молекул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1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растворителя.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1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Полупроводниковый диод, который при включении в прямом направлении, может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1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излучать свет.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1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Процесс прохождения тока через газы, называется газовый…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1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 Основными носителями зарядов в газах являются электроны и 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1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 Вещества, непроводящие электрический заряд.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1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10. Как меняется удельное сопротивление полупроводников с ростом температуры?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683568" y="254564"/>
            <a:ext cx="792088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Рефлексия урока.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Синквейн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это не обычное стихотворение, а стихотворение, написанное в соответствии с определенными правилами. В каждой строке задается набор слов, который необходимо отразить в стихотворении.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строка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заголовок, в который выносится ключевое слово, понятие, тема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синквейна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выраженное в форме существительного.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строка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два прилагательных.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строка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три глагола.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строка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фраза, несущая определенный смысл.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 строка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резюме, вывод, одно слово, существительное.)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597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9712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Металлы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Полупроводники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Вакуум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Газ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Жидкость</a:t>
                      </a:r>
                      <a:endParaRPr lang="ru-RU" sz="1400" b="1" dirty="0"/>
                    </a:p>
                  </a:txBody>
                  <a:tcPr/>
                </a:tc>
              </a:tr>
              <a:tr h="361079">
                <a:tc gridSpan="5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b="1" i="1" dirty="0" smtClean="0"/>
                        <a:t>Носители</a:t>
                      </a:r>
                      <a:endParaRPr lang="ru-RU" sz="1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26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Электроны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Электроны и дырки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Электроны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Ионы и электроны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Ионы</a:t>
                      </a:r>
                      <a:endParaRPr lang="ru-RU" sz="1400" dirty="0"/>
                    </a:p>
                  </a:txBody>
                  <a:tcPr/>
                </a:tc>
              </a:tr>
              <a:tr h="483693">
                <a:tc gridSpan="5">
                  <a:txBody>
                    <a:bodyPr/>
                    <a:lstStyle/>
                    <a:p>
                      <a:r>
                        <a:rPr lang="ru-RU" sz="1400" b="0" i="1" dirty="0" smtClean="0"/>
                        <a:t>2. </a:t>
                      </a:r>
                      <a:r>
                        <a:rPr lang="ru-RU" sz="1400" b="1" i="1" dirty="0" smtClean="0"/>
                        <a:t>Способ образования носителей</a:t>
                      </a:r>
                      <a:endParaRPr lang="ru-RU" sz="1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286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Обобществление валентных электронов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Разрыв ковалентных связей, внесение примеси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Термоэлектронная эмиссия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Ионизация и ударная ионизация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Электролитическая диссоциация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452230">
                <a:tc gridSpan="5">
                  <a:txBody>
                    <a:bodyPr/>
                    <a:lstStyle/>
                    <a:p>
                      <a:r>
                        <a:rPr lang="ru-RU" sz="1400" b="1" i="1" dirty="0" smtClean="0"/>
                        <a:t>3. Особенности</a:t>
                      </a:r>
                      <a:r>
                        <a:rPr lang="ru-RU" sz="1400" b="1" i="1" baseline="0" dirty="0" smtClean="0"/>
                        <a:t> протекания тока в среде</a:t>
                      </a:r>
                      <a:endParaRPr lang="ru-RU" sz="1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65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Сверхпроводимость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Разнообразие приборов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Скорость движения электронов велика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Самостоятельный и </a:t>
                      </a:r>
                      <a:r>
                        <a:rPr lang="ru-RU" sz="1400" dirty="0" err="1" smtClean="0"/>
                        <a:t>несамостоят</a:t>
                      </a:r>
                      <a:r>
                        <a:rPr lang="ru-RU" sz="1400" dirty="0" smtClean="0"/>
                        <a:t>.</a:t>
                      </a:r>
                      <a:r>
                        <a:rPr lang="ru-RU" sz="1400" baseline="0" dirty="0" smtClean="0"/>
                        <a:t> разряды, плазма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Перенос вещества</a:t>
                      </a:r>
                      <a:endParaRPr lang="ru-RU" sz="1400" dirty="0"/>
                    </a:p>
                  </a:txBody>
                  <a:tcPr/>
                </a:tc>
              </a:tr>
              <a:tr h="435987">
                <a:tc gridSpan="5">
                  <a:txBody>
                    <a:bodyPr/>
                    <a:lstStyle/>
                    <a:p>
                      <a:r>
                        <a:rPr lang="ru-RU" sz="1400" b="1" i="1" dirty="0" smtClean="0"/>
                        <a:t>4. Применение в науке и технике</a:t>
                      </a:r>
                      <a:endParaRPr lang="ru-RU" sz="1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193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Провода, проводники, нагревательные элементы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Диоды, транзисторы, микросхемы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Электронно-лучевая трубка, кинескоп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Коронный,искровой</a:t>
                      </a:r>
                      <a:r>
                        <a:rPr lang="ru-RU" sz="1400" dirty="0" smtClean="0"/>
                        <a:t>, дуговой и тлеющий разряды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Получение </a:t>
                      </a:r>
                      <a:r>
                        <a:rPr lang="en-US" sz="1400" dirty="0" smtClean="0"/>
                        <a:t>Al</a:t>
                      </a:r>
                      <a:r>
                        <a:rPr lang="ru-RU" sz="1400" dirty="0" smtClean="0"/>
                        <a:t>,гальваностегия,</a:t>
                      </a:r>
                      <a:r>
                        <a:rPr lang="ru-RU" sz="1400" baseline="0" dirty="0" smtClean="0"/>
                        <a:t> рафинирование меди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608263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 i="0"/>
          </a:p>
        </p:txBody>
      </p:sp>
      <p:pic>
        <p:nvPicPr>
          <p:cNvPr id="7172" name="Picture 4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" name="WordArt 5"/>
          <p:cNvSpPr>
            <a:spLocks noChangeArrowheads="1" noChangeShapeType="1" noTextEdit="1"/>
          </p:cNvSpPr>
          <p:nvPr/>
        </p:nvSpPr>
        <p:spPr bwMode="auto">
          <a:xfrm>
            <a:off x="684213" y="1484313"/>
            <a:ext cx="7920037" cy="3240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Электрический ток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в металлах</a:t>
            </a:r>
          </a:p>
        </p:txBody>
      </p:sp>
      <p:sp>
        <p:nvSpPr>
          <p:cNvPr id="106506" name="Homepage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75688" y="6237288"/>
            <a:ext cx="320675" cy="431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4FE7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</a:rPr>
              <a:t>Электрический ток в металлах: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112469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Электрический ток в металлах – это упорядоченное движение электронов под действием электрического поля. Опыты показывают, что при протекании тока по металлическому проводнику не происходит переноса вещества, следовательно, ионы металла не принимают участия в переносе электрического заряда.</a:t>
            </a:r>
            <a:endParaRPr lang="ru-RU" sz="2400" dirty="0" smtClean="0"/>
          </a:p>
          <a:p>
            <a:pPr eaLnBrk="1" hangingPunct="1"/>
            <a:endParaRPr lang="ru-RU" sz="3600" dirty="0" smtClean="0"/>
          </a:p>
          <a:p>
            <a:pPr eaLnBrk="1" hangingPunct="1"/>
            <a:r>
              <a:rPr lang="ru-RU" dirty="0" smtClean="0"/>
              <a:t>                                                  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4365625"/>
            <a:ext cx="3381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508500"/>
            <a:ext cx="27368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3808413"/>
            <a:ext cx="27368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ej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6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608263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 i="0"/>
          </a:p>
        </p:txBody>
      </p:sp>
      <p:pic>
        <p:nvPicPr>
          <p:cNvPr id="100360" name="Picture 8" descr="tolm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700213"/>
            <a:ext cx="36195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2" name="Rectangle 10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362950" cy="576262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EE0000"/>
                </a:solidFill>
              </a:rPr>
              <a:t>Опыт Папалекси-Мандельштама</a:t>
            </a:r>
          </a:p>
        </p:txBody>
      </p:sp>
      <p:sp>
        <p:nvSpPr>
          <p:cNvPr id="10036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5219700" cy="4929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Описание опыта 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Цель: выяснить какова проводимость металлов.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Установка: катушка на стержне со скользящими контактами, присоединены к гальванометру.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Ход эксперимента: катушка раскручивалась с большой скоростью, затем резко останавливалась, при этом наблюдался отброс стрелки гальванометра.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Вывод: проводимость металлов - электронная.</a:t>
            </a:r>
            <a:endParaRPr lang="ru-RU" sz="2400" dirty="0" smtClean="0"/>
          </a:p>
        </p:txBody>
      </p: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0" y="-100013"/>
            <a:ext cx="9144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0">
                <a:solidFill>
                  <a:schemeClr val="accent2"/>
                </a:solidFill>
                <a:latin typeface="Monotype Corsiva" pitchFamily="66" charset="0"/>
              </a:rPr>
              <a:t>Электрический ток в металлах</a:t>
            </a:r>
            <a:r>
              <a:rPr lang="ru-RU" i="0">
                <a:latin typeface="Monotype Corsiva" pitchFamily="66" charset="0"/>
              </a:rPr>
              <a:t>   </a:t>
            </a:r>
          </a:p>
        </p:txBody>
      </p:sp>
      <p:sp>
        <p:nvSpPr>
          <p:cNvPr id="100365" name="Homepage">
            <a:hlinkClick r:id="rId5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675688" y="6237288"/>
            <a:ext cx="320675" cy="431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4FE7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/>
      <p:bldP spid="10036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2484</Words>
  <Application>Microsoft Office PowerPoint</Application>
  <PresentationFormat>Экран (4:3)</PresentationFormat>
  <Paragraphs>391</Paragraphs>
  <Slides>65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7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Электрический ток в металлах:</vt:lpstr>
      <vt:lpstr>Опыт Папалекси-Мандельштама</vt:lpstr>
      <vt:lpstr>Опыты Толмена и Стюарта являются доказательством того, что металлы обладают электронной проводимостью </vt:lpstr>
      <vt:lpstr>Слайд 11</vt:lpstr>
      <vt:lpstr>Слайд 12</vt:lpstr>
      <vt:lpstr>Вывод: 1.носителями заряда в металлах являются электроны;</vt:lpstr>
      <vt:lpstr>Слайд 14</vt:lpstr>
      <vt:lpstr>Слайд 15</vt:lpstr>
      <vt:lpstr>Слайд 16</vt:lpstr>
      <vt:lpstr>Полупроводники</vt:lpstr>
      <vt:lpstr>Собственная проводимость полупроводников</vt:lpstr>
      <vt:lpstr>Слайд 19</vt:lpstr>
      <vt:lpstr>Слайд 20</vt:lpstr>
      <vt:lpstr>Акцепторные примеси</vt:lpstr>
      <vt:lpstr>Слайд 22</vt:lpstr>
      <vt:lpstr>Слайд 23</vt:lpstr>
      <vt:lpstr>Слайд 24</vt:lpstr>
      <vt:lpstr>От чего зависит масса вещества, выделившегося на электродах за определённое время? Закон электролиза  (Закон Фарадея).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Типы самостоятельных разрядов </vt:lpstr>
      <vt:lpstr>Тлеющий разряд</vt:lpstr>
      <vt:lpstr>Искровой разряд</vt:lpstr>
      <vt:lpstr>Слайд 38</vt:lpstr>
      <vt:lpstr>Слайд 39</vt:lpstr>
      <vt:lpstr>Слайд 40</vt:lpstr>
      <vt:lpstr>Коронный разряд</vt:lpstr>
      <vt:lpstr>Слайд 42</vt:lpstr>
      <vt:lpstr>Дуговой разряд</vt:lpstr>
      <vt:lpstr>  Электрическая дуга.</vt:lpstr>
      <vt:lpstr>Что такое плазма?</vt:lpstr>
      <vt:lpstr>Слайд 46</vt:lpstr>
      <vt:lpstr>Использование плазмы</vt:lpstr>
      <vt:lpstr>Ответы:</vt:lpstr>
      <vt:lpstr>Слайд 49</vt:lpstr>
      <vt:lpstr>Вакуум</vt:lpstr>
      <vt:lpstr>Термоэлектронная эмиссия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Адин</dc:creator>
  <cp:lastModifiedBy>Адин</cp:lastModifiedBy>
  <cp:revision>164</cp:revision>
  <cp:lastPrinted>2015-11-10T11:36:41Z</cp:lastPrinted>
  <dcterms:created xsi:type="dcterms:W3CDTF">2015-10-24T14:37:03Z</dcterms:created>
  <dcterms:modified xsi:type="dcterms:W3CDTF">2015-12-06T20:27:00Z</dcterms:modified>
</cp:coreProperties>
</file>