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2" r:id="rId4"/>
    <p:sldId id="259" r:id="rId5"/>
    <p:sldId id="260" r:id="rId6"/>
    <p:sldId id="261" r:id="rId7"/>
    <p:sldId id="257" r:id="rId8"/>
    <p:sldId id="264" r:id="rId9"/>
    <p:sldId id="263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4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F3986-2940-4713-A0D9-835AB8F23C86}" type="datetimeFigureOut">
              <a:rPr lang="ru-RU" smtClean="0"/>
              <a:pPr/>
              <a:t>29.12.2015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79A3-952C-4D14-9901-EBFE2D6ED8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F3986-2940-4713-A0D9-835AB8F23C86}" type="datetimeFigureOut">
              <a:rPr lang="ru-RU" smtClean="0"/>
              <a:pPr/>
              <a:t>29.12.2015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79A3-952C-4D14-9901-EBFE2D6ED8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F3986-2940-4713-A0D9-835AB8F23C86}" type="datetimeFigureOut">
              <a:rPr lang="ru-RU" smtClean="0"/>
              <a:pPr/>
              <a:t>29.12.2015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79A3-952C-4D14-9901-EBFE2D6ED8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F3986-2940-4713-A0D9-835AB8F23C86}" type="datetimeFigureOut">
              <a:rPr lang="ru-RU" smtClean="0"/>
              <a:pPr/>
              <a:t>29.12.2015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79A3-952C-4D14-9901-EBFE2D6ED8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F3986-2940-4713-A0D9-835AB8F23C86}" type="datetimeFigureOut">
              <a:rPr lang="ru-RU" smtClean="0"/>
              <a:pPr/>
              <a:t>29.12.2015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79A3-952C-4D14-9901-EBFE2D6ED8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F3986-2940-4713-A0D9-835AB8F23C86}" type="datetimeFigureOut">
              <a:rPr lang="ru-RU" smtClean="0"/>
              <a:pPr/>
              <a:t>29.12.2015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79A3-952C-4D14-9901-EBFE2D6ED8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F3986-2940-4713-A0D9-835AB8F23C86}" type="datetimeFigureOut">
              <a:rPr lang="ru-RU" smtClean="0"/>
              <a:pPr/>
              <a:t>29.12.2015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79A3-952C-4D14-9901-EBFE2D6ED8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F3986-2940-4713-A0D9-835AB8F23C86}" type="datetimeFigureOut">
              <a:rPr lang="ru-RU" smtClean="0"/>
              <a:pPr/>
              <a:t>29.12.2015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79A3-952C-4D14-9901-EBFE2D6ED8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F3986-2940-4713-A0D9-835AB8F23C86}" type="datetimeFigureOut">
              <a:rPr lang="ru-RU" smtClean="0"/>
              <a:pPr/>
              <a:t>29.12.2015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79A3-952C-4D14-9901-EBFE2D6ED8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F3986-2940-4713-A0D9-835AB8F23C86}" type="datetimeFigureOut">
              <a:rPr lang="ru-RU" smtClean="0"/>
              <a:pPr/>
              <a:t>29.12.2015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79A3-952C-4D14-9901-EBFE2D6ED8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F3986-2940-4713-A0D9-835AB8F23C86}" type="datetimeFigureOut">
              <a:rPr lang="ru-RU" smtClean="0"/>
              <a:pPr/>
              <a:t>29.12.2015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79A3-952C-4D14-9901-EBFE2D6ED8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F3986-2940-4713-A0D9-835AB8F23C86}" type="datetimeFigureOut">
              <a:rPr lang="ru-RU" smtClean="0"/>
              <a:pPr/>
              <a:t>29.12.2015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F879A3-952C-4D14-9901-EBFE2D6ED84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инь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632" y="0"/>
            <a:ext cx="915463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7624" y="2564904"/>
            <a:ext cx="6624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Century Gothic" pitchFamily="34" charset="0"/>
              </a:rPr>
              <a:t>Новогодняя  сказка</a:t>
            </a:r>
            <a:endParaRPr lang="ru-RU" sz="4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3608" y="1556792"/>
            <a:ext cx="67183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7030A0"/>
                </a:solidFill>
              </a:rPr>
              <a:t>«Рукавички-невелички»</a:t>
            </a:r>
            <a:endParaRPr lang="ru-RU" sz="4800" b="1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9592" y="3429000"/>
            <a:ext cx="72728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Monotype Corsiva" pitchFamily="66" charset="0"/>
              </a:rPr>
              <a:t>Дедушка Мороз и Снегурочка собрались на праздник к детям в детский сад. Но злой Колдун –горбун похитил волшебные рукавицы Деда Мороза. Рукавицы  непростые, в них  звёздочки, огоньки и подарки для ребят. На помощь Снегурочке и Деду Морозу пришли лесные жители:  Заяц  белый, Медведь косолапый, Лисичка-сестричка. Перехитрили звери злого Колдуна -горбуна, вернули дедушкины рукавички и засветилась Ёлочка яркими огоньками …</a:t>
            </a:r>
          </a:p>
          <a:p>
            <a:endParaRPr lang="ru-RU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572000" y="0"/>
            <a:ext cx="4572000" cy="175432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5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МДОУ- детский сад №5 р.п. Земетчино</a:t>
            </a:r>
          </a:p>
          <a:p>
            <a:r>
              <a:rPr lang="ru-RU" b="1" u="sng" dirty="0" smtClean="0">
                <a:solidFill>
                  <a:srgbClr val="7030A0"/>
                </a:solidFill>
              </a:rPr>
              <a:t>Воспитатели:</a:t>
            </a:r>
            <a:r>
              <a:rPr lang="ru-RU" b="1" dirty="0" smtClean="0">
                <a:solidFill>
                  <a:srgbClr val="7030A0"/>
                </a:solidFill>
              </a:rPr>
              <a:t> Сысоева В. Н., Панферова Л.В,</a:t>
            </a:r>
          </a:p>
          <a:p>
            <a:r>
              <a:rPr lang="ru-RU" b="1" dirty="0" smtClean="0">
                <a:solidFill>
                  <a:srgbClr val="7030A0"/>
                </a:solidFill>
              </a:rPr>
              <a:t>Висько Н.И., Шилина Т.А.</a:t>
            </a:r>
          </a:p>
          <a:p>
            <a:r>
              <a:rPr lang="ru-RU" b="1" u="sng" dirty="0" smtClean="0">
                <a:solidFill>
                  <a:srgbClr val="7030A0"/>
                </a:solidFill>
              </a:rPr>
              <a:t>Муз. рук</a:t>
            </a:r>
            <a:r>
              <a:rPr lang="ru-RU" b="1" dirty="0" smtClean="0">
                <a:solidFill>
                  <a:srgbClr val="7030A0"/>
                </a:solidFill>
              </a:rPr>
              <a:t>. Филякина Т.М.</a:t>
            </a:r>
          </a:p>
          <a:p>
            <a:r>
              <a:rPr lang="ru-RU" b="1" u="sng" dirty="0" smtClean="0">
                <a:solidFill>
                  <a:srgbClr val="7030A0"/>
                </a:solidFill>
              </a:rPr>
              <a:t>Пом. </a:t>
            </a:r>
            <a:r>
              <a:rPr lang="ru-RU" b="1" u="sng" dirty="0" smtClean="0">
                <a:solidFill>
                  <a:srgbClr val="7030A0"/>
                </a:solidFill>
              </a:rPr>
              <a:t>в</a:t>
            </a:r>
            <a:r>
              <a:rPr lang="ru-RU" b="1" u="sng" dirty="0" smtClean="0">
                <a:solidFill>
                  <a:srgbClr val="7030A0"/>
                </a:solidFill>
              </a:rPr>
              <a:t>ос</a:t>
            </a:r>
            <a:r>
              <a:rPr lang="ru-RU" b="1" dirty="0" smtClean="0">
                <a:solidFill>
                  <a:srgbClr val="7030A0"/>
                </a:solidFill>
              </a:rPr>
              <a:t>п. Деткова О.В.</a:t>
            </a:r>
          </a:p>
          <a:p>
            <a:endParaRPr lang="ru-RU" dirty="0" smtClean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мет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pic>
        <p:nvPicPr>
          <p:cNvPr id="5" name="Рисунок 4" descr="новый год 2016 078.jpg"/>
          <p:cNvPicPr>
            <a:picLocks noChangeAspect="1"/>
          </p:cNvPicPr>
          <p:nvPr/>
        </p:nvPicPr>
        <p:blipFill>
          <a:blip r:embed="rId3" cstate="print"/>
          <a:srcRect l="10909" r="3636"/>
          <a:stretch>
            <a:fillRect/>
          </a:stretch>
        </p:blipFill>
        <p:spPr>
          <a:xfrm rot="5400000">
            <a:off x="5039890" y="440831"/>
            <a:ext cx="4122784" cy="3618403"/>
          </a:xfrm>
          <a:prstGeom prst="ellipse">
            <a:avLst/>
          </a:prstGeom>
          <a:ln w="57150">
            <a:solidFill>
              <a:srgbClr val="00B0F0"/>
            </a:solidFill>
          </a:ln>
        </p:spPr>
      </p:pic>
      <p:pic>
        <p:nvPicPr>
          <p:cNvPr id="7" name="Рисунок 6" descr="новый год 2016 074.jpg"/>
          <p:cNvPicPr>
            <a:picLocks noChangeAspect="1"/>
          </p:cNvPicPr>
          <p:nvPr/>
        </p:nvPicPr>
        <p:blipFill>
          <a:blip r:embed="rId4" cstate="print"/>
          <a:srcRect l="6087" t="7073" r="13261" b="23792"/>
          <a:stretch>
            <a:fillRect/>
          </a:stretch>
        </p:blipFill>
        <p:spPr>
          <a:xfrm>
            <a:off x="1979712" y="3868989"/>
            <a:ext cx="3168352" cy="2989011"/>
          </a:xfrm>
          <a:prstGeom prst="ellipse">
            <a:avLst/>
          </a:prstGeom>
          <a:ln w="57150">
            <a:solidFill>
              <a:srgbClr val="FFC000"/>
            </a:solidFill>
          </a:ln>
        </p:spPr>
      </p:pic>
      <p:pic>
        <p:nvPicPr>
          <p:cNvPr id="6" name="Рисунок 5" descr="новый год 2016 083.jpg"/>
          <p:cNvPicPr>
            <a:picLocks noChangeAspect="1"/>
          </p:cNvPicPr>
          <p:nvPr/>
        </p:nvPicPr>
        <p:blipFill>
          <a:blip r:embed="rId5" cstate="print"/>
          <a:srcRect l="27394" t="6004" r="26448" b="21945"/>
          <a:stretch>
            <a:fillRect/>
          </a:stretch>
        </p:blipFill>
        <p:spPr>
          <a:xfrm>
            <a:off x="2411760" y="620688"/>
            <a:ext cx="2952328" cy="3456384"/>
          </a:xfrm>
          <a:prstGeom prst="ellipse">
            <a:avLst/>
          </a:prstGeom>
          <a:ln w="57150">
            <a:solidFill>
              <a:srgbClr val="FF0000"/>
            </a:solidFill>
          </a:ln>
        </p:spPr>
      </p:pic>
      <p:pic>
        <p:nvPicPr>
          <p:cNvPr id="8" name="Рисунок 7" descr="новый год 2016 104.jpg"/>
          <p:cNvPicPr>
            <a:picLocks noChangeAspect="1"/>
          </p:cNvPicPr>
          <p:nvPr/>
        </p:nvPicPr>
        <p:blipFill>
          <a:blip r:embed="rId6" cstate="print"/>
          <a:srcRect l="12846" r="8245"/>
          <a:stretch>
            <a:fillRect/>
          </a:stretch>
        </p:blipFill>
        <p:spPr>
          <a:xfrm>
            <a:off x="5220072" y="3367529"/>
            <a:ext cx="3672408" cy="3490471"/>
          </a:xfrm>
          <a:prstGeom prst="ellipse">
            <a:avLst/>
          </a:prstGeom>
          <a:ln w="57150">
            <a:solidFill>
              <a:srgbClr val="0070C0"/>
            </a:solidFill>
          </a:ln>
        </p:spPr>
      </p:pic>
      <p:pic>
        <p:nvPicPr>
          <p:cNvPr id="4" name="Рисунок 3" descr="новый год 2016 081.jpg"/>
          <p:cNvPicPr>
            <a:picLocks noChangeAspect="1"/>
          </p:cNvPicPr>
          <p:nvPr/>
        </p:nvPicPr>
        <p:blipFill>
          <a:blip r:embed="rId7" cstate="print"/>
          <a:srcRect l="15902" t="3713" r="4021"/>
          <a:stretch>
            <a:fillRect/>
          </a:stretch>
        </p:blipFill>
        <p:spPr>
          <a:xfrm rot="16200000">
            <a:off x="-57510" y="2482406"/>
            <a:ext cx="2761738" cy="2490595"/>
          </a:xfrm>
          <a:prstGeom prst="ellips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79512" y="476672"/>
            <a:ext cx="2411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</a:rPr>
              <a:t>Главные персонажи</a:t>
            </a:r>
          </a:p>
          <a:p>
            <a:r>
              <a:rPr lang="ru-RU" sz="2400" dirty="0" smtClean="0">
                <a:solidFill>
                  <a:srgbClr val="0070C0"/>
                </a:solidFill>
              </a:rPr>
              <a:t>сказки: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71800" y="2996952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FF00"/>
                </a:solidFill>
              </a:rPr>
              <a:t>Колдун-горбун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3568" y="4365104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Медведь косолапый</a:t>
            </a:r>
            <a:endParaRPr lang="ru-RU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71800" y="630932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Заяц     Лиса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56176" y="2636912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Снегурочка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28184" y="3645024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Дед  Мороз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новый год 2016 098.jpg"/>
          <p:cNvPicPr>
            <a:picLocks noChangeAspect="1"/>
          </p:cNvPicPr>
          <p:nvPr/>
        </p:nvPicPr>
        <p:blipFill>
          <a:blip r:embed="rId2" cstate="print"/>
          <a:srcRect r="3390"/>
          <a:stretch>
            <a:fillRect/>
          </a:stretch>
        </p:blipFill>
        <p:spPr>
          <a:xfrm>
            <a:off x="395536" y="332656"/>
            <a:ext cx="4104456" cy="3186354"/>
          </a:xfrm>
          <a:prstGeom prst="round1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7" name="Рисунок 6" descr="новый год 2016 036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rcRect l="15228" r="5584"/>
          <a:stretch>
            <a:fillRect/>
          </a:stretch>
        </p:blipFill>
        <p:spPr>
          <a:xfrm>
            <a:off x="4788024" y="332656"/>
            <a:ext cx="3531383" cy="3024336"/>
          </a:xfrm>
          <a:prstGeom prst="round2DiagRect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8" name="Рисунок 7" descr="новый год 2016 1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3789040"/>
            <a:ext cx="3744416" cy="2808312"/>
          </a:xfrm>
          <a:prstGeom prst="round2DiagRect">
            <a:avLst>
              <a:gd name="adj1" fmla="val 16667"/>
              <a:gd name="adj2" fmla="val 3919"/>
            </a:avLst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10" name="Рисунок 9" descr="новый год 2016 048.jpg"/>
          <p:cNvPicPr>
            <a:picLocks noChangeAspect="1"/>
          </p:cNvPicPr>
          <p:nvPr/>
        </p:nvPicPr>
        <p:blipFill>
          <a:blip r:embed="rId5" cstate="print">
            <a:lum contrast="-10000"/>
          </a:blip>
          <a:srcRect t="18500" r="50000" b="13251"/>
          <a:stretch>
            <a:fillRect/>
          </a:stretch>
        </p:blipFill>
        <p:spPr>
          <a:xfrm>
            <a:off x="5580112" y="3717032"/>
            <a:ext cx="3168352" cy="2978775"/>
          </a:xfrm>
          <a:prstGeom prst="round2DiagRect">
            <a:avLst>
              <a:gd name="adj1" fmla="val 16667"/>
              <a:gd name="adj2" fmla="val 9304"/>
            </a:avLst>
          </a:prstGeom>
          <a:ln w="57150">
            <a:solidFill>
              <a:srgbClr val="FFFF00"/>
            </a:solidFill>
          </a:ln>
        </p:spPr>
      </p:pic>
      <p:pic>
        <p:nvPicPr>
          <p:cNvPr id="11" name="Рисунок 10" descr="рукаф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9922506">
            <a:off x="3917278" y="3537179"/>
            <a:ext cx="2447925" cy="1809750"/>
          </a:xfrm>
          <a:prstGeom prst="ellipse">
            <a:avLst/>
          </a:prstGeom>
          <a:ln w="38100">
            <a:solidFill>
              <a:srgbClr val="FF000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Ёлка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17024" cy="6858000"/>
          </a:xfrm>
          <a:prstGeom prst="rect">
            <a:avLst/>
          </a:prstGeom>
        </p:spPr>
      </p:pic>
      <p:pic>
        <p:nvPicPr>
          <p:cNvPr id="3" name="Рисунок 2" descr="новый год 2016 093.jpg"/>
          <p:cNvPicPr>
            <a:picLocks noChangeAspect="1"/>
          </p:cNvPicPr>
          <p:nvPr/>
        </p:nvPicPr>
        <p:blipFill>
          <a:blip r:embed="rId3" cstate="print"/>
          <a:srcRect l="21541" t="4924" r="24913" b="26144"/>
          <a:stretch>
            <a:fillRect/>
          </a:stretch>
        </p:blipFill>
        <p:spPr>
          <a:xfrm>
            <a:off x="323528" y="4337720"/>
            <a:ext cx="2610291" cy="2520280"/>
          </a:xfrm>
          <a:prstGeom prst="ellipse">
            <a:avLst/>
          </a:prstGeom>
        </p:spPr>
      </p:pic>
      <p:pic>
        <p:nvPicPr>
          <p:cNvPr id="4" name="Рисунок 3" descr="новый год 2016 069.jpg"/>
          <p:cNvPicPr>
            <a:picLocks noChangeAspect="1"/>
          </p:cNvPicPr>
          <p:nvPr/>
        </p:nvPicPr>
        <p:blipFill>
          <a:blip r:embed="rId4" cstate="print"/>
          <a:srcRect l="35561" t="29012" r="34312" b="24124"/>
          <a:stretch>
            <a:fillRect/>
          </a:stretch>
        </p:blipFill>
        <p:spPr>
          <a:xfrm>
            <a:off x="2267744" y="2564904"/>
            <a:ext cx="2016224" cy="2352261"/>
          </a:xfrm>
          <a:prstGeom prst="ellipse">
            <a:avLst/>
          </a:prstGeom>
        </p:spPr>
      </p:pic>
      <p:pic>
        <p:nvPicPr>
          <p:cNvPr id="8" name="Рисунок 7" descr="новый год 2016 071.jpg"/>
          <p:cNvPicPr>
            <a:picLocks noChangeAspect="1"/>
          </p:cNvPicPr>
          <p:nvPr/>
        </p:nvPicPr>
        <p:blipFill>
          <a:blip r:embed="rId5" cstate="print"/>
          <a:srcRect l="11859" t="35990" r="28714"/>
          <a:stretch>
            <a:fillRect/>
          </a:stretch>
        </p:blipFill>
        <p:spPr>
          <a:xfrm rot="16048863">
            <a:off x="6883389" y="2337700"/>
            <a:ext cx="2442560" cy="1973220"/>
          </a:xfrm>
          <a:prstGeom prst="ellipse">
            <a:avLst/>
          </a:prstGeom>
        </p:spPr>
      </p:pic>
      <p:pic>
        <p:nvPicPr>
          <p:cNvPr id="7" name="Рисунок 6" descr="новый год 2016 088.jpg"/>
          <p:cNvPicPr>
            <a:picLocks noChangeAspect="1"/>
          </p:cNvPicPr>
          <p:nvPr/>
        </p:nvPicPr>
        <p:blipFill>
          <a:blip r:embed="rId6" cstate="print"/>
          <a:srcRect l="47701" t="36822" r="20497" b="18544"/>
          <a:stretch>
            <a:fillRect/>
          </a:stretch>
        </p:blipFill>
        <p:spPr>
          <a:xfrm>
            <a:off x="6012160" y="4356669"/>
            <a:ext cx="2376264" cy="2501331"/>
          </a:xfrm>
          <a:prstGeom prst="ellipse">
            <a:avLst/>
          </a:prstGeom>
        </p:spPr>
      </p:pic>
      <p:pic>
        <p:nvPicPr>
          <p:cNvPr id="5" name="Рисунок 4" descr="новый год 2016 073.jpg"/>
          <p:cNvPicPr>
            <a:picLocks noChangeAspect="1"/>
          </p:cNvPicPr>
          <p:nvPr/>
        </p:nvPicPr>
        <p:blipFill>
          <a:blip r:embed="rId7" cstate="print"/>
          <a:srcRect t="18337" r="42308" b="31183"/>
          <a:stretch>
            <a:fillRect/>
          </a:stretch>
        </p:blipFill>
        <p:spPr>
          <a:xfrm>
            <a:off x="179512" y="1772816"/>
            <a:ext cx="2160240" cy="2520280"/>
          </a:xfrm>
          <a:prstGeom prst="ellipse">
            <a:avLst/>
          </a:prstGeom>
        </p:spPr>
      </p:pic>
      <p:pic>
        <p:nvPicPr>
          <p:cNvPr id="9" name="Рисунок 8" descr="новый год 2016 069.jpg"/>
          <p:cNvPicPr>
            <a:picLocks noChangeAspect="1"/>
          </p:cNvPicPr>
          <p:nvPr/>
        </p:nvPicPr>
        <p:blipFill>
          <a:blip r:embed="rId8" cstate="print"/>
          <a:srcRect l="62600" t="18500" r="5113" b="18501"/>
          <a:stretch>
            <a:fillRect/>
          </a:stretch>
        </p:blipFill>
        <p:spPr>
          <a:xfrm>
            <a:off x="3563888" y="4318401"/>
            <a:ext cx="1735393" cy="2539599"/>
          </a:xfrm>
          <a:prstGeom prst="ellipse">
            <a:avLst/>
          </a:prstGeom>
        </p:spPr>
      </p:pic>
      <p:pic>
        <p:nvPicPr>
          <p:cNvPr id="6" name="Рисунок 5" descr="новый год 2016 111.jpg"/>
          <p:cNvPicPr>
            <a:picLocks noChangeAspect="1"/>
          </p:cNvPicPr>
          <p:nvPr/>
        </p:nvPicPr>
        <p:blipFill>
          <a:blip r:embed="rId9" cstate="print"/>
          <a:srcRect l="13776" t="15351" r="58662" b="44750"/>
          <a:stretch>
            <a:fillRect/>
          </a:stretch>
        </p:blipFill>
        <p:spPr>
          <a:xfrm>
            <a:off x="1331640" y="116632"/>
            <a:ext cx="2093917" cy="2273395"/>
          </a:xfrm>
          <a:prstGeom prst="ellipse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35896" y="404664"/>
            <a:ext cx="31386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Снова  к нам пришёл сегодня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Праздник Ёлки и зимы,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Этот праздник новогодний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С нетерпеньем ждали мы!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27984" y="2060848"/>
            <a:ext cx="25202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Здесь мы будем танцевать,, веселиться, петь,, играть и среди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Своих  друзей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Новый год встречать!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нежинка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3017088">
            <a:off x="2154668" y="1443715"/>
            <a:ext cx="4032448" cy="4032448"/>
          </a:xfrm>
          <a:prstGeom prst="ellipse">
            <a:avLst/>
          </a:prstGeom>
        </p:spPr>
      </p:pic>
      <p:pic>
        <p:nvPicPr>
          <p:cNvPr id="3" name="Рисунок 2" descr="новый год 2016 1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645024"/>
            <a:ext cx="4032447" cy="3024336"/>
          </a:xfrm>
          <a:prstGeom prst="round2DiagRect">
            <a:avLst>
              <a:gd name="adj1" fmla="val 16667"/>
              <a:gd name="adj2" fmla="val 0"/>
            </a:avLst>
          </a:prstGeom>
          <a:ln w="38100">
            <a:solidFill>
              <a:srgbClr val="7030A0"/>
            </a:solidFill>
          </a:ln>
        </p:spPr>
      </p:pic>
      <p:pic>
        <p:nvPicPr>
          <p:cNvPr id="4" name="Рисунок 3" descr="новый год 2016 06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188640"/>
            <a:ext cx="4032449" cy="3024336"/>
          </a:xfrm>
          <a:prstGeom prst="round2Diag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5" name="Рисунок 4" descr="новый год 2016 131.jpg"/>
          <p:cNvPicPr>
            <a:picLocks noChangeAspect="1"/>
          </p:cNvPicPr>
          <p:nvPr/>
        </p:nvPicPr>
        <p:blipFill>
          <a:blip r:embed="rId5" cstate="print"/>
          <a:srcRect l="14416"/>
          <a:stretch>
            <a:fillRect/>
          </a:stretch>
        </p:blipFill>
        <p:spPr>
          <a:xfrm>
            <a:off x="4499992" y="3573016"/>
            <a:ext cx="3672408" cy="3158271"/>
          </a:xfrm>
          <a:prstGeom prst="snip2DiagRect">
            <a:avLst>
              <a:gd name="adj1" fmla="val 5489"/>
              <a:gd name="adj2" fmla="val 16667"/>
            </a:avLst>
          </a:prstGeom>
          <a:ln w="38100">
            <a:solidFill>
              <a:srgbClr val="0070C0"/>
            </a:solidFill>
          </a:ln>
        </p:spPr>
      </p:pic>
      <p:pic>
        <p:nvPicPr>
          <p:cNvPr id="6" name="Рисунок 5" descr="новый год 2016 070.jpg"/>
          <p:cNvPicPr>
            <a:picLocks noChangeAspect="1"/>
          </p:cNvPicPr>
          <p:nvPr/>
        </p:nvPicPr>
        <p:blipFill>
          <a:blip r:embed="rId6" cstate="print"/>
          <a:srcRect l="8244" t="6282" r="4547" b="3471"/>
          <a:stretch>
            <a:fillRect/>
          </a:stretch>
        </p:blipFill>
        <p:spPr>
          <a:xfrm>
            <a:off x="395536" y="188640"/>
            <a:ext cx="3896741" cy="3024336"/>
          </a:xfrm>
          <a:prstGeom prst="snip2Diag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95536" y="3717032"/>
            <a:ext cx="22511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Это вот снежинки.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Разлетайся, кто куда,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Белые пушинки!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64088" y="5589240"/>
            <a:ext cx="240617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Я гуляю, где хочу,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Заверчу всё, закручу,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Вьётся снега канитель,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Я не вьюга, я -метель!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788024" y="2492896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Собрались на праздник дети,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Платья яркие надели.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1560" y="2276872"/>
            <a:ext cx="32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Мамы нам костюмы сшили,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Туфли новые купили, можно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Праздник начинать!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новый год 2016 1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332656"/>
            <a:ext cx="6408712" cy="4806534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11560" y="5589240"/>
            <a:ext cx="7992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     </a:t>
            </a:r>
            <a:r>
              <a:rPr lang="ru-RU" sz="2400" b="1" dirty="0" smtClean="0">
                <a:solidFill>
                  <a:srgbClr val="0070C0"/>
                </a:solidFill>
              </a:rPr>
              <a:t>Кто поляны белым белит и на стенах пишет мелом?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Шьёт пуховые перины, разукрасил все витрины?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04412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76200"/>
            <a:ext cx="9143999" cy="7010400"/>
          </a:xfrm>
          <a:prstGeom prst="rect">
            <a:avLst/>
          </a:prstGeom>
          <a:ln w="57150">
            <a:solidFill>
              <a:schemeClr val="tx1"/>
            </a:solidFill>
            <a:prstDash val="solid"/>
          </a:ln>
        </p:spPr>
      </p:pic>
      <p:pic>
        <p:nvPicPr>
          <p:cNvPr id="3" name="Рисунок 2" descr="новый год 2016 1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362751" y="943684"/>
            <a:ext cx="5464285" cy="4098214"/>
          </a:xfrm>
          <a:prstGeom prst="rect">
            <a:avLst/>
          </a:prstGeom>
          <a:ln w="38100">
            <a:solidFill>
              <a:schemeClr val="bg1"/>
            </a:solidFill>
            <a:prstDash val="lgDashDotDot"/>
          </a:ln>
        </p:spPr>
      </p:pic>
      <p:sp>
        <p:nvSpPr>
          <p:cNvPr id="4" name="TextBox 3"/>
          <p:cNvSpPr txBox="1"/>
          <p:nvPr/>
        </p:nvSpPr>
        <p:spPr>
          <a:xfrm>
            <a:off x="5508104" y="4293096"/>
            <a:ext cx="38164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Кто в нарядной тёплой шубе,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С длинной белой бородой?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Дед Мороз на ёлке нашей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Самый главный из гостей!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инь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633" y="0"/>
            <a:ext cx="9154633" cy="6858000"/>
          </a:xfrm>
          <a:prstGeom prst="rect">
            <a:avLst/>
          </a:prstGeom>
        </p:spPr>
      </p:pic>
      <p:pic>
        <p:nvPicPr>
          <p:cNvPr id="4" name="Рисунок 3" descr="новый год 2016 0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7" y="332656"/>
            <a:ext cx="3936438" cy="2952328"/>
          </a:xfrm>
          <a:prstGeom prst="rect">
            <a:avLst/>
          </a:prstGeom>
          <a:ln w="38100">
            <a:solidFill>
              <a:schemeClr val="accent5">
                <a:lumMod val="20000"/>
                <a:lumOff val="80000"/>
              </a:schemeClr>
            </a:solidFill>
          </a:ln>
        </p:spPr>
      </p:pic>
      <p:pic>
        <p:nvPicPr>
          <p:cNvPr id="5" name="Рисунок 4" descr="новый год 2016 1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20004" y="3429000"/>
            <a:ext cx="4091947" cy="3068960"/>
          </a:xfrm>
          <a:prstGeom prst="rect">
            <a:avLst/>
          </a:prstGeom>
          <a:ln w="57150">
            <a:solidFill>
              <a:schemeClr val="accent5">
                <a:lumMod val="40000"/>
                <a:lumOff val="6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220072" y="548680"/>
            <a:ext cx="3168352" cy="26776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Шире  круг, шире круг!</a:t>
            </a:r>
          </a:p>
          <a:p>
            <a:r>
              <a:rPr lang="ru-RU" sz="2400" dirty="0" smtClean="0">
                <a:solidFill>
                  <a:srgbClr val="C00000"/>
                </a:solidFill>
              </a:rPr>
              <a:t>В хороводе много рук!</a:t>
            </a:r>
          </a:p>
          <a:p>
            <a:r>
              <a:rPr lang="ru-RU" sz="2400" dirty="0" smtClean="0">
                <a:solidFill>
                  <a:srgbClr val="C00000"/>
                </a:solidFill>
              </a:rPr>
              <a:t>Игры, шутки, песни, танцы, тут и там</a:t>
            </a:r>
          </a:p>
          <a:p>
            <a:r>
              <a:rPr lang="ru-RU" sz="2400" dirty="0" smtClean="0">
                <a:solidFill>
                  <a:srgbClr val="C00000"/>
                </a:solidFill>
              </a:rPr>
              <a:t>Мелькают маски.</a:t>
            </a:r>
          </a:p>
          <a:p>
            <a:r>
              <a:rPr lang="ru-RU" sz="2400" dirty="0" smtClean="0">
                <a:solidFill>
                  <a:srgbClr val="C00000"/>
                </a:solidFill>
              </a:rPr>
              <a:t>Ты- медведь, а я- лиса,</a:t>
            </a:r>
          </a:p>
          <a:p>
            <a:r>
              <a:rPr lang="ru-RU" sz="2400" dirty="0" smtClean="0">
                <a:solidFill>
                  <a:srgbClr val="C00000"/>
                </a:solidFill>
              </a:rPr>
              <a:t>Вот какие чудеса!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10" name="Рисунок 9" descr="новый год 2016 12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3573016"/>
            <a:ext cx="3779912" cy="2834934"/>
          </a:xfrm>
          <a:prstGeom prst="rect">
            <a:avLst/>
          </a:prstGeom>
          <a:ln w="38100">
            <a:solidFill>
              <a:schemeClr val="accent5">
                <a:lumMod val="40000"/>
                <a:lumOff val="60000"/>
              </a:schemeClr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ней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9316" cy="68540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9672" y="1484784"/>
            <a:ext cx="64807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Monotype Corsiva" pitchFamily="66" charset="0"/>
              </a:rPr>
              <a:t>У Нового года характер особый-</a:t>
            </a:r>
          </a:p>
          <a:p>
            <a:r>
              <a:rPr lang="ru-RU" sz="3200" b="1" dirty="0" smtClean="0">
                <a:solidFill>
                  <a:schemeClr val="bg1"/>
                </a:solidFill>
                <a:latin typeface="Monotype Corsiva" pitchFamily="66" charset="0"/>
              </a:rPr>
              <a:t>Он мандаринами пахнет и сдобой.</a:t>
            </a:r>
          </a:p>
          <a:p>
            <a:r>
              <a:rPr lang="ru-RU" sz="3200" b="1" dirty="0" smtClean="0">
                <a:solidFill>
                  <a:schemeClr val="bg1"/>
                </a:solidFill>
                <a:latin typeface="Monotype Corsiva" pitchFamily="66" charset="0"/>
              </a:rPr>
              <a:t>Гремит фейерверком и ёлкой шуршит,</a:t>
            </a:r>
            <a:br>
              <a:rPr lang="ru-RU" sz="3200" b="1" dirty="0" smtClean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Monotype Corsiva" pitchFamily="66" charset="0"/>
              </a:rPr>
              <a:t>По снежным дорогам </a:t>
            </a:r>
          </a:p>
          <a:p>
            <a:r>
              <a:rPr lang="ru-RU" sz="3200" b="1" dirty="0" smtClean="0">
                <a:solidFill>
                  <a:schemeClr val="bg1"/>
                </a:solidFill>
                <a:latin typeface="Monotype Corsiva" pitchFamily="66" charset="0"/>
              </a:rPr>
              <a:t>                      сквозь вьюги спешит.</a:t>
            </a:r>
          </a:p>
          <a:p>
            <a:r>
              <a:rPr lang="ru-RU" sz="3200" b="1" dirty="0" smtClean="0">
                <a:solidFill>
                  <a:schemeClr val="bg1"/>
                </a:solidFill>
                <a:latin typeface="Monotype Corsiva" pitchFamily="66" charset="0"/>
              </a:rPr>
              <a:t>                       Готовит подарки, </a:t>
            </a:r>
          </a:p>
          <a:p>
            <a:r>
              <a:rPr lang="ru-RU" sz="3200" b="1" dirty="0" smtClean="0">
                <a:solidFill>
                  <a:schemeClr val="bg1"/>
                </a:solidFill>
                <a:latin typeface="Monotype Corsiva" pitchFamily="66" charset="0"/>
              </a:rPr>
              <a:t>                       Веселия ждёт.</a:t>
            </a:r>
          </a:p>
          <a:p>
            <a:r>
              <a:rPr lang="ru-RU" sz="3200" b="1" dirty="0" smtClean="0">
                <a:solidFill>
                  <a:schemeClr val="bg1"/>
                </a:solidFill>
                <a:latin typeface="Monotype Corsiva" pitchFamily="66" charset="0"/>
              </a:rPr>
              <a:t>                       Встречайте скорее!</a:t>
            </a:r>
          </a:p>
          <a:p>
            <a:r>
              <a:rPr lang="ru-RU" sz="3200" b="1" dirty="0" smtClean="0">
                <a:solidFill>
                  <a:schemeClr val="bg1"/>
                </a:solidFill>
                <a:latin typeface="Monotype Corsiva" pitchFamily="66" charset="0"/>
              </a:rPr>
              <a:t>                       Идёт Новый год!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312</Words>
  <Application>Microsoft Office PowerPoint</Application>
  <PresentationFormat>Экран (4:3)</PresentationFormat>
  <Paragraphs>55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31</cp:revision>
  <dcterms:created xsi:type="dcterms:W3CDTF">2015-12-27T22:07:08Z</dcterms:created>
  <dcterms:modified xsi:type="dcterms:W3CDTF">2015-12-28T20:53:14Z</dcterms:modified>
</cp:coreProperties>
</file>