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6" r:id="rId4"/>
    <p:sldId id="262" r:id="rId5"/>
    <p:sldId id="265" r:id="rId6"/>
    <p:sldId id="257" r:id="rId7"/>
    <p:sldId id="267" r:id="rId8"/>
    <p:sldId id="259" r:id="rId9"/>
    <p:sldId id="258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BF350-F6DA-458B-97E1-C21FE4E206D8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A274C-04B2-41FD-907E-1770672F1A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A274C-04B2-41FD-907E-1770672F1AB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Взаимоотношение воспитателей с родителями и </a:t>
            </a:r>
            <a:r>
              <a:rPr lang="ru-RU" dirty="0" smtClean="0"/>
              <a:t> </a:t>
            </a:r>
            <a:r>
              <a:rPr lang="ru-RU" dirty="0" smtClean="0"/>
              <a:t>детьми.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0574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Составили воспитатели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ГБДОУ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дс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№27 Калининского района 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Давыдова Вероника Викторовна</a:t>
            </a:r>
          </a:p>
          <a:p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Киуру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Юрьевна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User\Desktop\765973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1"/>
            <a:ext cx="8229600" cy="64231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5000" y="2286000"/>
            <a:ext cx="487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/>
              <a:t>СПАСИБО </a:t>
            </a:r>
            <a:endParaRPr lang="ru-RU" sz="4800" i="1" dirty="0" smtClean="0"/>
          </a:p>
          <a:p>
            <a:pPr algn="ctr"/>
            <a:r>
              <a:rPr lang="ru-RU" sz="4800" i="1" dirty="0" smtClean="0"/>
              <a:t>ЗА </a:t>
            </a:r>
            <a:r>
              <a:rPr lang="ru-RU" sz="4800" i="1" dirty="0" smtClean="0"/>
              <a:t>ВНИМАНИЕ!!!!!</a:t>
            </a:r>
            <a:endParaRPr lang="ru-RU" sz="48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С первых дней мы стремимся узнать, как ребенок живет в семье, что его там окружает, что дает ему семья.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В </a:t>
            </a:r>
            <a:r>
              <a:rPr lang="ru-RU" sz="1800" dirty="0" smtClean="0"/>
              <a:t>первые посещения  детского сада мы начинаем знакомиться с условиями семейного воспитания каждого ребенка. В беседе с родителями педагог начинает о том, к какому режиму привык ребенок, какие игрушки есть у него и какие из них любимые, как он с ними играет. Воспитатель должен быть всегда с добрыми намереньями.</a:t>
            </a:r>
          </a:p>
          <a:p>
            <a:pPr algn="ctr">
              <a:buNone/>
            </a:pPr>
            <a:r>
              <a:rPr lang="ru-RU" sz="1800" dirty="0" smtClean="0"/>
              <a:t>Родители должны видеть в воспитателе человека, который любит их ребенка, живет заботой о нем. Это вызывает у них откровенность, они доверительно о своих трудностях, просят совета. Педагог – это ведь еще и психолог.</a:t>
            </a:r>
          </a:p>
          <a:p>
            <a:pPr algn="ctr">
              <a:buNone/>
            </a:pPr>
            <a:r>
              <a:rPr lang="ru-RU" sz="1800" dirty="0" smtClean="0"/>
              <a:t>Для повышения интереса родителей ко всем мероприятиям, проводимые в детском саду в целях педагогического просвещения, мы стремимся удовлетворить их потребность в знаниях, совершенствуем содержание и формы педагогической пропаганды. Благодаря хорошо налаженному контакту с родителями, благодаря постоянному вниманию к жизни ребенка и в детском саду, и в семье мы добились положительных результатов в воспитании детей.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Осенние поделки</a:t>
            </a:r>
            <a:endParaRPr lang="ru-RU" dirty="0"/>
          </a:p>
        </p:txBody>
      </p:sp>
      <p:pic>
        <p:nvPicPr>
          <p:cNvPr id="3074" name="Picture 2" descr="C:\Users\User\Desktop\76597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39200" cy="5791199"/>
          </a:xfrm>
          <a:prstGeom prst="rect">
            <a:avLst/>
          </a:prstGeom>
          <a:noFill/>
        </p:spPr>
      </p:pic>
      <p:pic>
        <p:nvPicPr>
          <p:cNvPr id="5122" name="Picture 2" descr="https://pp.vk.me/c627927/v627927109/2b9c9/388p_WyVjH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90800"/>
            <a:ext cx="2235200" cy="1676400"/>
          </a:xfrm>
          <a:prstGeom prst="rect">
            <a:avLst/>
          </a:prstGeom>
          <a:noFill/>
        </p:spPr>
      </p:pic>
      <p:pic>
        <p:nvPicPr>
          <p:cNvPr id="5124" name="Picture 4" descr="https://pp.vk.me/c627927/v627927109/2b9dd/isTk-1HDdO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143001"/>
            <a:ext cx="1981200" cy="1485900"/>
          </a:xfrm>
          <a:prstGeom prst="rect">
            <a:avLst/>
          </a:prstGeom>
          <a:noFill/>
        </p:spPr>
      </p:pic>
      <p:pic>
        <p:nvPicPr>
          <p:cNvPr id="5126" name="Picture 6" descr="https://pp.vk.me/c627927/v627927109/2b9f1/v4i1rQJSQy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752600"/>
            <a:ext cx="2133600" cy="1600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4600" y="106680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Ходит осень в нашем парке,</a:t>
            </a:r>
            <a:br>
              <a:rPr lang="ru-RU" sz="1600" i="1" dirty="0" smtClean="0"/>
            </a:br>
            <a:r>
              <a:rPr lang="ru-RU" sz="1600" i="1" dirty="0" smtClean="0"/>
              <a:t>Дарит осень всем подарки:</a:t>
            </a:r>
            <a:br>
              <a:rPr lang="ru-RU" sz="1600" i="1" dirty="0" smtClean="0"/>
            </a:br>
            <a:r>
              <a:rPr lang="ru-RU" sz="1600" i="1" dirty="0" smtClean="0"/>
              <a:t>Фартук </a:t>
            </a:r>
            <a:r>
              <a:rPr lang="ru-RU" sz="1600" i="1" dirty="0" err="1" smtClean="0"/>
              <a:t>розовый</a:t>
            </a:r>
            <a:r>
              <a:rPr lang="ru-RU" sz="1600" i="1" dirty="0" smtClean="0"/>
              <a:t> — осинке,</a:t>
            </a:r>
            <a:br>
              <a:rPr lang="ru-RU" sz="1600" i="1" dirty="0" smtClean="0"/>
            </a:br>
            <a:r>
              <a:rPr lang="ru-RU" sz="1600" i="1" dirty="0" smtClean="0"/>
              <a:t>Бусы красные — рябинке,</a:t>
            </a:r>
            <a:br>
              <a:rPr lang="ru-RU" sz="1600" i="1" dirty="0" smtClean="0"/>
            </a:br>
            <a:r>
              <a:rPr lang="ru-RU" sz="1600" i="1" dirty="0" smtClean="0"/>
              <a:t>Зонтик жёлтый — тополям,</a:t>
            </a:r>
            <a:br>
              <a:rPr lang="ru-RU" sz="1600" i="1" dirty="0" smtClean="0"/>
            </a:br>
            <a:r>
              <a:rPr lang="ru-RU" sz="1600" i="1" dirty="0" smtClean="0"/>
              <a:t>Фрукты осень дарит нам.</a:t>
            </a:r>
            <a:endParaRPr lang="ru-RU" sz="1600" i="1" dirty="0"/>
          </a:p>
        </p:txBody>
      </p:sp>
      <p:pic>
        <p:nvPicPr>
          <p:cNvPr id="5128" name="Picture 8" descr="https://pp.vk.me/c627927/v627927109/2b9a1/3L5JWA2kG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743200"/>
            <a:ext cx="1828800" cy="1371600"/>
          </a:xfrm>
          <a:prstGeom prst="rect">
            <a:avLst/>
          </a:prstGeom>
          <a:noFill/>
        </p:spPr>
      </p:pic>
      <p:pic>
        <p:nvPicPr>
          <p:cNvPr id="5130" name="Picture 10" descr="https://pp.vk.me/c627927/v627927109/2b9ab/shPHYmRlt7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4343400"/>
            <a:ext cx="2336800" cy="1752600"/>
          </a:xfrm>
          <a:prstGeom prst="rect">
            <a:avLst/>
          </a:prstGeom>
          <a:noFill/>
        </p:spPr>
      </p:pic>
      <p:pic>
        <p:nvPicPr>
          <p:cNvPr id="5132" name="Picture 12" descr="https://pp.vk.me/c630928/v630928109/6cec/Z-1Va1icw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3505200"/>
            <a:ext cx="1752600" cy="196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Если на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деревьях листья пожелтели, Если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край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далекий птицы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улетели,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Если небо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хмурое, если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дождик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льется, Это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года осенью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зовется.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76597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9266"/>
            <a:ext cx="8670660" cy="5508734"/>
          </a:xfrm>
          <a:prstGeom prst="rect">
            <a:avLst/>
          </a:prstGeom>
          <a:noFill/>
        </p:spPr>
      </p:pic>
      <p:pic>
        <p:nvPicPr>
          <p:cNvPr id="7180" name="Picture 12" descr="http://cs627927.vk.me/v627927109/2b89c/_zPuTigBv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1676400" cy="2235200"/>
          </a:xfrm>
          <a:prstGeom prst="rect">
            <a:avLst/>
          </a:prstGeom>
          <a:noFill/>
        </p:spPr>
      </p:pic>
      <p:pic>
        <p:nvPicPr>
          <p:cNvPr id="7182" name="Picture 14" descr="http://cs627927.vk.me/v627927109/2b91d/6ijmjdyWC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524000"/>
            <a:ext cx="1657350" cy="2209800"/>
          </a:xfrm>
          <a:prstGeom prst="rect">
            <a:avLst/>
          </a:prstGeom>
          <a:noFill/>
        </p:spPr>
      </p:pic>
      <p:pic>
        <p:nvPicPr>
          <p:cNvPr id="7184" name="Picture 16" descr="http://cs627927.vk.me/v627927109/2b927/2ozRDmxhE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524000"/>
            <a:ext cx="2362200" cy="1771650"/>
          </a:xfrm>
          <a:prstGeom prst="rect">
            <a:avLst/>
          </a:prstGeom>
          <a:noFill/>
        </p:spPr>
      </p:pic>
      <p:pic>
        <p:nvPicPr>
          <p:cNvPr id="5122" name="Picture 2" descr="http://cs627927.vk.me/v627927109/2b931/FQUR_HsJZZ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819400"/>
            <a:ext cx="1657350" cy="2209800"/>
          </a:xfrm>
          <a:prstGeom prst="rect">
            <a:avLst/>
          </a:prstGeom>
          <a:noFill/>
        </p:spPr>
      </p:pic>
      <p:pic>
        <p:nvPicPr>
          <p:cNvPr id="5124" name="Picture 4" descr="http://cs627927.vk.me/v627927109/2b93b/4cCoGPSR-s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876800"/>
            <a:ext cx="1447800" cy="1447800"/>
          </a:xfrm>
          <a:prstGeom prst="rect">
            <a:avLst/>
          </a:prstGeom>
          <a:noFill/>
        </p:spPr>
      </p:pic>
      <p:pic>
        <p:nvPicPr>
          <p:cNvPr id="8194" name="Picture 2" descr="https://pp.vk.me/c627927/v627927109/2ba0f/K4n_5dH1-T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3352800"/>
            <a:ext cx="1930400" cy="1447800"/>
          </a:xfrm>
          <a:prstGeom prst="rect">
            <a:avLst/>
          </a:prstGeom>
          <a:noFill/>
        </p:spPr>
      </p:pic>
      <p:pic>
        <p:nvPicPr>
          <p:cNvPr id="8196" name="Picture 4" descr="https://pp.vk.me/c627927/v627927109/2ba55/iZCMCs-xMY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962400"/>
            <a:ext cx="2365143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Следом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Осень идёт Жёлтые песни Ей ветер поёт,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Красную под ноги Стелет листву, Белой снежинкой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Летит в синеву.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42219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534400" cy="5588219"/>
          </a:xfrm>
          <a:prstGeom prst="rect">
            <a:avLst/>
          </a:prstGeom>
          <a:noFill/>
        </p:spPr>
      </p:pic>
      <p:pic>
        <p:nvPicPr>
          <p:cNvPr id="20482" name="Picture 2" descr="http://cs627927.vk.me/v627927109/2b945/ajkTbO6IN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2438399" cy="1828800"/>
          </a:xfrm>
          <a:prstGeom prst="rect">
            <a:avLst/>
          </a:prstGeom>
          <a:noFill/>
        </p:spPr>
      </p:pic>
      <p:pic>
        <p:nvPicPr>
          <p:cNvPr id="20484" name="Picture 4" descr="http://cs627927.vk.me/v627927109/2b94f/ZN--2EWF3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133600"/>
            <a:ext cx="1904999" cy="1828800"/>
          </a:xfrm>
          <a:prstGeom prst="rect">
            <a:avLst/>
          </a:prstGeom>
          <a:noFill/>
        </p:spPr>
      </p:pic>
      <p:pic>
        <p:nvPicPr>
          <p:cNvPr id="20486" name="Picture 6" descr="http://cs627927.vk.me/v627927109/2b959/zWZaemxaF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371600"/>
            <a:ext cx="1676400" cy="2311400"/>
          </a:xfrm>
          <a:prstGeom prst="rect">
            <a:avLst/>
          </a:prstGeom>
          <a:noFill/>
        </p:spPr>
      </p:pic>
      <p:pic>
        <p:nvPicPr>
          <p:cNvPr id="20488" name="Picture 8" descr="http://cs627927.vk.me/v627927109/2b963/USUVzkWqXn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371600"/>
            <a:ext cx="1752600" cy="2209800"/>
          </a:xfrm>
          <a:prstGeom prst="rect">
            <a:avLst/>
          </a:prstGeom>
          <a:noFill/>
        </p:spPr>
      </p:pic>
      <p:pic>
        <p:nvPicPr>
          <p:cNvPr id="10" name="Picture 2" descr="http://cs627927.vk.me/v627927109/2b96d/AwTrytx1zt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1371600"/>
            <a:ext cx="1733550" cy="2311400"/>
          </a:xfrm>
          <a:prstGeom prst="rect">
            <a:avLst/>
          </a:prstGeom>
          <a:noFill/>
        </p:spPr>
      </p:pic>
      <p:pic>
        <p:nvPicPr>
          <p:cNvPr id="7170" name="Picture 2" descr="https://pp.vk.me/c627927/v627927109/2ba73/qVePDIqXE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962400"/>
            <a:ext cx="1368425" cy="1824567"/>
          </a:xfrm>
          <a:prstGeom prst="rect">
            <a:avLst/>
          </a:prstGeom>
          <a:noFill/>
        </p:spPr>
      </p:pic>
      <p:pic>
        <p:nvPicPr>
          <p:cNvPr id="7172" name="Picture 4" descr="https://pp.vk.me/c631917/v631917109/59c8/O-4nNd73nN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3733800"/>
            <a:ext cx="1219200" cy="162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Зимние поделки</a:t>
            </a:r>
            <a:endParaRPr lang="ru-RU" dirty="0"/>
          </a:p>
        </p:txBody>
      </p:sp>
      <p:pic>
        <p:nvPicPr>
          <p:cNvPr id="1026" name="Picture 2" descr="C:\Users\User\Desktop\42219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153400" cy="5638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0400" y="1219200"/>
            <a:ext cx="259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В ледяной карете мчится зимушка-зима</a:t>
            </a:r>
            <a:br>
              <a:rPr lang="ru-RU" sz="1400" i="1" dirty="0" smtClean="0"/>
            </a:br>
            <a:r>
              <a:rPr lang="ru-RU" sz="1400" i="1" dirty="0" smtClean="0"/>
              <a:t>Ветер крыльями стучится в сонные дома.</a:t>
            </a:r>
            <a:br>
              <a:rPr lang="ru-RU" sz="1400" i="1" dirty="0" smtClean="0"/>
            </a:br>
            <a:r>
              <a:rPr lang="ru-RU" sz="1400" i="1" dirty="0" smtClean="0"/>
              <a:t>Расцветают скверы, парки снежной белизной.</a:t>
            </a:r>
            <a:br>
              <a:rPr lang="ru-RU" sz="1400" i="1" dirty="0" smtClean="0"/>
            </a:br>
            <a:r>
              <a:rPr lang="ru-RU" sz="1400" i="1" dirty="0" smtClean="0"/>
              <a:t>И мороз возводит арки над тропой лесной.</a:t>
            </a:r>
            <a:endParaRPr lang="ru-RU" sz="1400" i="1" dirty="0"/>
          </a:p>
        </p:txBody>
      </p:sp>
      <p:pic>
        <p:nvPicPr>
          <p:cNvPr id="6146" name="Picture 2" descr="https://pp.vk.me/c627328/v627328109/3531b/lYoZnHO1w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2118783" cy="1589087"/>
          </a:xfrm>
          <a:prstGeom prst="rect">
            <a:avLst/>
          </a:prstGeom>
          <a:noFill/>
        </p:spPr>
      </p:pic>
      <p:pic>
        <p:nvPicPr>
          <p:cNvPr id="6148" name="Picture 4" descr="https://pp.vk.me/c627328/v627328109/352b7/cbdlgO3Kp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90800"/>
            <a:ext cx="1879997" cy="2506662"/>
          </a:xfrm>
          <a:prstGeom prst="rect">
            <a:avLst/>
          </a:prstGeom>
          <a:noFill/>
        </p:spPr>
      </p:pic>
      <p:pic>
        <p:nvPicPr>
          <p:cNvPr id="6150" name="Picture 6" descr="https://pp.vk.me/c627328/v627328109/352cb/mA-7wnlxf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895600"/>
            <a:ext cx="1257300" cy="1676400"/>
          </a:xfrm>
          <a:prstGeom prst="rect">
            <a:avLst/>
          </a:prstGeom>
          <a:noFill/>
        </p:spPr>
      </p:pic>
      <p:pic>
        <p:nvPicPr>
          <p:cNvPr id="6152" name="Picture 8" descr="https://pp.vk.me/c627328/v627328109/352c1/Mhue-F47I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648200"/>
            <a:ext cx="2777924" cy="1371600"/>
          </a:xfrm>
          <a:prstGeom prst="rect">
            <a:avLst/>
          </a:prstGeom>
          <a:noFill/>
        </p:spPr>
      </p:pic>
      <p:pic>
        <p:nvPicPr>
          <p:cNvPr id="6154" name="Picture 10" descr="https://pp.vk.me/c627328/v627328109/352df/n6TmG1CBho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2971800"/>
            <a:ext cx="1216025" cy="1621367"/>
          </a:xfrm>
          <a:prstGeom prst="rect">
            <a:avLst/>
          </a:prstGeom>
          <a:noFill/>
        </p:spPr>
      </p:pic>
      <p:pic>
        <p:nvPicPr>
          <p:cNvPr id="6156" name="Picture 12" descr="https://pp.vk.me/c627328/v627328109/35307/r4S4gA-nUD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2971800"/>
            <a:ext cx="1216025" cy="1621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400" dirty="0" smtClean="0"/>
              <a:t>Мороз – </a:t>
            </a:r>
            <a:r>
              <a:rPr lang="ru-RU" sz="1400" dirty="0" smtClean="0"/>
              <a:t>волшебник! Это </a:t>
            </a:r>
            <a:r>
              <a:rPr lang="ru-RU" sz="1400" dirty="0" smtClean="0"/>
              <a:t>видно </a:t>
            </a:r>
            <a:r>
              <a:rPr lang="ru-RU" sz="1400" dirty="0" smtClean="0"/>
              <a:t>сразу: Я </a:t>
            </a:r>
            <a:r>
              <a:rPr lang="ru-RU" sz="1400" dirty="0" smtClean="0"/>
              <a:t>свой альбом еще не </a:t>
            </a:r>
            <a:r>
              <a:rPr lang="ru-RU" sz="1400" dirty="0" smtClean="0"/>
              <a:t>открывал, </a:t>
            </a:r>
            <a:br>
              <a:rPr lang="ru-RU" sz="1400" dirty="0" smtClean="0"/>
            </a:br>
            <a:r>
              <a:rPr lang="ru-RU" sz="1400" dirty="0" smtClean="0"/>
              <a:t>А </a:t>
            </a:r>
            <a:r>
              <a:rPr lang="ru-RU" sz="1400" dirty="0" smtClean="0"/>
              <a:t>он </a:t>
            </a:r>
            <a:r>
              <a:rPr lang="ru-RU" sz="1400" dirty="0" smtClean="0"/>
              <a:t>уже  Без </a:t>
            </a:r>
            <a:r>
              <a:rPr lang="ru-RU" sz="1400" dirty="0" smtClean="0"/>
              <a:t>кисточек, без </a:t>
            </a:r>
            <a:r>
              <a:rPr lang="ru-RU" sz="1400" dirty="0" smtClean="0"/>
              <a:t>красок </a:t>
            </a:r>
            <a:br>
              <a:rPr lang="ru-RU" sz="1400" dirty="0" smtClean="0"/>
            </a:br>
            <a:r>
              <a:rPr lang="ru-RU" sz="1400" dirty="0" smtClean="0"/>
              <a:t>Все </a:t>
            </a:r>
            <a:r>
              <a:rPr lang="ru-RU" sz="1400" dirty="0" smtClean="0"/>
              <a:t>окна за ночь нам разрисовал!</a:t>
            </a: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User\Desktop\42219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799"/>
            <a:ext cx="8458200" cy="5562601"/>
          </a:xfrm>
          <a:prstGeom prst="rect">
            <a:avLst/>
          </a:prstGeom>
          <a:noFill/>
        </p:spPr>
      </p:pic>
      <p:pic>
        <p:nvPicPr>
          <p:cNvPr id="23554" name="Picture 2" descr="https://pp.vk.me/c630928/v630928109/6cd8/3JRFzuUV1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2133601" cy="1600201"/>
          </a:xfrm>
          <a:prstGeom prst="rect">
            <a:avLst/>
          </a:prstGeom>
          <a:noFill/>
        </p:spPr>
      </p:pic>
      <p:pic>
        <p:nvPicPr>
          <p:cNvPr id="23556" name="Picture 4" descr="https://pp.vk.me/c543101/v543101874/14bd1/eCSu1PQUNP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590800"/>
            <a:ext cx="1825737" cy="2438400"/>
          </a:xfrm>
          <a:prstGeom prst="rect">
            <a:avLst/>
          </a:prstGeom>
          <a:noFill/>
        </p:spPr>
      </p:pic>
      <p:pic>
        <p:nvPicPr>
          <p:cNvPr id="23558" name="Picture 6" descr="https://pp.vk.me/c543101/v543101874/14bd8/rUlmX1UFyK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524000"/>
            <a:ext cx="2032000" cy="1524000"/>
          </a:xfrm>
          <a:prstGeom prst="rect">
            <a:avLst/>
          </a:prstGeom>
          <a:noFill/>
        </p:spPr>
      </p:pic>
      <p:pic>
        <p:nvPicPr>
          <p:cNvPr id="23560" name="Picture 8" descr="https://pp.vk.me/c627328/v627328109/35311/i788DvU2Um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276600"/>
            <a:ext cx="20574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Масленица</a:t>
            </a:r>
            <a:endParaRPr lang="ru-RU" dirty="0"/>
          </a:p>
        </p:txBody>
      </p:sp>
      <p:pic>
        <p:nvPicPr>
          <p:cNvPr id="3074" name="Picture 2" descr="C:\Users\User\Desktop\76597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29600" cy="5584903"/>
          </a:xfrm>
          <a:prstGeom prst="rect">
            <a:avLst/>
          </a:prstGeom>
          <a:noFill/>
        </p:spPr>
      </p:pic>
      <p:pic>
        <p:nvPicPr>
          <p:cNvPr id="3" name="Picture 2" descr="https://pp.vk.me/c627927/v627927109/2b916/qo75EZ6ar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2438400" cy="1828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800" y="1295400"/>
            <a:ext cx="259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cs typeface="Aharoni" pitchFamily="2" charset="-79"/>
              </a:rPr>
              <a:t>Широкая Масленица - Сырная неделя!</a:t>
            </a:r>
            <a:br>
              <a:rPr lang="ru-RU" sz="1400" i="1" dirty="0" smtClean="0">
                <a:cs typeface="Aharoni" pitchFamily="2" charset="-79"/>
              </a:rPr>
            </a:br>
            <a:r>
              <a:rPr lang="ru-RU" sz="1400" i="1" dirty="0" smtClean="0">
                <a:cs typeface="Aharoni" pitchFamily="2" charset="-79"/>
              </a:rPr>
              <a:t>Ты пришла нарядная к нам Весну встречать.</a:t>
            </a:r>
            <a:br>
              <a:rPr lang="ru-RU" sz="1400" i="1" dirty="0" smtClean="0">
                <a:cs typeface="Aharoni" pitchFamily="2" charset="-79"/>
              </a:rPr>
            </a:br>
            <a:r>
              <a:rPr lang="ru-RU" sz="1400" i="1" dirty="0" smtClean="0">
                <a:cs typeface="Aharoni" pitchFamily="2" charset="-79"/>
              </a:rPr>
              <a:t>Печь блины и развлекаться будем всю неделю,</a:t>
            </a:r>
            <a:br>
              <a:rPr lang="ru-RU" sz="1400" i="1" dirty="0" smtClean="0">
                <a:cs typeface="Aharoni" pitchFamily="2" charset="-79"/>
              </a:rPr>
            </a:br>
            <a:r>
              <a:rPr lang="ru-RU" sz="1400" i="1" dirty="0" smtClean="0">
                <a:cs typeface="Aharoni" pitchFamily="2" charset="-79"/>
              </a:rPr>
              <a:t>Чтоб Зиму студёную из дому прогнать!</a:t>
            </a:r>
            <a:endParaRPr lang="ru-RU" sz="1400" i="1" dirty="0">
              <a:cs typeface="Aharoni" pitchFamily="2" charset="-79"/>
            </a:endParaRPr>
          </a:p>
        </p:txBody>
      </p:sp>
      <p:pic>
        <p:nvPicPr>
          <p:cNvPr id="3076" name="Picture 4" descr="https://pp.vk.me/c627927/v627927109/2b8c6/nC-_mSdVE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048000"/>
            <a:ext cx="2133600" cy="1600200"/>
          </a:xfrm>
          <a:prstGeom prst="rect">
            <a:avLst/>
          </a:prstGeom>
          <a:noFill/>
        </p:spPr>
      </p:pic>
      <p:pic>
        <p:nvPicPr>
          <p:cNvPr id="3080" name="Picture 8" descr="https://pp.vk.me/c627927/v627927109/2b8d0/_-IjsAzogz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200400"/>
            <a:ext cx="2296584" cy="1722438"/>
          </a:xfrm>
          <a:prstGeom prst="rect">
            <a:avLst/>
          </a:prstGeom>
          <a:noFill/>
        </p:spPr>
      </p:pic>
      <p:pic>
        <p:nvPicPr>
          <p:cNvPr id="3082" name="Picture 10" descr="https://pp.vk.me/c627927/v627927109/2b8ee/UDL0MQiYUj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200400"/>
            <a:ext cx="2321983" cy="1741487"/>
          </a:xfrm>
          <a:prstGeom prst="rect">
            <a:avLst/>
          </a:prstGeom>
          <a:noFill/>
        </p:spPr>
      </p:pic>
      <p:pic>
        <p:nvPicPr>
          <p:cNvPr id="3084" name="Picture 12" descr="https://pp.vk.me/c627927/v627927109/2b90c/TKBOGdqVnD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953000"/>
            <a:ext cx="1788584" cy="134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42219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153400" cy="6400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95400" y="685800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повышения интереса родителей ко всем мероприятиям, проводимые в детском саду в целях педагогического просвещения, мы стремимся удовлетворить их потребность в знаниях, совершенствуем содержание и формы педагогической пропаганды. Благодаря хорошо налаженному контакту с родителями, благодаря постоянному вниманию к жизни ребенка и в детском саду, и в семье мы добились положительных результатов в воспитании детей.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52525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2525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177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Взаимоотношение воспитателей с родителями и  детьми.</vt:lpstr>
      <vt:lpstr>С первых дней мы стремимся узнать, как ребенок живет в семье, что его там окружает, что дает ему семья.</vt:lpstr>
      <vt:lpstr> Осенние поделки</vt:lpstr>
      <vt:lpstr>Если на деревьях листья пожелтели, Если в край далекий птицы улетели, Если небо хмурое, если дождик льется, Это время года осенью зовется. </vt:lpstr>
      <vt:lpstr>Следом за летом Осень идёт Жёлтые песни Ей ветер поёт,  Красную под ноги Стелет листву, Белой снежинкой  Летит в синеву.</vt:lpstr>
      <vt:lpstr>Зимние поделки</vt:lpstr>
      <vt:lpstr>Мороз – волшебник! Это видно сразу: Я свой альбом еще не открывал,  А он уже  Без кисточек, без красок  Все окна за ночь нам разрисовал!</vt:lpstr>
      <vt:lpstr>Масленица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25</cp:revision>
  <dcterms:created xsi:type="dcterms:W3CDTF">2015-12-26T10:38:45Z</dcterms:created>
  <dcterms:modified xsi:type="dcterms:W3CDTF">2016-01-02T13:54:00Z</dcterms:modified>
</cp:coreProperties>
</file>