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0"/>
  </p:notesMasterIdLst>
  <p:sldIdLst>
    <p:sldId id="296" r:id="rId2"/>
    <p:sldId id="287" r:id="rId3"/>
    <p:sldId id="291" r:id="rId4"/>
    <p:sldId id="288" r:id="rId5"/>
    <p:sldId id="290" r:id="rId6"/>
    <p:sldId id="292" r:id="rId7"/>
    <p:sldId id="295" r:id="rId8"/>
    <p:sldId id="302" r:id="rId9"/>
    <p:sldId id="294" r:id="rId10"/>
    <p:sldId id="289" r:id="rId11"/>
    <p:sldId id="282" r:id="rId12"/>
    <p:sldId id="283" r:id="rId13"/>
    <p:sldId id="297" r:id="rId14"/>
    <p:sldId id="298" r:id="rId15"/>
    <p:sldId id="303" r:id="rId16"/>
    <p:sldId id="299" r:id="rId17"/>
    <p:sldId id="300" r:id="rId18"/>
    <p:sldId id="30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000000"/>
    <a:srgbClr val="969696"/>
    <a:srgbClr val="008000"/>
    <a:srgbClr val="CC0000"/>
    <a:srgbClr val="008A3E"/>
    <a:srgbClr val="FFDA8F"/>
    <a:srgbClr val="DED592"/>
    <a:srgbClr val="D0C3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19" autoAdjust="0"/>
  </p:normalViewPr>
  <p:slideViewPr>
    <p:cSldViewPr>
      <p:cViewPr>
        <p:scale>
          <a:sx n="90" d="100"/>
          <a:sy n="90" d="100"/>
        </p:scale>
        <p:origin x="-7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443226-D7B5-4038-8140-8C125C08C514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380FE8-0A15-4014-94B8-0BD8C6244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A587-E1F6-45A8-81FE-D92F4DBFC303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33CD-CE9D-4FC2-957F-3FDE4C39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6671-12AA-452F-8B53-D5D8040B6990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770F-6242-4CF0-8D7B-65AAF430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8534-DF2F-46DE-9CD0-CF04714D42E7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BCA7-DC5F-4561-A964-BA87D4F40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D5C-B20B-4031-B70D-51F23CBBC49D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D572-31EF-4605-A74D-A8F2EF216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6E20-12A6-427D-8747-0FF3F42EAE77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A433-DE6A-4A98-A097-3B3A04ED8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0C8B0-FA15-414D-86F7-777B3C866DE3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8871-80BD-44C1-A031-946AE546E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41F4-8F2C-4A5B-9A2A-4BE89054D0E5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B35C-7303-4367-B658-E7B792592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EC10-39CA-4C13-815C-4E2BDD7CF49F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A12-53C4-4973-AD92-84CF18342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22A9A-E5B6-4173-891C-CD7DED86DE36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B552-C1F8-4DCB-BBBA-B7C62DE9D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FCD6-AAA0-4B1D-9659-FCB7A1173391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013F-6BCC-4865-8A02-C4AFE0E2C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48D3-FB87-42A3-94DA-6463872C75B4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0F3F-E2A5-44FD-ACC4-C92932E77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9329C-88E7-4B39-89E6-E8D826836161}" type="datetimeFigureOut">
              <a:rPr lang="ru-RU"/>
              <a:pPr>
                <a:defRPr/>
              </a:pPr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0DD8B3-1F26-448B-8073-821577E7E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6;&#1090;&#1082;&#1088;&#1099;&#1090;&#1099;&#1081;%20&#1091;&#1088;&#1086;&#1082;\Fonogramma_minus_-_Doroga_dobra_(iPlayer.fm).mp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340768"/>
            <a:ext cx="6552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русского языка 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386104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 «Школа 2100»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3" descr="картинки презентация 1 - 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3062114" cy="370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556792"/>
          <a:ext cx="8496945" cy="3657600"/>
        </p:xfrm>
        <a:graphic>
          <a:graphicData uri="http://schemas.openxmlformats.org/drawingml/2006/table">
            <a:tbl>
              <a:tblPr/>
              <a:tblGrid>
                <a:gridCol w="2832019"/>
                <a:gridCol w="2832019"/>
                <a:gridCol w="2832907"/>
              </a:tblGrid>
              <a:tr h="29523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Приставка это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слова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Приставка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стоит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перед корнем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Приставка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служит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образования новых слов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4. Со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словами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пишется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15" descr="значок новая те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720080" cy="75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14400" y="188640"/>
            <a:ext cx="8229600" cy="1143000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Определяем основной вопрос урока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1628800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проверить безударную гласную в приставке?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214282" y="285728"/>
            <a:ext cx="8757177" cy="714375"/>
            <a:chOff x="142844" y="285728"/>
            <a:chExt cx="8757238" cy="714331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56150" y="476660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6" name="Рисунок 6" descr="значки - идея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464315" y="1000108"/>
            <a:ext cx="80724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200" b="1" dirty="0" smtClean="0">
                <a:latin typeface="+mj-lt"/>
              </a:rPr>
              <a:t>Прочитайте. В каких словах гласный звук в приставке ударный? </a:t>
            </a:r>
          </a:p>
          <a:p>
            <a:pPr algn="just">
              <a:buFont typeface="Arial" pitchFamily="34" charset="0"/>
              <a:buChar char="•"/>
            </a:pPr>
            <a:r>
              <a:rPr lang="ru-RU" sz="2200" b="1" dirty="0" smtClean="0">
                <a:latin typeface="+mj-lt"/>
              </a:rPr>
              <a:t>Выпишите эти слова в один столбик. Поставь ударение. Выдели </a:t>
            </a:r>
            <a:r>
              <a:rPr lang="ru-RU" sz="2200" b="1" dirty="0" err="1" smtClean="0">
                <a:latin typeface="+mj-lt"/>
              </a:rPr>
              <a:t>приставки.Слова</a:t>
            </a:r>
            <a:r>
              <a:rPr lang="ru-RU" sz="2200" b="1" dirty="0" smtClean="0">
                <a:latin typeface="+mj-lt"/>
              </a:rPr>
              <a:t> с безударными гласными в приставке выпишите в другой столбик. Поставьте ударение. Выделите приставки. </a:t>
            </a:r>
            <a:endParaRPr lang="ru-RU" sz="22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2571744"/>
            <a:ext cx="8033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Записал, запись, доделал, досыта, надписал, надпись, проворчал, проблеск, отнёс, оттиск.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ulklad.ru/_fr/1/06257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725144"/>
            <a:ext cx="1313155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</p:pic>
      <p:grpSp>
        <p:nvGrpSpPr>
          <p:cNvPr id="106" name="Группа 105"/>
          <p:cNvGrpSpPr/>
          <p:nvPr/>
        </p:nvGrpSpPr>
        <p:grpSpPr>
          <a:xfrm>
            <a:off x="971600" y="3068960"/>
            <a:ext cx="4714908" cy="2943284"/>
            <a:chOff x="714348" y="3810265"/>
            <a:chExt cx="4714908" cy="2943284"/>
          </a:xfrm>
        </p:grpSpPr>
        <p:sp>
          <p:nvSpPr>
            <p:cNvPr id="12" name="TextBox 11"/>
            <p:cNvSpPr txBox="1"/>
            <p:nvPr/>
          </p:nvSpPr>
          <p:spPr>
            <a:xfrm>
              <a:off x="3714744" y="3891227"/>
              <a:ext cx="171451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000" b="1" i="1" dirty="0" smtClean="0">
                  <a:latin typeface="Century" pitchFamily="18" charset="0"/>
                </a:rPr>
                <a:t>запись</a:t>
              </a:r>
            </a:p>
            <a:p>
              <a:pPr>
                <a:lnSpc>
                  <a:spcPct val="150000"/>
                </a:lnSpc>
              </a:pPr>
              <a:r>
                <a:rPr lang="ru-RU" sz="2000" b="1" i="1" dirty="0" smtClean="0">
                  <a:latin typeface="Century" pitchFamily="18" charset="0"/>
                </a:rPr>
                <a:t>досыта</a:t>
              </a:r>
            </a:p>
            <a:p>
              <a:pPr>
                <a:lnSpc>
                  <a:spcPct val="150000"/>
                </a:lnSpc>
              </a:pPr>
              <a:r>
                <a:rPr lang="ru-RU" sz="2000" b="1" i="1" dirty="0" smtClean="0">
                  <a:latin typeface="Century" pitchFamily="18" charset="0"/>
                </a:rPr>
                <a:t>надпись</a:t>
              </a:r>
            </a:p>
            <a:p>
              <a:pPr>
                <a:lnSpc>
                  <a:spcPct val="150000"/>
                </a:lnSpc>
              </a:pPr>
              <a:r>
                <a:rPr lang="ru-RU" sz="2000" b="1" i="1" dirty="0" smtClean="0">
                  <a:latin typeface="Century" pitchFamily="18" charset="0"/>
                </a:rPr>
                <a:t>проблеск</a:t>
              </a:r>
            </a:p>
            <a:p>
              <a:pPr>
                <a:lnSpc>
                  <a:spcPct val="150000"/>
                </a:lnSpc>
              </a:pPr>
              <a:endParaRPr lang="ru-RU" sz="2000" i="1" dirty="0" smtClean="0">
                <a:latin typeface="Century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sz="2000" i="1" dirty="0" smtClean="0">
                  <a:latin typeface="Century" pitchFamily="18" charset="0"/>
                </a:rPr>
                <a:t>оттиск</a:t>
              </a:r>
              <a:endParaRPr lang="ru-RU" sz="2000" i="1" dirty="0">
                <a:latin typeface="Century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4348" y="3810265"/>
              <a:ext cx="171451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000" b="1" i="1" dirty="0" smtClean="0">
                  <a:latin typeface="Century" pitchFamily="18" charset="0"/>
                </a:rPr>
                <a:t>записал</a:t>
              </a:r>
            </a:p>
            <a:p>
              <a:pPr>
                <a:lnSpc>
                  <a:spcPct val="150000"/>
                </a:lnSpc>
              </a:pPr>
              <a:r>
                <a:rPr lang="ru-RU" sz="2000" b="1" i="1" dirty="0" smtClean="0">
                  <a:latin typeface="Century" pitchFamily="18" charset="0"/>
                </a:rPr>
                <a:t>доделал</a:t>
              </a:r>
            </a:p>
            <a:p>
              <a:pPr>
                <a:lnSpc>
                  <a:spcPct val="150000"/>
                </a:lnSpc>
              </a:pPr>
              <a:r>
                <a:rPr lang="ru-RU" sz="2000" b="1" i="1" dirty="0" smtClean="0">
                  <a:latin typeface="Century" pitchFamily="18" charset="0"/>
                </a:rPr>
                <a:t>надписал</a:t>
              </a:r>
            </a:p>
            <a:p>
              <a:pPr>
                <a:lnSpc>
                  <a:spcPct val="150000"/>
                </a:lnSpc>
              </a:pPr>
              <a:r>
                <a:rPr lang="ru-RU" sz="2000" b="1" i="1" dirty="0" smtClean="0">
                  <a:latin typeface="Century" pitchFamily="18" charset="0"/>
                </a:rPr>
                <a:t>проворчал</a:t>
              </a:r>
            </a:p>
            <a:p>
              <a:pPr>
                <a:lnSpc>
                  <a:spcPct val="150000"/>
                </a:lnSpc>
              </a:pPr>
              <a:endParaRPr lang="ru-RU" sz="2000" i="1" dirty="0" smtClean="0">
                <a:latin typeface="Century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ru-RU" sz="2000" i="1" dirty="0" smtClean="0">
                  <a:latin typeface="Century" pitchFamily="18" charset="0"/>
                </a:rPr>
                <a:t>отнёс</a:t>
              </a:r>
              <a:endParaRPr lang="ru-RU" sz="2000" i="1" dirty="0">
                <a:latin typeface="Century" pitchFamily="18" charset="0"/>
              </a:endParaRP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3786182" y="5024711"/>
              <a:ext cx="500066" cy="71438"/>
              <a:chOff x="2786052" y="1466158"/>
              <a:chExt cx="416722" cy="14287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786052" y="1466158"/>
                <a:ext cx="41672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3131334" y="1537596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4135013" y="5502168"/>
              <a:ext cx="7143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6"/>
            <p:cNvGrpSpPr/>
            <p:nvPr/>
          </p:nvGrpSpPr>
          <p:grpSpPr>
            <a:xfrm>
              <a:off x="857226" y="4881835"/>
              <a:ext cx="428628" cy="142876"/>
              <a:chOff x="2845584" y="1447447"/>
              <a:chExt cx="357190" cy="142876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845584" y="1447447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3131334" y="1518885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29"/>
            <p:cNvGrpSpPr/>
            <p:nvPr/>
          </p:nvGrpSpPr>
          <p:grpSpPr>
            <a:xfrm>
              <a:off x="857224" y="5381901"/>
              <a:ext cx="428628" cy="71438"/>
              <a:chOff x="2845582" y="1466158"/>
              <a:chExt cx="357190" cy="142876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845582" y="1466158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3131334" y="1537596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785786" y="4005868"/>
              <a:ext cx="285752" cy="71438"/>
              <a:chOff x="2786050" y="1428736"/>
              <a:chExt cx="357190" cy="142876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786050" y="1428736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3071802" y="1500174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35"/>
            <p:cNvGrpSpPr/>
            <p:nvPr/>
          </p:nvGrpSpPr>
          <p:grpSpPr>
            <a:xfrm>
              <a:off x="3786182" y="4096017"/>
              <a:ext cx="285752" cy="71438"/>
              <a:chOff x="2786050" y="1466158"/>
              <a:chExt cx="357190" cy="14287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786050" y="1466158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3071802" y="1537596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Группа 38"/>
            <p:cNvGrpSpPr/>
            <p:nvPr/>
          </p:nvGrpSpPr>
          <p:grpSpPr>
            <a:xfrm>
              <a:off x="785786" y="6291884"/>
              <a:ext cx="285752" cy="71438"/>
              <a:chOff x="2786050" y="1428736"/>
              <a:chExt cx="357190" cy="142876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2786050" y="1428736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3071802" y="1500174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Группа 41"/>
            <p:cNvGrpSpPr/>
            <p:nvPr/>
          </p:nvGrpSpPr>
          <p:grpSpPr>
            <a:xfrm>
              <a:off x="785786" y="4434496"/>
              <a:ext cx="285752" cy="71438"/>
              <a:chOff x="2786050" y="1428736"/>
              <a:chExt cx="357190" cy="142876"/>
            </a:xfrm>
          </p:grpSpPr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2786050" y="1428736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3071802" y="1500174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Группа 44"/>
            <p:cNvGrpSpPr/>
            <p:nvPr/>
          </p:nvGrpSpPr>
          <p:grpSpPr>
            <a:xfrm>
              <a:off x="3786185" y="4524645"/>
              <a:ext cx="285752" cy="71438"/>
              <a:chOff x="2786060" y="1466158"/>
              <a:chExt cx="357191" cy="142876"/>
            </a:xfrm>
          </p:grpSpPr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2786060" y="1466158"/>
                <a:ext cx="35719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3071810" y="1537596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Группа 47"/>
            <p:cNvGrpSpPr/>
            <p:nvPr/>
          </p:nvGrpSpPr>
          <p:grpSpPr>
            <a:xfrm>
              <a:off x="3738684" y="6382033"/>
              <a:ext cx="357190" cy="71438"/>
              <a:chOff x="2181342" y="1466158"/>
              <a:chExt cx="357190" cy="142876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2181342" y="1507198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2443154" y="1537596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1643042" y="3953141"/>
              <a:ext cx="7143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928662" y="4220182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5400000">
              <a:off x="1357290" y="4434496"/>
              <a:ext cx="7143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>
              <a:off x="1785918" y="4881835"/>
              <a:ext cx="7143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1928794" y="5310463"/>
              <a:ext cx="7143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9" name="Группа 78"/>
            <p:cNvGrpSpPr/>
            <p:nvPr/>
          </p:nvGrpSpPr>
          <p:grpSpPr>
            <a:xfrm>
              <a:off x="3929058" y="3953141"/>
              <a:ext cx="214314" cy="409917"/>
              <a:chOff x="3929058" y="3733463"/>
              <a:chExt cx="214314" cy="409917"/>
            </a:xfrm>
          </p:grpSpPr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>
                <a:off x="4071934" y="3733463"/>
                <a:ext cx="71438" cy="71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3929058" y="4071942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>
                <a:off x="3929058" y="414338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Прямая соединительная линия 79"/>
            <p:cNvCxnSpPr/>
            <p:nvPr/>
          </p:nvCxnSpPr>
          <p:spPr>
            <a:xfrm>
              <a:off x="928662" y="4720248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928662" y="5148876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1071538" y="557750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785786" y="6506198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Группа 84"/>
            <p:cNvGrpSpPr/>
            <p:nvPr/>
          </p:nvGrpSpPr>
          <p:grpSpPr>
            <a:xfrm>
              <a:off x="4071934" y="5310463"/>
              <a:ext cx="214314" cy="428628"/>
              <a:chOff x="3929058" y="3733463"/>
              <a:chExt cx="214314" cy="428628"/>
            </a:xfrm>
          </p:grpSpPr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4071934" y="3733463"/>
                <a:ext cx="71438" cy="71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3929058" y="4090653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3929058" y="4162091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Группа 88"/>
            <p:cNvGrpSpPr/>
            <p:nvPr/>
          </p:nvGrpSpPr>
          <p:grpSpPr>
            <a:xfrm>
              <a:off x="3929058" y="4881835"/>
              <a:ext cx="214314" cy="409917"/>
              <a:chOff x="3929058" y="3733463"/>
              <a:chExt cx="214314" cy="409917"/>
            </a:xfrm>
          </p:grpSpPr>
          <p:cxnSp>
            <p:nvCxnSpPr>
              <p:cNvPr id="90" name="Прямая соединительная линия 89"/>
              <p:cNvCxnSpPr/>
              <p:nvPr/>
            </p:nvCxnSpPr>
            <p:spPr>
              <a:xfrm rot="5400000">
                <a:off x="4071934" y="3733463"/>
                <a:ext cx="71438" cy="71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>
                <a:off x="3929058" y="4071942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3929058" y="414338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Группа 96"/>
            <p:cNvGrpSpPr/>
            <p:nvPr/>
          </p:nvGrpSpPr>
          <p:grpSpPr>
            <a:xfrm>
              <a:off x="3786182" y="6239157"/>
              <a:ext cx="214314" cy="409917"/>
              <a:chOff x="3929058" y="3733463"/>
              <a:chExt cx="214314" cy="409917"/>
            </a:xfrm>
          </p:grpSpPr>
          <p:cxnSp>
            <p:nvCxnSpPr>
              <p:cNvPr id="98" name="Прямая соединительная линия 97"/>
              <p:cNvCxnSpPr/>
              <p:nvPr/>
            </p:nvCxnSpPr>
            <p:spPr>
              <a:xfrm rot="5400000">
                <a:off x="4071934" y="3733463"/>
                <a:ext cx="71438" cy="71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3929058" y="4071942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3929058" y="414338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Группа 100"/>
            <p:cNvGrpSpPr/>
            <p:nvPr/>
          </p:nvGrpSpPr>
          <p:grpSpPr>
            <a:xfrm>
              <a:off x="3929058" y="4381769"/>
              <a:ext cx="214314" cy="481355"/>
              <a:chOff x="3929058" y="3662025"/>
              <a:chExt cx="214314" cy="481355"/>
            </a:xfrm>
          </p:grpSpPr>
          <p:cxnSp>
            <p:nvCxnSpPr>
              <p:cNvPr id="102" name="Прямая соединительная линия 101"/>
              <p:cNvCxnSpPr/>
              <p:nvPr/>
            </p:nvCxnSpPr>
            <p:spPr>
              <a:xfrm rot="5400000">
                <a:off x="4071934" y="3662025"/>
                <a:ext cx="71438" cy="71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/>
              <p:cNvCxnSpPr/>
              <p:nvPr/>
            </p:nvCxnSpPr>
            <p:spPr>
              <a:xfrm>
                <a:off x="3929058" y="4071942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3929058" y="414338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7" name="Содержимое 2"/>
          <p:cNvSpPr txBox="1">
            <a:spLocks/>
          </p:cNvSpPr>
          <p:nvPr/>
        </p:nvSpPr>
        <p:spPr bwMode="auto">
          <a:xfrm>
            <a:off x="539552" y="1196752"/>
            <a:ext cx="8286808" cy="1071570"/>
          </a:xfrm>
          <a:prstGeom prst="rect">
            <a:avLst/>
          </a:prstGeom>
          <a:solidFill>
            <a:srgbClr val="DED59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4000"/>
              </a:lnSpc>
              <a:spcBef>
                <a:spcPct val="20000"/>
              </a:spcBef>
            </a:pPr>
            <a:r>
              <a:rPr lang="ru-RU" sz="2400" b="1" dirty="0" smtClean="0">
                <a:latin typeface="+mj-lt"/>
              </a:rPr>
              <a:t>Что общего в написании всех приставок? Какой вывод вы можете сделать?</a:t>
            </a:r>
            <a:endParaRPr lang="ru-RU" sz="2400" b="1" dirty="0">
              <a:latin typeface="+mj-lt"/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3995936" y="4725144"/>
            <a:ext cx="41672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07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88" y="428625"/>
            <a:ext cx="7786687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Сравниваем свой вывод с авторским</a:t>
            </a:r>
          </a:p>
        </p:txBody>
      </p:sp>
      <p:pic>
        <p:nvPicPr>
          <p:cNvPr id="6" name="Рисунок 7" descr="значки - сравниваем с автором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14313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85786" y="4714884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Обязательно ли слова с безударным и ударным гласным в одной и той же приставке должны быть однокоренными?</a:t>
            </a:r>
            <a:endParaRPr lang="ru-RU" sz="2400" b="1" dirty="0">
              <a:latin typeface="+mj-lt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57158" y="1142984"/>
            <a:ext cx="8572560" cy="2928958"/>
            <a:chOff x="357158" y="1142984"/>
            <a:chExt cx="8572560" cy="292895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57158" y="1142984"/>
              <a:ext cx="8572560" cy="2928958"/>
            </a:xfrm>
            <a:prstGeom prst="roundRect">
              <a:avLst/>
            </a:prstGeom>
            <a:solidFill>
              <a:srgbClr val="FFE6B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472" y="1357298"/>
              <a:ext cx="821537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dirty="0" smtClean="0">
                  <a:latin typeface="+mn-lt"/>
                </a:rPr>
                <a:t>В приставках </a:t>
              </a:r>
              <a:r>
                <a:rPr lang="ru-RU" sz="2400" b="1" dirty="0" smtClean="0">
                  <a:latin typeface="+mn-lt"/>
                </a:rPr>
                <a:t>до-,</a:t>
              </a:r>
              <a:r>
                <a:rPr lang="ru-RU" sz="2400" dirty="0" smtClean="0">
                  <a:latin typeface="+mn-lt"/>
                </a:rPr>
                <a:t> </a:t>
              </a:r>
              <a:r>
                <a:rPr lang="ru-RU" sz="2400" b="1" dirty="0" smtClean="0">
                  <a:latin typeface="+mn-lt"/>
                </a:rPr>
                <a:t>о-,</a:t>
              </a:r>
              <a:r>
                <a:rPr lang="ru-RU" sz="2400" dirty="0" smtClean="0">
                  <a:latin typeface="+mn-lt"/>
                </a:rPr>
                <a:t> </a:t>
              </a:r>
              <a:r>
                <a:rPr lang="ru-RU" sz="2400" b="1" dirty="0" smtClean="0">
                  <a:latin typeface="+mn-lt"/>
                </a:rPr>
                <a:t>об-</a:t>
              </a:r>
              <a:r>
                <a:rPr lang="ru-RU" sz="2400" dirty="0" smtClean="0">
                  <a:latin typeface="+mn-lt"/>
                </a:rPr>
                <a:t> </a:t>
              </a:r>
              <a:r>
                <a:rPr lang="ru-RU" sz="2400" b="1" dirty="0" smtClean="0">
                  <a:latin typeface="+mn-lt"/>
                </a:rPr>
                <a:t>(обо-), от-</a:t>
              </a:r>
              <a:r>
                <a:rPr lang="ru-RU" sz="2400" dirty="0" smtClean="0">
                  <a:latin typeface="+mn-lt"/>
                </a:rPr>
                <a:t> </a:t>
              </a:r>
              <a:r>
                <a:rPr lang="ru-RU" sz="2400" b="1" dirty="0" smtClean="0">
                  <a:latin typeface="+mn-lt"/>
                </a:rPr>
                <a:t>(ото-), по-,</a:t>
              </a:r>
              <a:r>
                <a:rPr lang="ru-RU" sz="2400" dirty="0" smtClean="0">
                  <a:latin typeface="+mn-lt"/>
                </a:rPr>
                <a:t> </a:t>
              </a:r>
              <a:r>
                <a:rPr lang="ru-RU" sz="2400" b="1" dirty="0" smtClean="0">
                  <a:latin typeface="+mn-lt"/>
                </a:rPr>
                <a:t>под-</a:t>
              </a:r>
              <a:r>
                <a:rPr lang="ru-RU" sz="2400" dirty="0" smtClean="0">
                  <a:latin typeface="+mn-lt"/>
                </a:rPr>
                <a:t> </a:t>
              </a:r>
              <a:r>
                <a:rPr lang="ru-RU" sz="2400" b="1" dirty="0" smtClean="0">
                  <a:latin typeface="+mn-lt"/>
                </a:rPr>
                <a:t>(подо-), про-, со- </a:t>
              </a:r>
              <a:r>
                <a:rPr lang="ru-RU" sz="2400" dirty="0" smtClean="0">
                  <a:latin typeface="+mn-lt"/>
                </a:rPr>
                <a:t>пишется буква </a:t>
              </a:r>
              <a:r>
                <a:rPr lang="ru-RU" sz="2400" b="1" dirty="0" smtClean="0">
                  <a:latin typeface="+mn-lt"/>
                </a:rPr>
                <a:t>о.</a:t>
              </a:r>
              <a:r>
                <a:rPr lang="ru-RU" sz="2400" dirty="0" smtClean="0">
                  <a:latin typeface="+mn-lt"/>
                </a:rPr>
                <a:t> </a:t>
              </a:r>
            </a:p>
            <a:p>
              <a:pPr algn="just"/>
              <a:r>
                <a:rPr lang="ru-RU" sz="2400" dirty="0" smtClean="0">
                  <a:latin typeface="+mn-lt"/>
                </a:rPr>
                <a:t>В приставках </a:t>
              </a:r>
              <a:r>
                <a:rPr lang="ru-RU" sz="2400" b="1" dirty="0" smtClean="0">
                  <a:latin typeface="+mn-lt"/>
                </a:rPr>
                <a:t>за-, на-, над-, </a:t>
              </a:r>
              <a:r>
                <a:rPr lang="ru-RU" sz="2400" b="1" dirty="0" err="1" smtClean="0">
                  <a:latin typeface="+mn-lt"/>
                </a:rPr>
                <a:t>пра</a:t>
              </a:r>
              <a:r>
                <a:rPr lang="ru-RU" sz="2400" b="1" dirty="0" smtClean="0">
                  <a:latin typeface="+mn-lt"/>
                </a:rPr>
                <a:t>- </a:t>
              </a:r>
              <a:r>
                <a:rPr lang="ru-RU" sz="2400" dirty="0" smtClean="0">
                  <a:latin typeface="+mn-lt"/>
                </a:rPr>
                <a:t>пишется буква </a:t>
              </a:r>
              <a:r>
                <a:rPr lang="ru-RU" sz="2400" b="1" dirty="0" smtClean="0">
                  <a:latin typeface="+mn-lt"/>
                </a:rPr>
                <a:t>а.</a:t>
              </a:r>
              <a:r>
                <a:rPr lang="ru-RU" sz="2400" dirty="0" smtClean="0">
                  <a:latin typeface="+mn-lt"/>
                </a:rPr>
                <a:t> </a:t>
              </a:r>
            </a:p>
            <a:p>
              <a:pPr algn="just"/>
              <a:r>
                <a:rPr lang="ru-RU" sz="2400" dirty="0" smtClean="0">
                  <a:latin typeface="+mn-lt"/>
                </a:rPr>
                <a:t>Это нужно запомнить или использовать в качестве проверочных слов</a:t>
              </a:r>
              <a:r>
                <a:rPr lang="en-US" sz="2400" dirty="0" smtClean="0">
                  <a:latin typeface="+mn-lt"/>
                </a:rPr>
                <a:t>á</a:t>
              </a:r>
              <a:r>
                <a:rPr lang="ru-RU" sz="2400" dirty="0" smtClean="0">
                  <a:latin typeface="+mn-lt"/>
                </a:rPr>
                <a:t>, где гласные звуки в приставках находятся под ударением. Доехал – досыта, заболел – заговор.</a:t>
              </a:r>
              <a:endParaRPr lang="ru-RU" sz="2400" dirty="0">
                <a:latin typeface="+mn-lt"/>
              </a:endParaRPr>
            </a:p>
          </p:txBody>
        </p:sp>
        <p:grpSp>
          <p:nvGrpSpPr>
            <p:cNvPr id="56" name="Группа 55"/>
            <p:cNvGrpSpPr/>
            <p:nvPr/>
          </p:nvGrpSpPr>
          <p:grpSpPr>
            <a:xfrm>
              <a:off x="7286644" y="3357562"/>
              <a:ext cx="285752" cy="71438"/>
              <a:chOff x="2786050" y="1571612"/>
              <a:chExt cx="357190" cy="142876"/>
            </a:xfrm>
          </p:grpSpPr>
          <p:cxnSp>
            <p:nvCxnSpPr>
              <p:cNvPr id="57" name="Прямая соединительная линия 56"/>
              <p:cNvCxnSpPr/>
              <p:nvPr/>
            </p:nvCxnSpPr>
            <p:spPr>
              <a:xfrm>
                <a:off x="2786050" y="1571612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3071802" y="164305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Группа 58"/>
            <p:cNvGrpSpPr/>
            <p:nvPr/>
          </p:nvGrpSpPr>
          <p:grpSpPr>
            <a:xfrm>
              <a:off x="6143636" y="3357562"/>
              <a:ext cx="285752" cy="71438"/>
              <a:chOff x="2786050" y="1571612"/>
              <a:chExt cx="357190" cy="142876"/>
            </a:xfrm>
          </p:grpSpPr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2786050" y="1571612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3071802" y="164305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Группа 61"/>
            <p:cNvGrpSpPr/>
            <p:nvPr/>
          </p:nvGrpSpPr>
          <p:grpSpPr>
            <a:xfrm>
              <a:off x="4643438" y="3286124"/>
              <a:ext cx="285752" cy="142876"/>
              <a:chOff x="2786050" y="1428736"/>
              <a:chExt cx="357190" cy="142876"/>
            </a:xfrm>
          </p:grpSpPr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2786050" y="1428736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3071802" y="1500174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Группа 64"/>
            <p:cNvGrpSpPr/>
            <p:nvPr/>
          </p:nvGrpSpPr>
          <p:grpSpPr>
            <a:xfrm>
              <a:off x="642910" y="3714752"/>
              <a:ext cx="285752" cy="71438"/>
              <a:chOff x="2786050" y="1571612"/>
              <a:chExt cx="357190" cy="142876"/>
            </a:xfrm>
          </p:grpSpPr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2786050" y="1571612"/>
                <a:ext cx="35719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3071802" y="164305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Прямая соединительная линия 67"/>
            <p:cNvCxnSpPr/>
            <p:nvPr/>
          </p:nvCxnSpPr>
          <p:spPr>
            <a:xfrm rot="5400000">
              <a:off x="5072066" y="3214686"/>
              <a:ext cx="7143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>
              <a:off x="6357950" y="3214686"/>
              <a:ext cx="7143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>
              <a:off x="8143900" y="3286124"/>
              <a:ext cx="7143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>
              <a:off x="857224" y="3571876"/>
              <a:ext cx="71438" cy="71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4786314" y="3571876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7429520" y="3571876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Группа 80"/>
            <p:cNvGrpSpPr/>
            <p:nvPr/>
          </p:nvGrpSpPr>
          <p:grpSpPr>
            <a:xfrm>
              <a:off x="785786" y="3929066"/>
              <a:ext cx="142876" cy="71438"/>
              <a:chOff x="3929058" y="4071942"/>
              <a:chExt cx="142876" cy="71438"/>
            </a:xfrm>
          </p:grpSpPr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3929058" y="4071942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3929058" y="414338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Группа 79"/>
            <p:cNvGrpSpPr/>
            <p:nvPr/>
          </p:nvGrpSpPr>
          <p:grpSpPr>
            <a:xfrm>
              <a:off x="6215074" y="3571876"/>
              <a:ext cx="142876" cy="71438"/>
              <a:chOff x="4081458" y="4224342"/>
              <a:chExt cx="142876" cy="71438"/>
            </a:xfrm>
          </p:grpSpPr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4081458" y="4224342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>
                <a:off x="4081458" y="4295780"/>
                <a:ext cx="14287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4000" b="1" u="sng" dirty="0" smtClean="0"/>
              <a:t>Алгоритм для написания безударных гласных в приставках.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340768"/>
            <a:ext cx="36894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Прочитать слово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Поставить ударение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60848"/>
            <a:ext cx="78488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в какой части слова находится расхождение между произношением и написанием.</a:t>
            </a:r>
            <a:endParaRPr kumimoji="0" lang="ru-RU" sz="2400" b="1" i="1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2852936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безударная гласная находится в приставке, то подобрать проверочное слово с такой же приставкой, чтобы гласная была ударной.</a:t>
            </a:r>
            <a:endParaRPr kumimoji="0" lang="ru-RU" sz="24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4293096"/>
            <a:ext cx="86876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проверочное слово подобрать нельзя, то это слово нужно запомнить, обратиться к словарю, использовать слово-шаблон, или посмотреть в Интернете</a:t>
            </a:r>
            <a:endParaRPr kumimoji="0" lang="ru-RU" sz="2400" b="1" i="1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6915" y="5553527"/>
            <a:ext cx="2971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Записать слово.</a:t>
            </a:r>
            <a:endParaRPr kumimoji="0" lang="ru-RU" sz="28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2571600" y="6093296"/>
            <a:ext cx="11588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8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Подчеркнуть  безударную гласную в приставке.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  <p:bldP spid="1026" grpId="0"/>
      <p:bldP spid="1027" grpId="0"/>
      <p:bldP spid="1028" grpId="0"/>
      <p:bldP spid="10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980728"/>
          <a:ext cx="8496945" cy="3657600"/>
        </p:xfrm>
        <a:graphic>
          <a:graphicData uri="http://schemas.openxmlformats.org/drawingml/2006/table">
            <a:tbl>
              <a:tblPr/>
              <a:tblGrid>
                <a:gridCol w="2832019"/>
                <a:gridCol w="2832019"/>
                <a:gridCol w="2832907"/>
              </a:tblGrid>
              <a:tr h="29523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Приставка это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слова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Приставка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стоит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перед корнем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Приставка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служит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образования новых слов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4. Со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словами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пишется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1052736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проверить безударную гласную в приставке?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980728"/>
            <a:ext cx="2520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Подобрать  слово с такой же приставкой под ударением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Запомнить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Обратиться к словарю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Использовать слово-шаблон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Интернет</a:t>
            </a:r>
            <a:endParaRPr lang="ru-RU" sz="2400" b="1" dirty="0">
              <a:solidFill>
                <a:srgbClr val="008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84784"/>
            <a:ext cx="8676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Записал, запись, доделал, досыта, надписал, надпись, проворчал, проблеск, отнёс, оттиск.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500306"/>
            <a:ext cx="8229600" cy="269289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Зазвенела птичья трель,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Закружилась карусель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Раз, два, три, четыре, пять,                  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Вышел зайчик погулять.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55576" y="188640"/>
            <a:ext cx="8388424" cy="1143000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новые знания</a:t>
            </a: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.</a:t>
            </a:r>
            <a:br>
              <a:rPr lang="ru-RU" sz="3200" b="1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</a:b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Развиваем </a:t>
            </a: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умения</a:t>
            </a:r>
            <a:endParaRPr lang="ru-RU" sz="3200" b="1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pic>
        <p:nvPicPr>
          <p:cNvPr id="5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936104" cy="101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7143768" y="5286388"/>
            <a:ext cx="504056" cy="432048"/>
          </a:xfrm>
          <a:prstGeom prst="ellipse">
            <a:avLst/>
          </a:prstGeom>
          <a:solidFill>
            <a:srgbClr val="0070C0"/>
          </a:solidFill>
          <a:ln w="38160" cap="sq">
            <a:solidFill>
              <a:srgbClr val="0070C0"/>
            </a:solidFill>
            <a:miter lim="800000"/>
            <a:headEnd/>
            <a:tailEnd/>
          </a:ln>
          <a:effectLst>
            <a:outerShdw dist="25631" dir="3633274" algn="ctr" rotWithShape="0">
              <a:srgbClr val="243F60">
                <a:alpha val="50027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786" y="150017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Выпишите слова с орфограммой «Буква безударного гласного в приставке», обозначьте её.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latin typeface="Calibri" pitchFamily="34" charset="0"/>
              </a:rPr>
              <a:t>Итог урока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755576" y="1556792"/>
            <a:ext cx="1512168" cy="1296144"/>
          </a:xfrm>
          <a:prstGeom prst="star5">
            <a:avLst/>
          </a:prstGeom>
          <a:solidFill>
            <a:schemeClr val="bg1"/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827584" y="2780928"/>
            <a:ext cx="1296144" cy="1440160"/>
          </a:xfrm>
          <a:prstGeom prst="star5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755576" y="4221088"/>
            <a:ext cx="1368152" cy="1368152"/>
          </a:xfrm>
          <a:prstGeom prst="star5">
            <a:avLst/>
          </a:prstGeom>
          <a:solidFill>
            <a:srgbClr val="FF99FF"/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2060848"/>
            <a:ext cx="58982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Ты молодец! Так  держать!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339752" y="2910716"/>
            <a:ext cx="71277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тебя обязательно всё получится!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4653136"/>
            <a:ext cx="32170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Я верю в тебя!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Fonogramma_minus_-_Doroga_dobr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072462" y="5786454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2690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  <p:bldP spid="3276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д.м. упр.99 или 101 (по желанию)</a:t>
            </a:r>
          </a:p>
          <a:p>
            <a:r>
              <a:rPr lang="ru-RU" b="1" dirty="0" smtClean="0"/>
              <a:t>Знать правило  о правописании безударных гласных в корне (</a:t>
            </a:r>
            <a:r>
              <a:rPr lang="ru-RU" b="1" dirty="0" err="1" smtClean="0"/>
              <a:t>уч</a:t>
            </a:r>
            <a:r>
              <a:rPr lang="ru-RU" b="1" dirty="0" smtClean="0"/>
              <a:t>. с. 123)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spc="50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Девиз урока:</a:t>
            </a:r>
          </a:p>
          <a:p>
            <a:pPr algn="ctr"/>
            <a:endParaRPr lang="ru-RU" sz="3200" b="1" u="sng" spc="50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Всегда- учиться, 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всё- знать!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больше узнаешь,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 сильнее станешь.</a:t>
            </a:r>
          </a:p>
        </p:txBody>
      </p:sp>
      <p:pic>
        <p:nvPicPr>
          <p:cNvPr id="5" name="Рисунок 4" descr="1233782575_15ж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808" y="3284984"/>
            <a:ext cx="2520280" cy="18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50851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Урок открытия 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нового знания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Г 1 К УЧЕБНОЙ ДЕЯТЕЛЬНОСТИ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324036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ШАГ 2 К УЧЕБНОЙ ДЕЯТЕЛЬНОСТИ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500174"/>
            <a:ext cx="30963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14480" y="785794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800" b="1" dirty="0" smtClean="0"/>
              <a:t>1</a:t>
            </a:r>
            <a:r>
              <a:rPr lang="en-US" sz="2800" b="1" dirty="0" smtClean="0"/>
              <a:t> </a:t>
            </a:r>
            <a:r>
              <a:rPr lang="ru-RU" sz="2800" b="1" dirty="0" smtClean="0"/>
              <a:t>шаг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785794"/>
            <a:ext cx="1133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2 шаг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/>
            <a:endParaRPr lang="ru-RU" sz="4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802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Ч.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66800" y="1417092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0975" algn="just" eaLnBrk="0" hangingPunct="0">
              <a:defRPr/>
            </a:pP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но ни 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по 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си мы мо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1336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ан  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зи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ко на 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4" y="1772816"/>
          <a:ext cx="8496945" cy="3291840"/>
        </p:xfrm>
        <a:graphic>
          <a:graphicData uri="http://schemas.openxmlformats.org/drawingml/2006/table">
            <a:tbl>
              <a:tblPr/>
              <a:tblGrid>
                <a:gridCol w="2832019"/>
                <a:gridCol w="2832019"/>
                <a:gridCol w="2832907"/>
              </a:tblGrid>
              <a:tr h="29523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Приставка это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часть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………….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Приставка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стоит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…..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Приставка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служит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для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4. Со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словами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пишется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            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672" y="206084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285293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корнем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86104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 новых слов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736" y="465313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слитно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7812360" y="5445224"/>
            <a:ext cx="648072" cy="576064"/>
          </a:xfrm>
          <a:prstGeom prst="ellipse">
            <a:avLst/>
          </a:prstGeom>
          <a:solidFill>
            <a:srgbClr val="00AE00"/>
          </a:solidFill>
          <a:ln w="9360" cap="sq">
            <a:solidFill>
              <a:srgbClr val="80808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63888" y="5445224"/>
            <a:ext cx="10262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по-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1880" y="5949280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под-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Вспоминаем то, </a:t>
            </a:r>
            <a:r>
              <a:rPr lang="ru-RU" sz="3600" b="1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что знаем</a:t>
            </a:r>
          </a:p>
        </p:txBody>
      </p:sp>
      <p:pic>
        <p:nvPicPr>
          <p:cNvPr id="18" name="Рисунок 5" descr="значки - думаю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57188"/>
            <a:ext cx="1192758" cy="116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640" y="404664"/>
            <a:ext cx="7704856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Определяем основной вопрос урока</a:t>
            </a:r>
          </a:p>
        </p:txBody>
      </p:sp>
      <p:pic>
        <p:nvPicPr>
          <p:cNvPr id="5" name="Рисунок 15" descr="значок новая те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5889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2910" y="135729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400" b="1" dirty="0" smtClean="0"/>
              <a:t>Спишите слова. Поставьте ударение.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85736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latin typeface="Century" pitchFamily="18" charset="0"/>
              </a:rPr>
              <a:t>Долетел, забежал, надписал,  обласкали,  поплясали </a:t>
            </a:r>
            <a:endParaRPr lang="ru-RU" sz="2400" b="1" i="1" dirty="0">
              <a:latin typeface="Century" pitchFamily="18" charset="0"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6786578" y="2071678"/>
            <a:ext cx="142876" cy="71438"/>
            <a:chOff x="2786050" y="1428736"/>
            <a:chExt cx="357190" cy="142876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4"/>
          <p:cNvGrpSpPr/>
          <p:nvPr/>
        </p:nvGrpSpPr>
        <p:grpSpPr>
          <a:xfrm>
            <a:off x="4929190" y="2071678"/>
            <a:ext cx="285752" cy="71438"/>
            <a:chOff x="2786050" y="1428736"/>
            <a:chExt cx="357190" cy="142876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17"/>
          <p:cNvGrpSpPr/>
          <p:nvPr/>
        </p:nvGrpSpPr>
        <p:grpSpPr>
          <a:xfrm>
            <a:off x="3286116" y="2071678"/>
            <a:ext cx="571504" cy="142876"/>
            <a:chOff x="2786050" y="1428736"/>
            <a:chExt cx="357190" cy="142876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20"/>
          <p:cNvGrpSpPr/>
          <p:nvPr/>
        </p:nvGrpSpPr>
        <p:grpSpPr>
          <a:xfrm>
            <a:off x="1928794" y="2071678"/>
            <a:ext cx="285752" cy="71438"/>
            <a:chOff x="2786050" y="1428736"/>
            <a:chExt cx="357190" cy="142876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3"/>
          <p:cNvGrpSpPr/>
          <p:nvPr/>
        </p:nvGrpSpPr>
        <p:grpSpPr>
          <a:xfrm>
            <a:off x="642910" y="2071678"/>
            <a:ext cx="285752" cy="71438"/>
            <a:chOff x="2786050" y="1428736"/>
            <a:chExt cx="357190" cy="142876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Дуга 48"/>
          <p:cNvSpPr/>
          <p:nvPr/>
        </p:nvSpPr>
        <p:spPr>
          <a:xfrm rot="18688207">
            <a:off x="891735" y="2050958"/>
            <a:ext cx="573920" cy="541506"/>
          </a:xfrm>
          <a:prstGeom prst="arc">
            <a:avLst>
              <a:gd name="adj1" fmla="val 16213313"/>
              <a:gd name="adj2" fmla="val 102172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Дуга 49"/>
          <p:cNvSpPr/>
          <p:nvPr/>
        </p:nvSpPr>
        <p:spPr>
          <a:xfrm rot="18688207">
            <a:off x="5174637" y="1971413"/>
            <a:ext cx="937865" cy="887229"/>
          </a:xfrm>
          <a:prstGeom prst="arc">
            <a:avLst>
              <a:gd name="adj1" fmla="val 16213313"/>
              <a:gd name="adj2" fmla="val 75819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Дуга 50"/>
          <p:cNvSpPr/>
          <p:nvPr/>
        </p:nvSpPr>
        <p:spPr>
          <a:xfrm rot="18688207">
            <a:off x="3833447" y="2022667"/>
            <a:ext cx="548414" cy="564047"/>
          </a:xfrm>
          <a:prstGeom prst="arc">
            <a:avLst>
              <a:gd name="adj1" fmla="val 16213313"/>
              <a:gd name="adj2" fmla="val 90399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Дуга 51"/>
          <p:cNvSpPr/>
          <p:nvPr/>
        </p:nvSpPr>
        <p:spPr>
          <a:xfrm rot="18688207">
            <a:off x="6875853" y="2000910"/>
            <a:ext cx="893020" cy="831523"/>
          </a:xfrm>
          <a:prstGeom prst="arc">
            <a:avLst>
              <a:gd name="adj1" fmla="val 16213313"/>
              <a:gd name="adj2" fmla="val 59475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Дуга 52"/>
          <p:cNvSpPr/>
          <p:nvPr/>
        </p:nvSpPr>
        <p:spPr>
          <a:xfrm rot="18688207">
            <a:off x="2097986" y="2069138"/>
            <a:ext cx="804625" cy="623629"/>
          </a:xfrm>
          <a:prstGeom prst="arc">
            <a:avLst>
              <a:gd name="adj1" fmla="val 17015688"/>
              <a:gd name="adj2" fmla="val 67449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1571604" y="2038352"/>
            <a:ext cx="71438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2928926" y="2000240"/>
            <a:ext cx="71438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4500562" y="2000240"/>
            <a:ext cx="71438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6084168" y="1988840"/>
            <a:ext cx="71438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7786710" y="2071678"/>
            <a:ext cx="71438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785786" y="235743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1142976" y="235743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071670" y="235743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2357422" y="235743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500430" y="235743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071934" y="235743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04048" y="234888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436096" y="234888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6876256" y="234888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7452320" y="234888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83568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979712" y="234888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804248" y="227687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932040" y="227687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419872" y="234888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67744" y="2780928"/>
            <a:ext cx="9361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до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за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на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над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об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</a:t>
            </a:r>
          </a:p>
          <a:p>
            <a:endParaRPr lang="ru-RU" dirty="0"/>
          </a:p>
        </p:txBody>
      </p:sp>
      <p:grpSp>
        <p:nvGrpSpPr>
          <p:cNvPr id="56" name="Группа 17"/>
          <p:cNvGrpSpPr/>
          <p:nvPr/>
        </p:nvGrpSpPr>
        <p:grpSpPr>
          <a:xfrm>
            <a:off x="2195736" y="2852936"/>
            <a:ext cx="571504" cy="142876"/>
            <a:chOff x="2786050" y="1428736"/>
            <a:chExt cx="357190" cy="142876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17"/>
          <p:cNvGrpSpPr/>
          <p:nvPr/>
        </p:nvGrpSpPr>
        <p:grpSpPr>
          <a:xfrm>
            <a:off x="2123728" y="3501008"/>
            <a:ext cx="571504" cy="142876"/>
            <a:chOff x="2786050" y="1428736"/>
            <a:chExt cx="357190" cy="142876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17"/>
          <p:cNvGrpSpPr/>
          <p:nvPr/>
        </p:nvGrpSpPr>
        <p:grpSpPr>
          <a:xfrm>
            <a:off x="2123728" y="4005064"/>
            <a:ext cx="571504" cy="142876"/>
            <a:chOff x="2786050" y="1428736"/>
            <a:chExt cx="357190" cy="142876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17"/>
          <p:cNvGrpSpPr/>
          <p:nvPr/>
        </p:nvGrpSpPr>
        <p:grpSpPr>
          <a:xfrm>
            <a:off x="2267744" y="4581128"/>
            <a:ext cx="571504" cy="142876"/>
            <a:chOff x="2786050" y="1428736"/>
            <a:chExt cx="357190" cy="142876"/>
          </a:xfrm>
        </p:grpSpPr>
        <p:cxnSp>
          <p:nvCxnSpPr>
            <p:cNvPr id="71" name="Прямая соединительная линия 70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17"/>
          <p:cNvGrpSpPr/>
          <p:nvPr/>
        </p:nvGrpSpPr>
        <p:grpSpPr>
          <a:xfrm>
            <a:off x="2123728" y="5229200"/>
            <a:ext cx="571504" cy="142876"/>
            <a:chOff x="2786050" y="1428736"/>
            <a:chExt cx="357190" cy="142876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Группа 17"/>
          <p:cNvGrpSpPr/>
          <p:nvPr/>
        </p:nvGrpSpPr>
        <p:grpSpPr>
          <a:xfrm>
            <a:off x="2195736" y="5805264"/>
            <a:ext cx="571504" cy="142876"/>
            <a:chOff x="2786050" y="1428736"/>
            <a:chExt cx="357190" cy="142876"/>
          </a:xfrm>
        </p:grpSpPr>
        <p:cxnSp>
          <p:nvCxnSpPr>
            <p:cNvPr id="77" name="Прямая соединительная линия 76"/>
            <p:cNvCxnSpPr/>
            <p:nvPr/>
          </p:nvCxnSpPr>
          <p:spPr>
            <a:xfrm>
              <a:off x="2786050" y="1428736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3071802" y="1500174"/>
              <a:ext cx="14287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Прямая соединительная линия 78"/>
          <p:cNvCxnSpPr/>
          <p:nvPr/>
        </p:nvCxnSpPr>
        <p:spPr>
          <a:xfrm>
            <a:off x="2555776" y="314096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483768" y="378904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555776" y="4365104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555776" y="494116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339752" y="5589240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555776" y="6165304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635896" y="2852936"/>
            <a:ext cx="5040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 smtClean="0">
                <a:solidFill>
                  <a:srgbClr val="FF0000"/>
                </a:solidFill>
              </a:rPr>
              <a:t>?</a:t>
            </a:r>
            <a:endParaRPr lang="ru-RU" sz="2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"/>
                            </p:stCondLst>
                            <p:childTnLst>
                              <p:par>
                                <p:cTn id="19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6" grpId="0"/>
      <p:bldP spid="47" grpId="0"/>
      <p:bldP spid="48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628800"/>
            <a:ext cx="4572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8A3E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</a:p>
          <a:p>
            <a:pPr algn="ctr"/>
            <a:endParaRPr lang="ru-RU" b="1" dirty="0">
              <a:solidFill>
                <a:srgbClr val="008A3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36912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Буквы безударных гласных в приставках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icrosoft YaHei"/>
                <a:cs typeface="Microsoft YaHei"/>
              </a:rPr>
              <a:t>Определяем основной вопрос урока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icrosoft YaHei"/>
              <a:cs typeface="Microsoft YaHei"/>
            </a:endParaRPr>
          </a:p>
        </p:txBody>
      </p:sp>
      <p:pic>
        <p:nvPicPr>
          <p:cNvPr id="6" name="Рисунок 15" descr="значок новая те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720080" cy="75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icrosoft YaHei"/>
                <a:cs typeface="Microsoft YaHei"/>
              </a:rPr>
              <a:t>Определяем проблему урока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Наговорили, окружили, отгрохотали, подсказал, проводник, рассказ, прабабушка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573016"/>
            <a:ext cx="59766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Сформулируйте основной вопрос урока</a:t>
            </a:r>
            <a:endParaRPr lang="ru-RU" sz="4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A3E"/>
                </a:solidFill>
              </a:rPr>
              <a:t>Можно ли проверить написание буквы безударного гласного в приставке с помощью уже известного нам правила?</a:t>
            </a:r>
          </a:p>
          <a:p>
            <a:endParaRPr lang="ru-RU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icrosoft YaHei"/>
                <a:cs typeface="Microsoft YaHei"/>
              </a:rPr>
              <a:t>Определяем </a:t>
            </a:r>
            <a:r>
              <a:rPr lang="ru-RU" sz="3600" b="1" dirty="0" smtClean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проблему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icrosoft YaHei"/>
                <a:cs typeface="Microsoft YaHei"/>
              </a:rPr>
              <a:t> урока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3205</TotalTime>
  <Words>605</Words>
  <Application>Microsoft Office PowerPoint</Application>
  <PresentationFormat>Экран (4:3)</PresentationFormat>
  <Paragraphs>121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Вспоминаем то, что знаем</vt:lpstr>
      <vt:lpstr>Слайд 6</vt:lpstr>
      <vt:lpstr>Слайд 7</vt:lpstr>
      <vt:lpstr>Слайд 8</vt:lpstr>
      <vt:lpstr>Определяем проблему урока</vt:lpstr>
      <vt:lpstr>Определяем основной вопрос урока</vt:lpstr>
      <vt:lpstr>Слайд 11</vt:lpstr>
      <vt:lpstr>Слайд 12</vt:lpstr>
      <vt:lpstr>Алгоритм для написания безударных гласных в приставках. </vt:lpstr>
      <vt:lpstr>Слайд 14</vt:lpstr>
      <vt:lpstr>Слайд 15</vt:lpstr>
      <vt:lpstr>Применяем новые знания.  Развиваем умения</vt:lpstr>
      <vt:lpstr> Итог урока </vt:lpstr>
      <vt:lpstr>Домашнее задание: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302</cp:revision>
  <dcterms:created xsi:type="dcterms:W3CDTF">2012-11-02T17:12:39Z</dcterms:created>
  <dcterms:modified xsi:type="dcterms:W3CDTF">2014-11-21T09:39:21Z</dcterms:modified>
</cp:coreProperties>
</file>