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5" r:id="rId4"/>
    <p:sldId id="303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77" r:id="rId22"/>
    <p:sldId id="278" r:id="rId23"/>
    <p:sldId id="279" r:id="rId24"/>
    <p:sldId id="280" r:id="rId25"/>
    <p:sldId id="293" r:id="rId26"/>
    <p:sldId id="282" r:id="rId27"/>
    <p:sldId id="283" r:id="rId28"/>
    <p:sldId id="285" r:id="rId29"/>
    <p:sldId id="286" r:id="rId30"/>
    <p:sldId id="288" r:id="rId31"/>
    <p:sldId id="294" r:id="rId32"/>
    <p:sldId id="298" r:id="rId33"/>
    <p:sldId id="299" r:id="rId34"/>
    <p:sldId id="300" r:id="rId35"/>
    <p:sldId id="301" r:id="rId36"/>
    <p:sldId id="302" r:id="rId37"/>
    <p:sldId id="290" r:id="rId38"/>
    <p:sldId id="29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184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E6693B-9BCF-4D5D-85AE-08D1A8B4D90C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04E06D-0FEE-4606-BB29-015421B60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4057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Влияние Нетрадиционной изобразительной деятельности на развитие мелкой моторики , детей старшего дошкольного возраста.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57826"/>
            <a:ext cx="6400800" cy="121444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Подготовила: Филиппова Олеся Анатольевна</a:t>
            </a:r>
          </a:p>
          <a:p>
            <a:r>
              <a:rPr lang="ru-RU" dirty="0" smtClean="0"/>
              <a:t>МБДОУ </a:t>
            </a:r>
            <a:r>
              <a:rPr lang="ru-RU" dirty="0" err="1" smtClean="0"/>
              <a:t>Заринский</a:t>
            </a:r>
            <a:r>
              <a:rPr lang="ru-RU" dirty="0" smtClean="0"/>
              <a:t> </a:t>
            </a:r>
            <a:r>
              <a:rPr lang="ru-RU" dirty="0" err="1" smtClean="0"/>
              <a:t>д</a:t>
            </a:r>
            <a:r>
              <a:rPr lang="ru-RU" dirty="0" smtClean="0"/>
              <a:t>/с «Солнышко»</a:t>
            </a:r>
          </a:p>
          <a:p>
            <a:r>
              <a:rPr lang="ru-RU" dirty="0"/>
              <a:t>п</a:t>
            </a:r>
            <a:r>
              <a:rPr lang="ru-RU" dirty="0" smtClean="0"/>
              <a:t>.Плотниково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0_14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28670"/>
            <a:ext cx="403860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408717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восковыми мелками и акварелью</a:t>
            </a:r>
            <a:endParaRPr lang="ru-RU" dirty="0"/>
          </a:p>
        </p:txBody>
      </p:sp>
      <p:pic>
        <p:nvPicPr>
          <p:cNvPr id="4" name="Содержимое 3" descr="589b8519a3a546817749f98289533d22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428736"/>
            <a:ext cx="5786478" cy="5072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7" y="857232"/>
            <a:ext cx="7358114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Монотипия</a:t>
            </a:r>
            <a:endParaRPr lang="ru-RU" dirty="0"/>
          </a:p>
        </p:txBody>
      </p:sp>
      <p:pic>
        <p:nvPicPr>
          <p:cNvPr id="4" name="Содержимое 3" descr="3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3137" y="1600200"/>
            <a:ext cx="5957726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4-004-Netraditsionnye-sposoby-risovani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785794"/>
            <a:ext cx="7286675" cy="5522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Кляксография</a:t>
            </a:r>
            <a:endParaRPr lang="ru-RU" dirty="0"/>
          </a:p>
        </p:txBody>
      </p:sp>
      <p:pic>
        <p:nvPicPr>
          <p:cNvPr id="4" name="Содержимое 3" descr="49828_800x600_20130424_155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714356"/>
            <a:ext cx="5929354" cy="55943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Набрызг</a:t>
            </a:r>
            <a:endParaRPr lang="ru-RU" dirty="0"/>
          </a:p>
        </p:txBody>
      </p:sp>
      <p:pic>
        <p:nvPicPr>
          <p:cNvPr id="4" name="Содержимое 3" descr="lDBrUxySCd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571504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Такое увлекательное занятие, как лепка так же способствует развитию мелкой моторики,  поднимает малышам настроение и оказывает положительное влияние на процесс его развития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0_1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642918"/>
            <a:ext cx="7929618" cy="5506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571612"/>
            <a:ext cx="7086600" cy="3105152"/>
          </a:xfrm>
        </p:spPr>
        <p:txBody>
          <a:bodyPr/>
          <a:lstStyle/>
          <a:p>
            <a:r>
              <a:rPr lang="ru-RU" dirty="0" smtClean="0"/>
              <a:t>Изобразительная деятельность- одно из любимых детских занятий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0_1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715304" cy="522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Пластилинография</a:t>
            </a:r>
            <a:endParaRPr lang="ru-RU" dirty="0"/>
          </a:p>
        </p:txBody>
      </p:sp>
      <p:pic>
        <p:nvPicPr>
          <p:cNvPr id="4" name="Содержимое 3" descr="100_14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142984"/>
            <a:ext cx="7929618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tsad-307705-1422977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714356"/>
            <a:ext cx="778674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Налеп</a:t>
            </a:r>
            <a:endParaRPr lang="ru-RU" dirty="0"/>
          </a:p>
        </p:txBody>
      </p:sp>
      <p:pic>
        <p:nvPicPr>
          <p:cNvPr id="4" name="Содержимое 3" descr="17166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7572409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Лепка с использованием природного материала</a:t>
            </a:r>
            <a:endParaRPr lang="ru-RU" dirty="0"/>
          </a:p>
        </p:txBody>
      </p:sp>
      <p:pic>
        <p:nvPicPr>
          <p:cNvPr id="4" name="Содержимое 3" descr="img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1B0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7429552" cy="5577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714356"/>
            <a:ext cx="8329642" cy="54292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Большую роль в развитии мелкой моторики играет: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</a:rPr>
              <a:t>Симметричное вырезывание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</a:rPr>
              <a:t>-бумажная аппликация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</a:rPr>
              <a:t>-вырезывание картинок из открыток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</a:rPr>
              <a:t>-аппликация крупой, пуговицами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</a:rPr>
              <a:t>-</a:t>
            </a:r>
            <a:r>
              <a:rPr lang="ru-RU" sz="3200" b="1" dirty="0" err="1" smtClean="0">
                <a:solidFill>
                  <a:srgbClr val="002060"/>
                </a:solidFill>
              </a:rPr>
              <a:t>ниткография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Коллаж из пуговиц</a:t>
            </a:r>
            <a:endParaRPr lang="ru-RU" dirty="0"/>
          </a:p>
        </p:txBody>
      </p:sp>
      <p:pic>
        <p:nvPicPr>
          <p:cNvPr id="4" name="Содержимое 3" descr="0_162aa_e21d41b2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97062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Аппликация бумагой</a:t>
            </a:r>
            <a:endParaRPr lang="ru-RU" dirty="0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7072362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0_14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8215370" cy="5506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0_1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7572428" cy="62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Аппликация крупой</a:t>
            </a:r>
            <a:endParaRPr lang="ru-RU" dirty="0"/>
          </a:p>
        </p:txBody>
      </p:sp>
      <p:pic>
        <p:nvPicPr>
          <p:cNvPr id="4" name="Содержимое 3" descr="i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1" y="1285860"/>
            <a:ext cx="7143800" cy="507209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00_158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3786214" cy="521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Содержимое 7" descr="100_158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357298"/>
            <a:ext cx="3714776" cy="4840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1357290" y="214290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НИТКОГРАФИЯ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Консультации для родителей</a:t>
            </a:r>
            <a:endParaRPr lang="ru-RU" dirty="0"/>
          </a:p>
        </p:txBody>
      </p:sp>
      <p:pic>
        <p:nvPicPr>
          <p:cNvPr id="4" name="Содержимое 3" descr="100_1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64386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210982" cy="573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/>
          <a:lstStyle/>
          <a:p>
            <a:r>
              <a:rPr lang="ru-RU" dirty="0" smtClean="0"/>
              <a:t>Наши работы</a:t>
            </a:r>
            <a:endParaRPr lang="ru-RU" dirty="0"/>
          </a:p>
        </p:txBody>
      </p:sp>
      <p:pic>
        <p:nvPicPr>
          <p:cNvPr id="4" name="Содержимое 3" descr="100_1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7858180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</a:t>
            </a:r>
            <a:endParaRPr lang="ru-RU" dirty="0"/>
          </a:p>
        </p:txBody>
      </p:sp>
      <p:pic>
        <p:nvPicPr>
          <p:cNvPr id="4" name="Содержимое 3" descr="100_1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142984"/>
            <a:ext cx="8215370" cy="500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Консультации для воспитателей</a:t>
            </a:r>
            <a:endParaRPr lang="ru-RU" dirty="0"/>
          </a:p>
        </p:txBody>
      </p:sp>
      <p:pic>
        <p:nvPicPr>
          <p:cNvPr id="4" name="Содержимое 3" descr="P1040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Использование  нетрадиционных форм </a:t>
            </a:r>
            <a:r>
              <a:rPr lang="ru-RU" sz="2800" dirty="0" err="1" smtClean="0"/>
              <a:t>изодеятельности</a:t>
            </a:r>
            <a:r>
              <a:rPr lang="ru-RU" sz="2800" dirty="0" smtClean="0"/>
              <a:t> способствует развитию координации и дифференциации движений, укреплению мышц руки, обогащению тактильного опыта ребёнка, развитию воображения, познавательного интереса, памяти, внимания, слухового и зрительного восприятия, воспитанию усидчивости, формированию игровой и учебно-практической деятельности.</a:t>
            </a:r>
            <a:br>
              <a:rPr lang="ru-RU" sz="2800" dirty="0" smtClean="0"/>
            </a:br>
            <a:r>
              <a:rPr lang="ru-RU" sz="2800" dirty="0" smtClean="0"/>
              <a:t>Развитие тонкой моторики, как главное условие осуществления познавательной деятельности, обеспечивает возможности успешного обучения, проводимого с помощью не только традиционных методов, но и новых технологий.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486" y="302772"/>
            <a:ext cx="8229600" cy="5626557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79296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481841"/>
                </a:solidFill>
              </a:rPr>
              <a:t>      Работа </a:t>
            </a:r>
            <a:r>
              <a:rPr lang="ru-RU" sz="3200" b="1" dirty="0" smtClean="0">
                <a:solidFill>
                  <a:srgbClr val="481841"/>
                </a:solidFill>
              </a:rPr>
              <a:t>по развитию мелкой моторики должна начаться задолго до поступления в школу. Необходимо уделять должное внимание различным заданиям на развитие мелкой моторики и координации движений руки. </a:t>
            </a:r>
            <a:endParaRPr lang="ru-RU" sz="3200" b="1" dirty="0" smtClean="0">
              <a:solidFill>
                <a:srgbClr val="481841"/>
              </a:solidFill>
            </a:endParaRPr>
          </a:p>
          <a:p>
            <a:r>
              <a:rPr lang="ru-RU" sz="3200" b="1" dirty="0" smtClean="0">
                <a:solidFill>
                  <a:srgbClr val="481841"/>
                </a:solidFill>
              </a:rPr>
              <a:t> </a:t>
            </a:r>
            <a:r>
              <a:rPr lang="ru-RU" sz="3200" b="1" dirty="0" smtClean="0">
                <a:solidFill>
                  <a:srgbClr val="481841"/>
                </a:solidFill>
              </a:rPr>
              <a:t>    Это </a:t>
            </a:r>
            <a:r>
              <a:rPr lang="ru-RU" sz="3200" b="1" dirty="0" smtClean="0">
                <a:solidFill>
                  <a:srgbClr val="481841"/>
                </a:solidFill>
              </a:rPr>
              <a:t>решает сразу две задачи</a:t>
            </a:r>
            <a:r>
              <a:rPr lang="ru-RU" sz="3200" b="1" dirty="0" smtClean="0">
                <a:solidFill>
                  <a:srgbClr val="48184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481841"/>
                </a:solidFill>
              </a:rPr>
              <a:t>во-первых </a:t>
            </a:r>
            <a:r>
              <a:rPr lang="ru-RU" sz="3200" b="1" dirty="0" smtClean="0">
                <a:solidFill>
                  <a:srgbClr val="481841"/>
                </a:solidFill>
              </a:rPr>
              <a:t>косвенным образом влияет на общее интеллектуальное развитие детей, </a:t>
            </a:r>
            <a:endParaRPr lang="ru-RU" sz="3200" b="1" dirty="0" smtClean="0">
              <a:solidFill>
                <a:srgbClr val="481841"/>
              </a:solidFill>
            </a:endParaRP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481841"/>
                </a:solidFill>
              </a:rPr>
              <a:t>во-вторых</a:t>
            </a:r>
            <a:r>
              <a:rPr lang="ru-RU" sz="3200" b="1" dirty="0" smtClean="0">
                <a:solidFill>
                  <a:srgbClr val="481841"/>
                </a:solidFill>
              </a:rPr>
              <a:t>, готовит к овладению навыком письма</a:t>
            </a:r>
            <a:endParaRPr lang="ru-RU" sz="3200" b="1" dirty="0">
              <a:solidFill>
                <a:srgbClr val="4818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186766" cy="3533780"/>
          </a:xfrm>
        </p:spPr>
        <p:txBody>
          <a:bodyPr/>
          <a:lstStyle/>
          <a:p>
            <a:r>
              <a:rPr lang="ru-RU" sz="3600" dirty="0" smtClean="0"/>
              <a:t>Цель </a:t>
            </a:r>
            <a:r>
              <a:rPr lang="ru-RU" sz="3600" dirty="0" smtClean="0"/>
              <a:t>работы: </a:t>
            </a:r>
            <a:br>
              <a:rPr lang="ru-RU" sz="3600" dirty="0" smtClean="0"/>
            </a:br>
            <a:r>
              <a:rPr lang="ru-RU" sz="3600" dirty="0" smtClean="0"/>
              <a:t>Развитие мелкой моторики детей старшего дошкольного возраста средствами нетрадиционной </a:t>
            </a:r>
            <a:r>
              <a:rPr lang="ru-RU" sz="3600" dirty="0" err="1" smtClean="0"/>
              <a:t>изодеятельности</a:t>
            </a:r>
            <a:r>
              <a:rPr lang="ru-RU" sz="3600" dirty="0" smtClean="0"/>
              <a:t> </a:t>
            </a:r>
            <a:endParaRPr lang="ru-RU" sz="3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86900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Задачи:</a:t>
            </a:r>
            <a:br>
              <a:rPr lang="ru-RU" sz="3100" dirty="0" smtClean="0"/>
            </a:br>
            <a:r>
              <a:rPr lang="ru-RU" sz="3100" dirty="0" smtClean="0"/>
              <a:t>-развивать мелкую моторику рук,</a:t>
            </a:r>
            <a:br>
              <a:rPr lang="ru-RU" sz="3100" dirty="0" smtClean="0"/>
            </a:br>
            <a:r>
              <a:rPr lang="ru-RU" sz="3100" dirty="0" smtClean="0"/>
              <a:t> графические умения,</a:t>
            </a:r>
            <a:br>
              <a:rPr lang="ru-RU" sz="3100" dirty="0" smtClean="0"/>
            </a:br>
            <a:r>
              <a:rPr lang="ru-RU" sz="3100" dirty="0" smtClean="0"/>
              <a:t> зрительную память, воображение</a:t>
            </a:r>
            <a:br>
              <a:rPr lang="ru-RU" sz="3100" dirty="0" smtClean="0"/>
            </a:br>
            <a:r>
              <a:rPr lang="ru-RU" sz="3100" dirty="0" smtClean="0"/>
              <a:t>-развивать </a:t>
            </a:r>
            <a:r>
              <a:rPr lang="ru-RU" sz="3100" dirty="0" err="1" smtClean="0"/>
              <a:t>интилектуальные</a:t>
            </a:r>
            <a:r>
              <a:rPr lang="ru-RU" sz="3100" dirty="0" smtClean="0"/>
              <a:t> способности,</a:t>
            </a:r>
            <a:br>
              <a:rPr lang="ru-RU" sz="3100" dirty="0" smtClean="0"/>
            </a:br>
            <a:r>
              <a:rPr lang="ru-RU" sz="3100" dirty="0" smtClean="0"/>
              <a:t> двигательную активность, творческие способности</a:t>
            </a:r>
            <a:br>
              <a:rPr lang="ru-RU" sz="3100" dirty="0" smtClean="0"/>
            </a:br>
            <a:r>
              <a:rPr lang="ru-RU" sz="3100" dirty="0" smtClean="0"/>
              <a:t>-обучать ловкости в общении с различными материалами, тренировать мышцы рук детей</a:t>
            </a:r>
            <a:br>
              <a:rPr lang="ru-RU" sz="3100" dirty="0" smtClean="0"/>
            </a:br>
            <a:r>
              <a:rPr lang="ru-RU" sz="3100" dirty="0" smtClean="0"/>
              <a:t>-воспитывать усидчивость, </a:t>
            </a:r>
            <a:r>
              <a:rPr lang="ru-RU" sz="3100" dirty="0" err="1" smtClean="0"/>
              <a:t>аккуратность,доброжелательность</a:t>
            </a:r>
            <a:r>
              <a:rPr lang="ru-RU" sz="3100" dirty="0" smtClean="0"/>
              <a:t>, умение работать в коллективе и индивидуально</a:t>
            </a:r>
            <a:br>
              <a:rPr lang="ru-RU" sz="31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09600"/>
            <a:ext cx="8329642" cy="6034110"/>
          </a:xfrm>
        </p:spPr>
        <p:txBody>
          <a:bodyPr/>
          <a:lstStyle/>
          <a:p>
            <a:r>
              <a:rPr lang="ru-RU" dirty="0" smtClean="0"/>
              <a:t>Мелкая </a:t>
            </a:r>
            <a:r>
              <a:rPr lang="ru-RU" dirty="0" err="1" smtClean="0"/>
              <a:t>моторика-одна</a:t>
            </a:r>
            <a:r>
              <a:rPr lang="ru-RU" dirty="0" smtClean="0"/>
              <a:t> из сторон двигательной сферы, которая непосредственно связана с овладением предметных действий, развитием продуктивных видов деятельности, </a:t>
            </a:r>
            <a:r>
              <a:rPr lang="ru-RU" dirty="0" err="1" smtClean="0"/>
              <a:t>письмом,речью</a:t>
            </a:r>
            <a:r>
              <a:rPr lang="ru-RU" dirty="0" smtClean="0"/>
              <a:t> ребенка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r>
              <a:rPr lang="ru-RU" dirty="0" smtClean="0"/>
              <a:t>Нетрадиционные способы рисования: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ладошкой</a:t>
            </a:r>
            <a:endParaRPr lang="ru-RU" dirty="0"/>
          </a:p>
        </p:txBody>
      </p:sp>
      <p:pic>
        <p:nvPicPr>
          <p:cNvPr id="5" name="Содержимое 4" descr="55cee8f7c6f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43050"/>
            <a:ext cx="4038600" cy="3734606"/>
          </a:xfrm>
        </p:spPr>
      </p:pic>
      <p:pic>
        <p:nvPicPr>
          <p:cNvPr id="6" name="Содержимое 5" descr="46064_cbfcb8e22db9e7114346203a12416463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000372"/>
            <a:ext cx="4038600" cy="335758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335</TotalTime>
  <Words>249</Words>
  <Application>Microsoft Office PowerPoint</Application>
  <PresentationFormat>Экран (4:3)</PresentationFormat>
  <Paragraphs>38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Апекс</vt:lpstr>
      <vt:lpstr>Влияние Нетрадиционной изобразительной деятельности на развитие мелкой моторики , детей старшего дошкольного возраста.</vt:lpstr>
      <vt:lpstr>Изобразительная деятельность- одно из любимых детских занятий</vt:lpstr>
      <vt:lpstr>Слайд 3</vt:lpstr>
      <vt:lpstr>Слайд 4</vt:lpstr>
      <vt:lpstr>Цель работы:  Развитие мелкой моторики детей старшего дошкольного возраста средствами нетрадиционной изодеятельности </vt:lpstr>
      <vt:lpstr>Задачи: -развивать мелкую моторику рук,  графические умения,  зрительную память, воображение -развивать интилектуальные способности,  двигательную активность, творческие способности -обучать ловкости в общении с различными материалами, тренировать мышцы рук детей -воспитывать усидчивость, аккуратность,доброжелательность, умение работать в коллективе и индивидуально   </vt:lpstr>
      <vt:lpstr>Мелкая моторика-одна из сторон двигательной сферы, которая непосредственно связана с овладением предметных действий, развитием продуктивных видов деятельности, письмом,речью ребенка</vt:lpstr>
      <vt:lpstr>Нетрадиционные способы рисования:</vt:lpstr>
      <vt:lpstr>Рисование ладошкой</vt:lpstr>
      <vt:lpstr>Слайд 10</vt:lpstr>
      <vt:lpstr>Рисование восковыми мелками и акварелью</vt:lpstr>
      <vt:lpstr>Слайд 12</vt:lpstr>
      <vt:lpstr>Монотипия</vt:lpstr>
      <vt:lpstr>Слайд 14</vt:lpstr>
      <vt:lpstr>Кляксография</vt:lpstr>
      <vt:lpstr>Слайд 16</vt:lpstr>
      <vt:lpstr>Набрызг</vt:lpstr>
      <vt:lpstr>Такое увлекательное занятие, как лепка так же способствует развитию мелкой моторики,  поднимает малышам настроение и оказывает положительное влияние на процесс его развития</vt:lpstr>
      <vt:lpstr>Слайд 19</vt:lpstr>
      <vt:lpstr>Слайд 20</vt:lpstr>
      <vt:lpstr>Пластилинография</vt:lpstr>
      <vt:lpstr>Слайд 22</vt:lpstr>
      <vt:lpstr>Налеп</vt:lpstr>
      <vt:lpstr>Лепка с использованием природного материала</vt:lpstr>
      <vt:lpstr>Слайд 25</vt:lpstr>
      <vt:lpstr>Слайд 26</vt:lpstr>
      <vt:lpstr>Коллаж из пуговиц</vt:lpstr>
      <vt:lpstr>Аппликация бумагой</vt:lpstr>
      <vt:lpstr>Слайд 29</vt:lpstr>
      <vt:lpstr>Аппликация крупой</vt:lpstr>
      <vt:lpstr>Слайд 31</vt:lpstr>
      <vt:lpstr>Консультации для родителей</vt:lpstr>
      <vt:lpstr>Слайд 33</vt:lpstr>
      <vt:lpstr>Наши работы</vt:lpstr>
      <vt:lpstr>Достижения</vt:lpstr>
      <vt:lpstr>Консультации для воспитателей</vt:lpstr>
      <vt:lpstr> Использование  нетрадиционных форм изодеятельности способствует развитию координации и дифференциации движений, укреплению мышц руки, обогащению тактильного опыта ребёнка, развитию воображения, познавательного интереса, памяти, внимания, слухового и зрительного восприятия, воспитанию усидчивости, формированию игровой и учебно-практической деятельности. Развитие тонкой моторики, как главное условие осуществления познавательной деятельности, обеспечивает возможности успешного обучения, проводимого с помощью не только традиционных методов, но и новых технологий.    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изобразительной деятельности на мелкую моторику рук,детей дошкольного возроста.</dc:title>
  <dc:creator>Юзер</dc:creator>
  <cp:lastModifiedBy>SERGEJ</cp:lastModifiedBy>
  <cp:revision>46</cp:revision>
  <dcterms:created xsi:type="dcterms:W3CDTF">2015-10-23T07:28:19Z</dcterms:created>
  <dcterms:modified xsi:type="dcterms:W3CDTF">2015-11-10T11:20:13Z</dcterms:modified>
</cp:coreProperties>
</file>