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06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69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"/>
          <a:stretch/>
        </p:blipFill>
        <p:spPr bwMode="auto">
          <a:xfrm>
            <a:off x="37886" y="0"/>
            <a:ext cx="6820114" cy="916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52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99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25mb.ru/img/picture/Sep/29/e41c8eb61bc4c58163c172d114f792a8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48661" y="1137342"/>
            <a:ext cx="9144002" cy="686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20" y="6775793"/>
            <a:ext cx="2848183" cy="1928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3" y="6876256"/>
            <a:ext cx="3134357" cy="1760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6523" y="1259632"/>
            <a:ext cx="61206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C00000"/>
                </a:solidFill>
                <a:latin typeface="Arial Black" pitchFamily="34" charset="0"/>
              </a:rPr>
              <a:t>Уважаемые родители!</a:t>
            </a:r>
          </a:p>
          <a:p>
            <a:pPr algn="ctr"/>
            <a:endParaRPr lang="ru-RU" sz="2000" i="1" dirty="0">
              <a:latin typeface="Arial Black" pitchFamily="34" charset="0"/>
            </a:endParaRPr>
          </a:p>
          <a:p>
            <a:pPr algn="ctr"/>
            <a:r>
              <a:rPr lang="ru-RU" sz="2000" i="1" dirty="0">
                <a:solidFill>
                  <a:srgbClr val="00B050"/>
                </a:solidFill>
                <a:latin typeface="Arial Black" pitchFamily="34" charset="0"/>
              </a:rPr>
              <a:t>Грустная картина</a:t>
            </a:r>
            <a:r>
              <a:rPr lang="ru-RU" sz="2000" i="1" dirty="0" smtClean="0">
                <a:solidFill>
                  <a:srgbClr val="00B050"/>
                </a:solidFill>
                <a:latin typeface="Arial Black" pitchFamily="34" charset="0"/>
              </a:rPr>
              <a:t>:</a:t>
            </a:r>
            <a:endParaRPr lang="ru-RU" sz="2000" i="1" dirty="0">
              <a:solidFill>
                <a:srgbClr val="00B050"/>
              </a:solidFill>
              <a:latin typeface="Arial Black" pitchFamily="34" charset="0"/>
            </a:endParaRPr>
          </a:p>
          <a:p>
            <a:pPr algn="ctr"/>
            <a:r>
              <a:rPr lang="ru-RU" sz="2000" i="1" dirty="0">
                <a:solidFill>
                  <a:srgbClr val="00B050"/>
                </a:solidFill>
                <a:latin typeface="Arial Black" pitchFamily="34" charset="0"/>
              </a:rPr>
              <a:t>Насморк и чиханье</a:t>
            </a:r>
            <a:r>
              <a:rPr lang="ru-RU" sz="2000" i="1" dirty="0" smtClean="0">
                <a:solidFill>
                  <a:srgbClr val="00B050"/>
                </a:solidFill>
                <a:latin typeface="Arial Black" pitchFamily="34" charset="0"/>
              </a:rPr>
              <a:t>,</a:t>
            </a:r>
            <a:endParaRPr lang="ru-RU" sz="2000" i="1" dirty="0">
              <a:solidFill>
                <a:srgbClr val="00B050"/>
              </a:solidFill>
              <a:latin typeface="Arial Black" pitchFamily="34" charset="0"/>
            </a:endParaRPr>
          </a:p>
          <a:p>
            <a:pPr algn="ctr"/>
            <a:r>
              <a:rPr lang="ru-RU" sz="2000" i="1" dirty="0">
                <a:solidFill>
                  <a:srgbClr val="00B050"/>
                </a:solidFill>
                <a:latin typeface="Arial Black" pitchFamily="34" charset="0"/>
              </a:rPr>
              <a:t>Кашель и простуда</a:t>
            </a:r>
            <a:r>
              <a:rPr lang="ru-RU" sz="2000" i="1" dirty="0" smtClean="0">
                <a:solidFill>
                  <a:srgbClr val="00B050"/>
                </a:solidFill>
                <a:latin typeface="Arial Black" pitchFamily="34" charset="0"/>
              </a:rPr>
              <a:t>,</a:t>
            </a:r>
            <a:endParaRPr lang="ru-RU" sz="2000" i="1" dirty="0">
              <a:solidFill>
                <a:srgbClr val="00B050"/>
              </a:solidFill>
              <a:latin typeface="Arial Black" pitchFamily="34" charset="0"/>
            </a:endParaRPr>
          </a:p>
          <a:p>
            <a:pPr algn="ctr"/>
            <a:r>
              <a:rPr lang="ru-RU" sz="2000" i="1" dirty="0">
                <a:solidFill>
                  <a:srgbClr val="00B050"/>
                </a:solidFill>
                <a:latin typeface="Arial Black" pitchFamily="34" charset="0"/>
              </a:rPr>
              <a:t>Что за наказанье!</a:t>
            </a:r>
          </a:p>
          <a:p>
            <a:pPr algn="ctr"/>
            <a:endParaRPr lang="ru-RU" sz="2000" i="1" dirty="0">
              <a:latin typeface="Arial Black" pitchFamily="34" charset="0"/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Arial Black" pitchFamily="34" charset="0"/>
              </a:rPr>
              <a:t>Чтоб не заболели наши ребятишки</a:t>
            </a:r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  <a:t>,</a:t>
            </a:r>
            <a:endParaRPr lang="ru-RU" sz="2400" i="1" dirty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Arial Black" pitchFamily="34" charset="0"/>
              </a:rPr>
              <a:t>Не чихали больше </a:t>
            </a:r>
            <a:endParaRPr lang="ru-RU" sz="2400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  <a:t>девчонки </a:t>
            </a:r>
            <a:r>
              <a:rPr lang="ru-RU" sz="2400" i="1" dirty="0">
                <a:solidFill>
                  <a:srgbClr val="002060"/>
                </a:solidFill>
                <a:latin typeface="Arial Black" pitchFamily="34" charset="0"/>
              </a:rPr>
              <a:t>и </a:t>
            </a:r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  <a:t>мальчишки…</a:t>
            </a:r>
            <a:endParaRPr lang="ru-RU" sz="2400" i="1" dirty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Arial Black" pitchFamily="34" charset="0"/>
              </a:rPr>
              <a:t>Просим вас, мамы, </a:t>
            </a:r>
            <a:endParaRPr lang="ru-RU" sz="2400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Arial Black" pitchFamily="34" charset="0"/>
              </a:rPr>
              <a:t>лучок</a:t>
            </a:r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Arial Black" pitchFamily="34" charset="0"/>
              </a:rPr>
              <a:t>принесите</a:t>
            </a:r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  <a:t>,</a:t>
            </a:r>
            <a:endParaRPr lang="ru-RU" sz="2400" i="1" dirty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Arial Black" pitchFamily="34" charset="0"/>
              </a:rPr>
              <a:t>Просим вас, </a:t>
            </a:r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  <a:t>папы</a:t>
            </a:r>
            <a:r>
              <a:rPr lang="ru-RU" sz="2400" i="1" dirty="0">
                <a:solidFill>
                  <a:srgbClr val="002060"/>
                </a:solidFill>
                <a:latin typeface="Arial Black" pitchFamily="34" charset="0"/>
              </a:rPr>
              <a:t>, </a:t>
            </a:r>
            <a:endParaRPr lang="ru-RU" sz="2400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Arial Black" pitchFamily="34" charset="0"/>
              </a:rPr>
              <a:t>чеснок</a:t>
            </a:r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  <a:t> прихватите!</a:t>
            </a:r>
            <a:endParaRPr lang="ru-RU" sz="2400" i="1" dirty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Arial Black" pitchFamily="34" charset="0"/>
              </a:rPr>
              <a:t>К нам </a:t>
            </a:r>
            <a:r>
              <a:rPr lang="ru-RU" sz="2400" i="1" dirty="0">
                <a:solidFill>
                  <a:srgbClr val="00B0F0"/>
                </a:solidFill>
                <a:latin typeface="Arial Black" pitchFamily="34" charset="0"/>
              </a:rPr>
              <a:t>фитонциды</a:t>
            </a:r>
            <a:r>
              <a:rPr lang="ru-RU" sz="2400" i="1" dirty="0">
                <a:solidFill>
                  <a:srgbClr val="002060"/>
                </a:solidFill>
                <a:latin typeface="Arial Black" pitchFamily="34" charset="0"/>
              </a:rPr>
              <a:t> тогда </a:t>
            </a:r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  <a:t>прилетят</a:t>
            </a:r>
            <a:endParaRPr lang="ru-RU" sz="2400" i="1" dirty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Arial Black" pitchFamily="34" charset="0"/>
              </a:rPr>
              <a:t>И спасут от </a:t>
            </a:r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  <a:t>простуды наших  ребят!</a:t>
            </a:r>
            <a:endParaRPr lang="ru-RU" sz="24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5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3476"/>
            <a:ext cx="6877050" cy="915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6632" y="107504"/>
            <a:ext cx="6624736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Одежда детей в группе и на </a:t>
            </a:r>
            <a:r>
              <a:rPr lang="ru-RU" sz="2000" b="1" dirty="0" smtClean="0">
                <a:solidFill>
                  <a:srgbClr val="C00000"/>
                </a:solidFill>
              </a:rPr>
              <a:t>улице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- </a:t>
            </a:r>
            <a:r>
              <a:rPr lang="ru-RU" sz="2000" b="1" i="1" dirty="0">
                <a:solidFill>
                  <a:srgbClr val="002060"/>
                </a:solidFill>
              </a:rPr>
              <a:t>Как одеть ребенка в детский сад?</a:t>
            </a:r>
          </a:p>
          <a:p>
            <a:pPr marL="285750" indent="-28575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</a:rPr>
              <a:t>Сколько </a:t>
            </a:r>
            <a:r>
              <a:rPr lang="ru-RU" sz="2000" b="1" i="1" dirty="0">
                <a:solidFill>
                  <a:srgbClr val="002060"/>
                </a:solidFill>
              </a:rPr>
              <a:t>комплектов одежды необходимо</a:t>
            </a:r>
            <a:r>
              <a:rPr lang="ru-RU" sz="2000" b="1" i="1" dirty="0" smtClean="0">
                <a:solidFill>
                  <a:srgbClr val="002060"/>
                </a:solidFill>
              </a:rPr>
              <a:t>?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r>
              <a:rPr lang="ru-RU" sz="2000" dirty="0"/>
              <a:t>     </a:t>
            </a:r>
            <a:r>
              <a:rPr lang="ru-RU" sz="2000" b="1" dirty="0">
                <a:solidFill>
                  <a:srgbClr val="0070C0"/>
                </a:solidFill>
              </a:rPr>
              <a:t>Это одни из немногих вопросов, которыми задаются родители при выборе гардероба для детского сада. Только вы решаете, во что будет одет ваш ребенок - всё сугубо индивидуально. Однако существуют общие рекомендации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</a:p>
          <a:p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  <a:r>
              <a:rPr lang="ru-RU" sz="2000" dirty="0"/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У детей в шкафчике должен быть как минимум один запасной комплект одежды: сменная футболка, трусики (шортики) и носочки не будут лишними (ведь ребенок может просто вспотеть).</a:t>
            </a:r>
          </a:p>
          <a:p>
            <a:endParaRPr lang="ru-RU" sz="2000" dirty="0"/>
          </a:p>
          <a:p>
            <a:r>
              <a:rPr lang="ru-RU" sz="2000" b="1" dirty="0">
                <a:solidFill>
                  <a:srgbClr val="FF0000"/>
                </a:solidFill>
              </a:rPr>
              <a:t>2.</a:t>
            </a:r>
            <a:r>
              <a:rPr lang="ru-RU" sz="2000" dirty="0"/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Если в детском саду жарко - подбирается легкий комплект одежды (например, футболка, шортики, юбочка, гольфы), если холодно – более теплый (кофта, свитер, колготы,  брюки).</a:t>
            </a:r>
          </a:p>
          <a:p>
            <a:endParaRPr lang="ru-RU" sz="2000" dirty="0"/>
          </a:p>
          <a:p>
            <a:r>
              <a:rPr lang="ru-RU" sz="2000" b="1" dirty="0">
                <a:solidFill>
                  <a:srgbClr val="FF0000"/>
                </a:solidFill>
              </a:rPr>
              <a:t>3.</a:t>
            </a:r>
            <a:r>
              <a:rPr lang="ru-RU" sz="2000" dirty="0"/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Понадобятся несколько комплектов одежды и обуви – для простого нахождения в группе, для сна, для занятий физкультурой, для прогулок.</a:t>
            </a:r>
          </a:p>
          <a:p>
            <a:endParaRPr lang="ru-RU" sz="2000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68" y="7116389"/>
            <a:ext cx="1916832" cy="2027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72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http://img1.liveinternet.ru/images/attach/b/3/30/117/30117821_smile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625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648" y="179512"/>
            <a:ext cx="6264696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70C0"/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Прогулка</a:t>
            </a:r>
            <a:endParaRPr lang="ru-RU" b="1" dirty="0">
              <a:solidFill>
                <a:srgbClr val="FF0000"/>
              </a:solidFill>
            </a:endParaRP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   </a:t>
            </a:r>
            <a:r>
              <a:rPr lang="ru-RU" b="1" dirty="0">
                <a:solidFill>
                  <a:srgbClr val="0070C0"/>
                </a:solidFill>
              </a:rPr>
              <a:t>Одежда для прогулки</a:t>
            </a:r>
            <a:r>
              <a:rPr lang="ru-RU" b="1" dirty="0">
                <a:solidFill>
                  <a:prstClr val="black"/>
                </a:solidFill>
              </a:rPr>
              <a:t> должна </a:t>
            </a:r>
            <a:r>
              <a:rPr lang="ru-RU" b="1" dirty="0" smtClean="0">
                <a:solidFill>
                  <a:prstClr val="black"/>
                </a:solidFill>
              </a:rPr>
              <a:t>быть подобрана </a:t>
            </a:r>
            <a:r>
              <a:rPr lang="ru-RU" b="1" dirty="0">
                <a:solidFill>
                  <a:prstClr val="black"/>
                </a:solidFill>
              </a:rPr>
              <a:t>по сезону. </a:t>
            </a:r>
            <a:r>
              <a:rPr lang="ru-RU" b="1" dirty="0" smtClean="0">
                <a:solidFill>
                  <a:prstClr val="black"/>
                </a:solidFill>
              </a:rPr>
              <a:t>Выбор </a:t>
            </a:r>
            <a:r>
              <a:rPr lang="ru-RU" b="1" dirty="0">
                <a:solidFill>
                  <a:prstClr val="black"/>
                </a:solidFill>
              </a:rPr>
              <a:t>между комбинезоном и раздельным комплектом зависит от вас. Кому-то удобней одевать малыша в комбинезон, потому что ребенок его может сам застегнуть одним движением, а также его спина всегда остается закрытой. Другие, наоборот, предпочитают куртку, считая ее более удобной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  <a:endParaRPr lang="ru-RU" b="1" dirty="0">
              <a:solidFill>
                <a:prstClr val="black"/>
              </a:solidFill>
            </a:endParaRP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   Варежки</a:t>
            </a:r>
            <a:r>
              <a:rPr lang="ru-RU" b="1" dirty="0">
                <a:solidFill>
                  <a:prstClr val="black"/>
                </a:solidFill>
              </a:rPr>
              <a:t> удобны для детей младшего и среднего возраста, перчатки для более взрослых детей. Для того чтобы варежки или перчатки не </a:t>
            </a:r>
            <a:r>
              <a:rPr lang="ru-RU" b="1" dirty="0" smtClean="0">
                <a:solidFill>
                  <a:prstClr val="black"/>
                </a:solidFill>
              </a:rPr>
              <a:t>потерялись.</a:t>
            </a:r>
            <a:endParaRPr lang="ru-RU" b="1" dirty="0">
              <a:solidFill>
                <a:prstClr val="black"/>
              </a:solidFill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   Шапка</a:t>
            </a:r>
            <a:r>
              <a:rPr lang="ru-RU" b="1" dirty="0" smtClean="0"/>
              <a:t> </a:t>
            </a:r>
            <a:r>
              <a:rPr lang="ru-RU" b="1" dirty="0"/>
              <a:t>должна быть удобной, из мягкой ткани и плотно прилегать к голове ребенка</a:t>
            </a:r>
            <a:r>
              <a:rPr lang="ru-RU" b="1" dirty="0" smtClean="0"/>
              <a:t>.</a:t>
            </a:r>
            <a:endParaRPr lang="ru-RU" b="1" dirty="0"/>
          </a:p>
          <a:p>
            <a:pPr algn="just"/>
            <a:r>
              <a:rPr lang="ru-RU" b="1" dirty="0"/>
              <a:t>   </a:t>
            </a:r>
            <a:r>
              <a:rPr lang="ru-RU" b="1" dirty="0">
                <a:solidFill>
                  <a:srgbClr val="0070C0"/>
                </a:solidFill>
              </a:rPr>
              <a:t>Шарфы</a:t>
            </a:r>
            <a:r>
              <a:rPr lang="ru-RU" b="1" dirty="0"/>
              <a:t> в детских садах не приветствуются, особенно «на выпуск». Прежде всего, это обусловлено требованиями безопасности – торчащий край шарфа может зацепиться, если, например, ребенок будет съезжать с горки. Поэтому сейчас наиболее популярны манишки или капоры, которые полностью закрывают шею малыша и удобны при надевании</a:t>
            </a:r>
            <a:r>
              <a:rPr lang="ru-RU" b="1" dirty="0" smtClean="0"/>
              <a:t>.</a:t>
            </a:r>
            <a:endParaRPr lang="ru-RU" b="1" dirty="0"/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Сон</a:t>
            </a:r>
          </a:p>
          <a:p>
            <a:pPr algn="just"/>
            <a:r>
              <a:rPr lang="ru-RU" b="1" dirty="0"/>
              <a:t>   Для «тихого часа» хорошо подойдет одежда, в которой ребенок обычно спит дома: майка и трусики, пижама, ночная рубашка. Главное, чтоб малышу было комфортно отдыхать</a:t>
            </a:r>
            <a:r>
              <a:rPr lang="ru-RU" b="1" dirty="0" smtClean="0"/>
              <a:t>.</a:t>
            </a:r>
            <a:endParaRPr lang="ru-RU" b="1" dirty="0"/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Занятия физкультурой</a:t>
            </a:r>
          </a:p>
          <a:p>
            <a:pPr algn="just"/>
            <a:r>
              <a:rPr lang="ru-RU" b="1" dirty="0"/>
              <a:t>   Занятия спортом требуют сменного комплекта. В основном для занятий физкультурой используют футболки и шорты. Одежда не должна сковывать движения. Из обуви отдают предпочтение спортивным чешкам. Эта обувь удобна и легка в переобувании. </a:t>
            </a:r>
          </a:p>
        </p:txBody>
      </p:sp>
    </p:spTree>
    <p:extLst>
      <p:ext uri="{BB962C8B-B14F-4D97-AF65-F5344CB8AC3E}">
        <p14:creationId xmlns:p14="http://schemas.microsoft.com/office/powerpoint/2010/main" val="289951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7" y="0"/>
            <a:ext cx="687705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800" y="179512"/>
            <a:ext cx="633670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Общие рекомендации по выбору одежды и обуви для посещения детского сада: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1.</a:t>
            </a:r>
            <a:r>
              <a:rPr lang="ru-RU" dirty="0"/>
              <a:t> </a:t>
            </a:r>
            <a:r>
              <a:rPr lang="ru-RU" b="1" i="1" dirty="0"/>
              <a:t>Одежда малыша должна быть удобной, сшита из натуральных тканей.</a:t>
            </a:r>
          </a:p>
          <a:p>
            <a:pPr algn="just"/>
            <a:endParaRPr lang="ru-RU" b="1" i="1" dirty="0"/>
          </a:p>
          <a:p>
            <a:pPr algn="just"/>
            <a:r>
              <a:rPr lang="ru-RU" b="1" i="1" dirty="0">
                <a:solidFill>
                  <a:srgbClr val="FF0000"/>
                </a:solidFill>
              </a:rPr>
              <a:t>2.</a:t>
            </a:r>
            <a:r>
              <a:rPr lang="ru-RU" b="1" i="1" dirty="0"/>
              <a:t> Нужно отдавать предпочтение таким вещам, большинство из которых ребенок сможет одеть самостоятельно (это удобно не только ребенку, но и воспитателю, т.к. значительно облегчает процесс переодевания).</a:t>
            </a:r>
          </a:p>
          <a:p>
            <a:pPr algn="just"/>
            <a:endParaRPr lang="ru-RU" b="1" i="1" dirty="0"/>
          </a:p>
          <a:p>
            <a:pPr algn="just"/>
            <a:r>
              <a:rPr lang="ru-RU" b="1" i="1" dirty="0">
                <a:solidFill>
                  <a:srgbClr val="FF0000"/>
                </a:solidFill>
              </a:rPr>
              <a:t>3.</a:t>
            </a:r>
            <a:r>
              <a:rPr lang="ru-RU" b="1" i="1" dirty="0"/>
              <a:t> Пуговицы на одежде лучше исключить, отдать предпочтение липучкам и кнопкам.</a:t>
            </a:r>
          </a:p>
          <a:p>
            <a:pPr algn="just"/>
            <a:endParaRPr lang="ru-RU" b="1" i="1" dirty="0"/>
          </a:p>
          <a:p>
            <a:pPr algn="just"/>
            <a:r>
              <a:rPr lang="ru-RU" b="1" i="1" dirty="0">
                <a:solidFill>
                  <a:srgbClr val="FF0000"/>
                </a:solidFill>
              </a:rPr>
              <a:t>4.</a:t>
            </a:r>
            <a:r>
              <a:rPr lang="ru-RU" b="1" i="1" dirty="0"/>
              <a:t> Одежда должна быть, как можно меньше украшена различными бусинками и мелкими деталями, прежде всего, в целях безопасности</a:t>
            </a:r>
          </a:p>
          <a:p>
            <a:pPr algn="just"/>
            <a:endParaRPr lang="ru-RU" b="1" i="1" dirty="0"/>
          </a:p>
          <a:p>
            <a:pPr algn="just"/>
            <a:r>
              <a:rPr lang="ru-RU" b="1" i="1" dirty="0">
                <a:solidFill>
                  <a:srgbClr val="FF0000"/>
                </a:solidFill>
              </a:rPr>
              <a:t>5.</a:t>
            </a:r>
            <a:r>
              <a:rPr lang="ru-RU" b="1" i="1" dirty="0"/>
              <a:t> Обувь необходимо подбирать точно по размеру (она должна четко фиксировать стопу), избегать «сложных» застежек (лучше отдать предпочтение застежкам-липучкам). Наиболее популярны в детском саду – сандалии, также в качестве сменной обуви для группы можно использовать тапочки с закрытой пяткой.</a:t>
            </a:r>
          </a:p>
        </p:txBody>
      </p:sp>
      <p:pic>
        <p:nvPicPr>
          <p:cNvPr id="7172" name="Picture 4" descr="http://www.playcast.ru/uploads/2015/05/29/137766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2" y="7118682"/>
            <a:ext cx="6212632" cy="202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26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584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9</cp:revision>
  <cp:lastPrinted>2015-10-03T21:51:46Z</cp:lastPrinted>
  <dcterms:created xsi:type="dcterms:W3CDTF">2015-10-03T20:30:44Z</dcterms:created>
  <dcterms:modified xsi:type="dcterms:W3CDTF">2015-10-03T22:02:11Z</dcterms:modified>
</cp:coreProperties>
</file>