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92" r:id="rId9"/>
    <p:sldId id="263" r:id="rId10"/>
    <p:sldId id="284" r:id="rId11"/>
    <p:sldId id="294" r:id="rId12"/>
    <p:sldId id="264" r:id="rId13"/>
    <p:sldId id="265" r:id="rId14"/>
    <p:sldId id="266" r:id="rId15"/>
    <p:sldId id="267" r:id="rId16"/>
    <p:sldId id="268" r:id="rId17"/>
    <p:sldId id="275" r:id="rId18"/>
    <p:sldId id="269" r:id="rId19"/>
    <p:sldId id="277" r:id="rId20"/>
    <p:sldId id="278" r:id="rId21"/>
    <p:sldId id="279" r:id="rId22"/>
    <p:sldId id="280" r:id="rId23"/>
    <p:sldId id="281" r:id="rId24"/>
    <p:sldId id="286" r:id="rId25"/>
    <p:sldId id="293" r:id="rId26"/>
    <p:sldId id="270" r:id="rId27"/>
    <p:sldId id="285" r:id="rId28"/>
    <p:sldId id="271" r:id="rId29"/>
    <p:sldId id="272" r:id="rId30"/>
    <p:sldId id="291" r:id="rId31"/>
    <p:sldId id="273" r:id="rId32"/>
    <p:sldId id="290" r:id="rId33"/>
    <p:sldId id="274" r:id="rId34"/>
    <p:sldId id="295" r:id="rId35"/>
    <p:sldId id="296" r:id="rId36"/>
    <p:sldId id="283" r:id="rId37"/>
    <p:sldId id="282" r:id="rId38"/>
    <p:sldId id="289" r:id="rId39"/>
    <p:sldId id="297" r:id="rId40"/>
    <p:sldId id="288" r:id="rId41"/>
    <p:sldId id="298" r:id="rId42"/>
    <p:sldId id="287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9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3F086-D31E-46D9-B334-D35BBB07EB5E}" type="datetimeFigureOut">
              <a:rPr lang="ru-RU" smtClean="0"/>
              <a:t>27.01.2016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E595D-5776-4CEA-BE2D-2559AD71B30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3F086-D31E-46D9-B334-D35BBB07EB5E}" type="datetimeFigureOut">
              <a:rPr lang="ru-RU" smtClean="0"/>
              <a:t>27.01.2016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E595D-5776-4CEA-BE2D-2559AD71B30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3F086-D31E-46D9-B334-D35BBB07EB5E}" type="datetimeFigureOut">
              <a:rPr lang="ru-RU" smtClean="0"/>
              <a:t>27.01.2016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E595D-5776-4CEA-BE2D-2559AD71B305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3F086-D31E-46D9-B334-D35BBB07EB5E}" type="datetimeFigureOut">
              <a:rPr lang="ru-RU" smtClean="0"/>
              <a:t>27.01.2016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E595D-5776-4CEA-BE2D-2559AD71B305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3F086-D31E-46D9-B334-D35BBB07EB5E}" type="datetimeFigureOut">
              <a:rPr lang="ru-RU" smtClean="0"/>
              <a:t>27.01.2016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E595D-5776-4CEA-BE2D-2559AD71B30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3F086-D31E-46D9-B334-D35BBB07EB5E}" type="datetimeFigureOut">
              <a:rPr lang="ru-RU" smtClean="0"/>
              <a:t>27.01.2016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E595D-5776-4CEA-BE2D-2559AD71B30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3F086-D31E-46D9-B334-D35BBB07EB5E}" type="datetimeFigureOut">
              <a:rPr lang="ru-RU" smtClean="0"/>
              <a:t>27.01.2016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E595D-5776-4CEA-BE2D-2559AD71B30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3F086-D31E-46D9-B334-D35BBB07EB5E}" type="datetimeFigureOut">
              <a:rPr lang="ru-RU" smtClean="0"/>
              <a:t>27.01.2016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E595D-5776-4CEA-BE2D-2559AD71B30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3F086-D31E-46D9-B334-D35BBB07EB5E}" type="datetimeFigureOut">
              <a:rPr lang="ru-RU" smtClean="0"/>
              <a:t>27.01.2016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E595D-5776-4CEA-BE2D-2559AD71B30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3F086-D31E-46D9-B334-D35BBB07EB5E}" type="datetimeFigureOut">
              <a:rPr lang="ru-RU" smtClean="0"/>
              <a:t>27.01.2016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E595D-5776-4CEA-BE2D-2559AD71B305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3F086-D31E-46D9-B334-D35BBB07EB5E}" type="datetimeFigureOut">
              <a:rPr lang="ru-RU" smtClean="0"/>
              <a:t>27.01.2016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E595D-5776-4CEA-BE2D-2559AD71B305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2D73F086-D31E-46D9-B334-D35BBB07EB5E}" type="datetimeFigureOut">
              <a:rPr lang="ru-RU" smtClean="0"/>
              <a:t>27.01.2016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A12E595D-5776-4CEA-BE2D-2559AD71B305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240486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5300" b="1" dirty="0" smtClean="0">
                <a:solidFill>
                  <a:srgbClr val="FF0000"/>
                </a:solidFill>
              </a:rPr>
              <a:t>Применение </a:t>
            </a:r>
            <a:r>
              <a:rPr lang="ru-RU" sz="5300" b="1" dirty="0" err="1" smtClean="0">
                <a:solidFill>
                  <a:srgbClr val="FF0000"/>
                </a:solidFill>
              </a:rPr>
              <a:t>здоровьесберегающих</a:t>
            </a:r>
            <a:r>
              <a:rPr lang="ru-RU" sz="5300" b="1" dirty="0" smtClean="0">
                <a:solidFill>
                  <a:srgbClr val="FF0000"/>
                </a:solidFill>
              </a:rPr>
              <a:t> технологий в работе с детьми младшего дошкольного возраста</a:t>
            </a:r>
            <a:endParaRPr lang="ru-RU" sz="5300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7304856" cy="1473200"/>
          </a:xfrm>
        </p:spPr>
        <p:txBody>
          <a:bodyPr>
            <a:noAutofit/>
          </a:bodyPr>
          <a:lstStyle/>
          <a:p>
            <a:endParaRPr lang="ru-RU" sz="2400" b="1" dirty="0" smtClean="0">
              <a:solidFill>
                <a:srgbClr val="7030A0"/>
              </a:solidFill>
            </a:endParaRPr>
          </a:p>
          <a:p>
            <a:endParaRPr lang="ru-RU" sz="2400" b="1" dirty="0" smtClean="0">
              <a:solidFill>
                <a:srgbClr val="7030A0"/>
              </a:solidFill>
            </a:endParaRPr>
          </a:p>
          <a:p>
            <a:pPr algn="r"/>
            <a:r>
              <a:rPr lang="ru-RU" sz="2400" b="1" dirty="0" smtClean="0">
                <a:solidFill>
                  <a:srgbClr val="7030A0"/>
                </a:solidFill>
              </a:rPr>
              <a:t>Из опыта работы воспитателя</a:t>
            </a:r>
          </a:p>
          <a:p>
            <a:pPr algn="r"/>
            <a:r>
              <a:rPr lang="ru-RU" sz="2400" b="1" dirty="0" smtClean="0">
                <a:solidFill>
                  <a:srgbClr val="7030A0"/>
                </a:solidFill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</a:rPr>
              <a:t>Горячкиной</a:t>
            </a:r>
            <a:r>
              <a:rPr lang="ru-RU" sz="2400" b="1" dirty="0" smtClean="0">
                <a:solidFill>
                  <a:srgbClr val="7030A0"/>
                </a:solidFill>
              </a:rPr>
              <a:t>   Елены Владимировны</a:t>
            </a:r>
          </a:p>
          <a:p>
            <a:pPr algn="r"/>
            <a:r>
              <a:rPr lang="ru-RU" sz="2400" b="1" dirty="0" smtClean="0">
                <a:solidFill>
                  <a:srgbClr val="7030A0"/>
                </a:solidFill>
              </a:rPr>
              <a:t>СП «детский сад № 1» ГБОУ СОШ </a:t>
            </a:r>
            <a:r>
              <a:rPr lang="ru-RU" sz="2400" b="1" dirty="0" err="1" smtClean="0">
                <a:solidFill>
                  <a:srgbClr val="7030A0"/>
                </a:solidFill>
              </a:rPr>
              <a:t>с.Шигоны</a:t>
            </a:r>
            <a:endParaRPr lang="ru-RU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21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user\Desktop\Новая папка (4)\P10804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71" y="155251"/>
            <a:ext cx="4968552" cy="41044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ser\Desktop\Новая папка (4)\P10805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676" y="2852936"/>
            <a:ext cx="5088566" cy="38884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77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user\Desktop\Новая папка (4)\P10805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0628"/>
            <a:ext cx="8856984" cy="666074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673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Пальчиковая гимнастика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sz="3100" dirty="0" smtClean="0">
                <a:solidFill>
                  <a:srgbClr val="FF0000"/>
                </a:solidFill>
              </a:rPr>
              <a:t>активизирует речь, мышление, творческие способности, повышает работоспособность головного мозга. Сопровождается веселыми стишками и </a:t>
            </a:r>
            <a:r>
              <a:rPr lang="ru-RU" sz="3100" dirty="0" err="1" smtClean="0">
                <a:solidFill>
                  <a:srgbClr val="FF0000"/>
                </a:solidFill>
              </a:rPr>
              <a:t>потешками</a:t>
            </a:r>
            <a:r>
              <a:rPr lang="ru-RU" sz="3100" dirty="0" smtClean="0">
                <a:solidFill>
                  <a:srgbClr val="FF0000"/>
                </a:solidFill>
              </a:rPr>
              <a:t>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user\Desktop\Новая папка (4)\P10802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92896"/>
            <a:ext cx="4104456" cy="36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Новая папка (4)\P10802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229596"/>
            <a:ext cx="4320480" cy="3511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72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476672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Физкультминутки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 (динамические паузы) </a:t>
            </a:r>
            <a:r>
              <a:rPr lang="ru-RU" sz="3100" dirty="0" smtClean="0">
                <a:solidFill>
                  <a:srgbClr val="FF0000"/>
                </a:solidFill>
              </a:rPr>
              <a:t>это прекрасная возможность для детей сделать переход между разными видами НОД, снять эмоциональное напряжение, повысить работоспособность и снять  нагрузку,  связанную  с сидением на стуле.</a:t>
            </a:r>
            <a:endParaRPr lang="ru-RU" sz="3100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user\Desktop\Новая папка (4)\P10803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12976"/>
            <a:ext cx="4176465" cy="3528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8" name="Picture 2" descr="C:\Users\user\Desktop\Новая папка (4)\P10803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212976"/>
            <a:ext cx="4248471" cy="3528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97421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404664"/>
            <a:ext cx="8712968" cy="151216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FF0000"/>
                </a:solidFill>
              </a:rPr>
              <a:t>Самомассаж 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sz="2700" b="1" dirty="0" smtClean="0">
                <a:solidFill>
                  <a:srgbClr val="FF0000"/>
                </a:solidFill>
              </a:rPr>
              <a:t>необходим ля повышения сопротивляемости организма и укрепления умственного и физического здоровья.</a:t>
            </a:r>
            <a:br>
              <a:rPr lang="ru-RU" sz="2700" b="1" dirty="0" smtClean="0">
                <a:solidFill>
                  <a:srgbClr val="FF0000"/>
                </a:solidFill>
              </a:rPr>
            </a:br>
            <a:r>
              <a:rPr lang="ru-RU" sz="2000" dirty="0" smtClean="0">
                <a:solidFill>
                  <a:srgbClr val="7030A0"/>
                </a:solidFill>
              </a:rPr>
              <a:t>Самомассаж с использованием</a:t>
            </a:r>
            <a:br>
              <a:rPr lang="ru-RU" sz="2000" dirty="0" smtClean="0">
                <a:solidFill>
                  <a:srgbClr val="7030A0"/>
                </a:solidFill>
              </a:rPr>
            </a:br>
            <a:r>
              <a:rPr lang="ru-RU" sz="3100" u="sng" dirty="0" smtClean="0">
                <a:solidFill>
                  <a:srgbClr val="7030A0"/>
                </a:solidFill>
              </a:rPr>
              <a:t>КАШТАНОВ</a:t>
            </a:r>
            <a:r>
              <a:rPr lang="ru-RU" sz="2000" dirty="0" smtClean="0">
                <a:solidFill>
                  <a:srgbClr val="7030A0"/>
                </a:solidFill>
              </a:rPr>
              <a:t/>
            </a:r>
            <a:br>
              <a:rPr lang="ru-RU" sz="2000" dirty="0" smtClean="0">
                <a:solidFill>
                  <a:srgbClr val="7030A0"/>
                </a:solidFill>
              </a:rPr>
            </a:b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1026" name="Picture 2" descr="C:\Users\user\Desktop\Новая папка (4)\P10802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9" y="2358364"/>
            <a:ext cx="4392488" cy="38164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C:\Users\user\Desktop\Новая папка (4)\P10802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80928"/>
            <a:ext cx="4320481" cy="38884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92D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7917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solidFill>
                  <a:srgbClr val="FF0000"/>
                </a:solidFill>
              </a:rPr>
              <a:t>Массажер</a:t>
            </a:r>
            <a:r>
              <a:rPr lang="ru-RU" b="1" dirty="0" smtClean="0">
                <a:solidFill>
                  <a:srgbClr val="FF0000"/>
                </a:solidFill>
              </a:rPr>
              <a:t> «Ежик»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075" name="Picture 3" descr="C:\Users\user\Desktop\Новая папка (4)\P10803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1628800"/>
            <a:ext cx="4032449" cy="4680520"/>
          </a:xfrm>
          <a:prstGeom prst="rect">
            <a:avLst/>
          </a:prstGeom>
          <a:ln w="127000" cap="rnd">
            <a:solidFill>
              <a:srgbClr val="FFFF0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ser\Desktop\Новая папка (4)\P10803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4464496" cy="4680520"/>
          </a:xfrm>
          <a:prstGeom prst="rect">
            <a:avLst/>
          </a:prstGeom>
          <a:ln w="127000" cap="rnd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237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Используем 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u="sng" dirty="0" smtClean="0">
                <a:solidFill>
                  <a:srgbClr val="7030A0"/>
                </a:solidFill>
              </a:rPr>
              <a:t>карандаши</a:t>
            </a:r>
            <a:endParaRPr lang="ru-RU" u="sng" dirty="0">
              <a:solidFill>
                <a:srgbClr val="7030A0"/>
              </a:solidFill>
            </a:endParaRPr>
          </a:p>
        </p:txBody>
      </p:sp>
      <p:pic>
        <p:nvPicPr>
          <p:cNvPr id="2051" name="Picture 3" descr="C:\Users\user\Desktop\Новая папка (4)\P10802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90014"/>
            <a:ext cx="4248472" cy="4608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Новая папка (4)\P10802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665" y="1649938"/>
            <a:ext cx="4320480" cy="4581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470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С использованием 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u="sng" dirty="0" smtClean="0">
                <a:solidFill>
                  <a:srgbClr val="7030A0"/>
                </a:solidFill>
              </a:rPr>
              <a:t>сосновых шишек</a:t>
            </a:r>
            <a:endParaRPr lang="ru-RU" u="sng" dirty="0">
              <a:solidFill>
                <a:srgbClr val="7030A0"/>
              </a:solidFill>
            </a:endParaRPr>
          </a:p>
        </p:txBody>
      </p:sp>
      <p:pic>
        <p:nvPicPr>
          <p:cNvPr id="5122" name="Picture 2" descr="C:\Users\user\Desktop\Новая папка (4)\P10806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44824"/>
            <a:ext cx="7992888" cy="4752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41696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Пощипывание, поглаживание и растирание </a:t>
            </a:r>
            <a:r>
              <a:rPr lang="ru-RU" sz="3100" b="1" dirty="0" smtClean="0">
                <a:solidFill>
                  <a:srgbClr val="FF0000"/>
                </a:solidFill>
              </a:rPr>
              <a:t>(обязательно чистыми руками)</a:t>
            </a:r>
            <a:endParaRPr lang="ru-RU" sz="3100" b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C:\Users\user\Desktop\Новая папка (4)\P10802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32856"/>
            <a:ext cx="3960439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0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4099" name="Picture 3" descr="C:\Users\user\Desktop\Новая папка (4)\P10802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853" y="1916832"/>
            <a:ext cx="4392488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4100" name="Picture 4" descr="C:\Users\user\Desktop\Новая папка (4)\P10802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365104"/>
            <a:ext cx="4392488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69865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Профилактика плоскостопия 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различные массажные коврики, 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летом </a:t>
            </a:r>
            <a:r>
              <a:rPr lang="ru-RU" sz="2800" b="1" dirty="0" err="1" smtClean="0">
                <a:solidFill>
                  <a:srgbClr val="FF0000"/>
                </a:solidFill>
              </a:rPr>
              <a:t>босоножие</a:t>
            </a:r>
            <a:r>
              <a:rPr lang="ru-RU" sz="2800" b="1" dirty="0" smtClean="0">
                <a:solidFill>
                  <a:srgbClr val="FF0000"/>
                </a:solidFill>
              </a:rPr>
              <a:t> по траве</a:t>
            </a:r>
            <a:endParaRPr lang="ru-RU" sz="2200" b="1" dirty="0">
              <a:solidFill>
                <a:srgbClr val="FF0000"/>
              </a:solidFill>
            </a:endParaRPr>
          </a:p>
        </p:txBody>
      </p:sp>
      <p:pic>
        <p:nvPicPr>
          <p:cNvPr id="6147" name="Picture 3" descr="C:\Users\user\Desktop\Новая папка (4)\P10803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16832"/>
            <a:ext cx="4248472" cy="40324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\Desktop\Новая папка (4)\P10803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564904"/>
            <a:ext cx="4320480" cy="39604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289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692696"/>
            <a:ext cx="7408333" cy="5433467"/>
          </a:xfrm>
        </p:spPr>
        <p:txBody>
          <a:bodyPr>
            <a:noAutofit/>
          </a:bodyPr>
          <a:lstStyle/>
          <a:p>
            <a:pPr algn="r"/>
            <a:r>
              <a:rPr lang="ru-RU" sz="4000" dirty="0"/>
              <a:t>«Забота о здоровье — это важнейший труд воспитателя. От жизнерадостности, бодрости детей зависит их духовная жизнь, мировоззрение, умственное развитие, прочность знаний, вера в свои силы» </a:t>
            </a:r>
            <a:r>
              <a:rPr lang="ru-RU" sz="4000" b="1" dirty="0">
                <a:solidFill>
                  <a:srgbClr val="FF0000"/>
                </a:solidFill>
              </a:rPr>
              <a:t>В. А. Сухомлинский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373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Оздоровительная ходьба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7170" name="Picture 2" descr="C:\Users\user\Desktop\Новая папка (4)\P10803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44" y="2276872"/>
            <a:ext cx="4195256" cy="43204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1" name="Picture 3" descr="C:\Users\user\Desktop\Новая папка (4)\P10803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84784"/>
            <a:ext cx="4176464" cy="42484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9131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Массажируем друг друга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8194" name="Picture 2" descr="C:\Users\user\Desktop\Новая папка (4)\P10803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80928"/>
            <a:ext cx="4320480" cy="38164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esktop\Новая папка (4)\P10803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551710"/>
            <a:ext cx="4278319" cy="41286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22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Индивидуальная работа по ФИЗО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7170" name="Picture 2" descr="C:\Users\user\Desktop\Новая папка (4)\P10806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16832"/>
            <a:ext cx="4392488" cy="46085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7171" name="Picture 3" descr="C:\Users\user\Desktop\Новая папка (4)\P10806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72816"/>
            <a:ext cx="4176464" cy="38884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3102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Упражнения на дыхание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242" name="Picture 2" descr="C:\Users\user\Desktop\Новая папка (4)\P10802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9166">
            <a:off x="179513" y="1700808"/>
            <a:ext cx="4536503" cy="468052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user\Desktop\Новая папка (4)\P10804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2963">
            <a:off x="4758512" y="1825276"/>
            <a:ext cx="4187189" cy="495996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16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user\Desktop\Новая папка (4)\P10804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4536504" cy="554461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esktop\Новая папка (4)\P10805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80728"/>
            <a:ext cx="4176464" cy="56166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963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FF0000"/>
                </a:solidFill>
              </a:rPr>
              <a:t>Спортивный уголок в группе. </a:t>
            </a:r>
            <a:br>
              <a:rPr lang="ru-RU" sz="4000" b="1" dirty="0">
                <a:solidFill>
                  <a:srgbClr val="FF0000"/>
                </a:solidFill>
              </a:rPr>
            </a:br>
            <a:r>
              <a:rPr lang="ru-RU" sz="2000" dirty="0">
                <a:solidFill>
                  <a:srgbClr val="FF0000"/>
                </a:solidFill>
              </a:rPr>
              <a:t>У детей есть возможность выполнять разные упражнения с предметами. Это способствуют формированию двигательных качеств и навыков, вызывает положительные эмоции у детей, что улучшает их физическое и психическое здоровье.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88840"/>
            <a:ext cx="8640960" cy="45365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606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Музыкотерапия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sz="2200" b="1" dirty="0" smtClean="0">
                <a:solidFill>
                  <a:srgbClr val="FF0000"/>
                </a:solidFill>
              </a:rPr>
              <a:t>включает в себя прослушивание музыкальных произведений, пение песен, ритмические движения под музыку, игра на детских музыкальных инструментах.</a:t>
            </a:r>
            <a:endParaRPr lang="ru-RU" sz="2200" b="1" dirty="0">
              <a:solidFill>
                <a:srgbClr val="FF0000"/>
              </a:solidFill>
            </a:endParaRPr>
          </a:p>
        </p:txBody>
      </p:sp>
      <p:pic>
        <p:nvPicPr>
          <p:cNvPr id="6146" name="Picture 2" descr="C:\Users\user\Desktop\Новая папка (4)\P10805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82" y="2204864"/>
            <a:ext cx="4536504" cy="40324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Новая папка (4)\P10805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2420888"/>
            <a:ext cx="4176464" cy="4176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057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user\Desktop\Новая папка (4)\P10805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209644" cy="4968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1" name="Picture 3" descr="C:\Users\user\Desktop\Новая папка (4)\P10805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164" y="1412776"/>
            <a:ext cx="4431316" cy="5184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0852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Минутки релаксации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sz="3100" b="1" dirty="0" smtClean="0">
                <a:solidFill>
                  <a:srgbClr val="C00000"/>
                </a:solidFill>
              </a:rPr>
              <a:t>Цель -</a:t>
            </a:r>
            <a:r>
              <a:rPr lang="ru-RU" dirty="0" smtClean="0"/>
              <a:t> </a:t>
            </a:r>
            <a:r>
              <a:rPr lang="ru-RU" sz="2700" dirty="0" smtClean="0">
                <a:solidFill>
                  <a:srgbClr val="7030A0"/>
                </a:solidFill>
                <a:latin typeface="Arial"/>
              </a:rPr>
              <a:t>снять </a:t>
            </a:r>
            <a:r>
              <a:rPr lang="ru-RU" sz="2700" dirty="0">
                <a:solidFill>
                  <a:srgbClr val="7030A0"/>
                </a:solidFill>
                <a:latin typeface="Arial"/>
              </a:rPr>
              <a:t>физическое и психическое </a:t>
            </a:r>
            <a:r>
              <a:rPr lang="ru-RU" sz="2700" dirty="0" err="1" smtClean="0">
                <a:solidFill>
                  <a:srgbClr val="7030A0"/>
                </a:solidFill>
                <a:latin typeface="Arial"/>
              </a:rPr>
              <a:t>напряжение.Проводится</a:t>
            </a:r>
            <a:r>
              <a:rPr lang="ru-RU" sz="2700" dirty="0" smtClean="0">
                <a:solidFill>
                  <a:srgbClr val="7030A0"/>
                </a:solidFill>
                <a:latin typeface="Arial"/>
              </a:rPr>
              <a:t> под спокойную музыку, сопровождается словами педагога.</a:t>
            </a:r>
            <a:endParaRPr lang="ru-RU" sz="2700" dirty="0">
              <a:solidFill>
                <a:srgbClr val="7030A0"/>
              </a:solidFill>
            </a:endParaRPr>
          </a:p>
        </p:txBody>
      </p:sp>
      <p:pic>
        <p:nvPicPr>
          <p:cNvPr id="5122" name="Picture 2" descr="C:\Users\user\Desktop\Новая папка (4)\P10802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20888"/>
            <a:ext cx="7920880" cy="41044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0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5843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/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 err="1" smtClean="0">
                <a:solidFill>
                  <a:srgbClr val="C00000"/>
                </a:solidFill>
              </a:rPr>
              <a:t>Сказкотерапия</a:t>
            </a:r>
            <a:r>
              <a:rPr lang="ru-RU" sz="2700" b="1" dirty="0" smtClean="0">
                <a:solidFill>
                  <a:srgbClr val="C00000"/>
                </a:solidFill>
              </a:rPr>
              <a:t/>
            </a:r>
            <a:br>
              <a:rPr lang="ru-RU" sz="2700" b="1" dirty="0" smtClean="0">
                <a:solidFill>
                  <a:srgbClr val="C00000"/>
                </a:solidFill>
              </a:rPr>
            </a:br>
            <a:r>
              <a:rPr lang="ru-RU" sz="2700" dirty="0">
                <a:solidFill>
                  <a:srgbClr val="FF0000"/>
                </a:solidFill>
              </a:rPr>
              <a:t>Терапия сказкой помогает ребенку справиться со многими внутренними переживаниями. Маленькому человечку всегда проще передать нормы поведения и умение ориентироваться в разных жизненных ситуациях в игровой форме.</a:t>
            </a:r>
            <a:endParaRPr lang="ru-RU" sz="2700" b="1" dirty="0">
              <a:solidFill>
                <a:srgbClr val="FF0000"/>
              </a:solidFill>
            </a:endParaRPr>
          </a:p>
        </p:txBody>
      </p:sp>
      <p:pic>
        <p:nvPicPr>
          <p:cNvPr id="9218" name="Picture 2" descr="C:\Users\user\Desktop\Новая папка (4)\P10806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64904"/>
            <a:ext cx="8496944" cy="4032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98830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059832" y="7245424"/>
            <a:ext cx="6167016" cy="132333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120680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b="1" i="1" u="sng" dirty="0" smtClean="0">
                <a:solidFill>
                  <a:schemeClr val="tx2">
                    <a:lumMod val="75000"/>
                  </a:schemeClr>
                </a:solidFill>
                <a:latin typeface="Trebuchet MS"/>
              </a:rPr>
              <a:t>“</a:t>
            </a:r>
            <a:r>
              <a:rPr lang="ru-RU" sz="3600" b="1" i="1" u="sng" dirty="0" err="1" smtClean="0">
                <a:solidFill>
                  <a:schemeClr val="tx2">
                    <a:lumMod val="75000"/>
                  </a:schemeClr>
                </a:solidFill>
                <a:latin typeface="Trebuchet MS"/>
              </a:rPr>
              <a:t>Здоровьесберегающая</a:t>
            </a:r>
            <a:r>
              <a:rPr lang="ru-RU" sz="3600" b="1" i="1" u="sng" dirty="0" smtClean="0">
                <a:solidFill>
                  <a:schemeClr val="tx2">
                    <a:lumMod val="75000"/>
                  </a:schemeClr>
                </a:solidFill>
                <a:latin typeface="Trebuchet MS"/>
              </a:rPr>
              <a:t> </a:t>
            </a:r>
            <a:r>
              <a:rPr lang="ru-RU" sz="3600" b="1" i="1" u="sng" dirty="0">
                <a:solidFill>
                  <a:schemeClr val="tx2">
                    <a:lumMod val="75000"/>
                  </a:schemeClr>
                </a:solidFill>
                <a:latin typeface="Trebuchet MS"/>
              </a:rPr>
              <a:t>технология”</a:t>
            </a:r>
            <a:r>
              <a:rPr lang="ru-RU" sz="3600" b="1" u="sng" dirty="0">
                <a:solidFill>
                  <a:schemeClr val="tx2">
                    <a:lumMod val="75000"/>
                  </a:schemeClr>
                </a:solidFill>
                <a:latin typeface="Trebuchet MS"/>
              </a:rPr>
              <a:t> — </a:t>
            </a:r>
            <a:r>
              <a:rPr lang="ru-RU" sz="3600" b="1" dirty="0">
                <a:solidFill>
                  <a:srgbClr val="FF0000"/>
                </a:solidFill>
                <a:latin typeface="Trebuchet MS"/>
              </a:rPr>
              <a:t>это система мер, включающая взаимосвязь и взаимодействие всех факторов образовательной среды, направленных на сохранение здоровья ребенка на всех этапах его обучения и развития. В концепции дошкольного образования предусмотрено не только сохранение, но и активное формирование здорового образа жизни </a:t>
            </a:r>
            <a:r>
              <a:rPr lang="ru-RU" sz="3600" b="1" dirty="0" smtClean="0">
                <a:solidFill>
                  <a:srgbClr val="FF0000"/>
                </a:solidFill>
                <a:latin typeface="Trebuchet MS"/>
              </a:rPr>
              <a:t>детей.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34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71600" y="116632"/>
            <a:ext cx="7715200" cy="576064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Наш театр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C:\Users\user\Desktop\Новая папка (4)\P10806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05064"/>
            <a:ext cx="4176464" cy="2664296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6">
                <a:lumMod val="60000"/>
                <a:lumOff val="4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er\Desktop\Новая папка (4)\P10806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4005064"/>
            <a:ext cx="4320480" cy="2664296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user\Desktop\Новая папка (4)\P10806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836712"/>
            <a:ext cx="4320480" cy="3024336"/>
          </a:xfrm>
          <a:prstGeom prst="roundRect">
            <a:avLst>
              <a:gd name="adj" fmla="val 11111"/>
            </a:avLst>
          </a:prstGeom>
          <a:ln w="190500" cap="rnd">
            <a:solidFill>
              <a:srgbClr val="FFFF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user\Desktop\Новая папка (4)\P10803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4176464" cy="3024336"/>
          </a:xfrm>
          <a:prstGeom prst="roundRect">
            <a:avLst>
              <a:gd name="adj" fmla="val 11111"/>
            </a:avLst>
          </a:prstGeom>
          <a:ln w="190500" cap="rnd">
            <a:solidFill>
              <a:srgbClr val="92D05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726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7818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u="sng" dirty="0" smtClean="0">
                <a:solidFill>
                  <a:srgbClr val="FF0000"/>
                </a:solidFill>
              </a:rPr>
              <a:t>Прогулка</a:t>
            </a:r>
            <a:r>
              <a:rPr lang="ru-RU" u="sng" dirty="0" smtClean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700" dirty="0">
                <a:solidFill>
                  <a:srgbClr val="FF0000"/>
                </a:solidFill>
              </a:rPr>
              <a:t>имеет большое значение для физического развития дошкольника. Являясь  первым и наиболее доступным средством закаливания детского организма,  она способствует повышению его выносливости и устойчивости к неблагоприятным воздействиям внешней среды, особенно к простудным заболеваниям.</a:t>
            </a:r>
            <a:endParaRPr lang="ru-RU" sz="3100" b="1" dirty="0">
              <a:solidFill>
                <a:srgbClr val="FF0000"/>
              </a:solidFill>
            </a:endParaRPr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068959"/>
            <a:ext cx="4320480" cy="35936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56" y="2978726"/>
            <a:ext cx="4261728" cy="36906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25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939842" y="5085184"/>
            <a:ext cx="7408333" cy="107443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1266" name="Picture 2" descr="D:\ФОТО\сад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9" y="260648"/>
            <a:ext cx="4896544" cy="4032448"/>
          </a:xfrm>
          <a:prstGeom prst="rect">
            <a:avLst/>
          </a:prstGeom>
          <a:ln w="127000" cap="rnd">
            <a:solidFill>
              <a:srgbClr val="FFFF0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19" y="2477807"/>
            <a:ext cx="5040561" cy="41902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9595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Движение  -это жизнь!</a:t>
            </a:r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sz="2200" b="1" dirty="0">
                <a:solidFill>
                  <a:srgbClr val="FF0000"/>
                </a:solidFill>
              </a:rPr>
              <a:t>Подвижные и спортивные игры </a:t>
            </a:r>
            <a:r>
              <a:rPr lang="ru-RU" sz="2200" b="1" dirty="0" smtClean="0">
                <a:solidFill>
                  <a:srgbClr val="FF0000"/>
                </a:solidFill>
              </a:rPr>
              <a:t>используются</a:t>
            </a:r>
            <a:r>
              <a:rPr lang="ru-RU" sz="2200" b="1" dirty="0">
                <a:solidFill>
                  <a:srgbClr val="FF0000"/>
                </a:solidFill>
              </a:rPr>
              <a:t/>
            </a:r>
            <a:br>
              <a:rPr lang="ru-RU" sz="2200" b="1" dirty="0">
                <a:solidFill>
                  <a:srgbClr val="FF0000"/>
                </a:solidFill>
              </a:rPr>
            </a:br>
            <a:r>
              <a:rPr lang="ru-RU" sz="2200" b="1" dirty="0" smtClean="0">
                <a:solidFill>
                  <a:srgbClr val="FF0000"/>
                </a:solidFill>
              </a:rPr>
              <a:t>на </a:t>
            </a:r>
            <a:r>
              <a:rPr lang="ru-RU" sz="2200" b="1" dirty="0">
                <a:solidFill>
                  <a:srgbClr val="FF0000"/>
                </a:solidFill>
              </a:rPr>
              <a:t>прогулке и в самостоятельной деятельности детей. </a:t>
            </a:r>
            <a:r>
              <a:rPr lang="ru-RU" sz="2200" b="1" dirty="0" smtClean="0">
                <a:solidFill>
                  <a:srgbClr val="FF0000"/>
                </a:solidFill>
              </a:rPr>
              <a:t>Подвижные и спортивные игры </a:t>
            </a:r>
            <a:r>
              <a:rPr lang="ru-RU" sz="2200" b="1" dirty="0">
                <a:solidFill>
                  <a:srgbClr val="FF0000"/>
                </a:solidFill>
              </a:rPr>
              <a:t>оказывают благотворное влияние на общее состояние здоровья детей, улучшая</a:t>
            </a:r>
            <a:br>
              <a:rPr lang="ru-RU" sz="2200" b="1" dirty="0">
                <a:solidFill>
                  <a:srgbClr val="FF0000"/>
                </a:solidFill>
              </a:rPr>
            </a:br>
            <a:r>
              <a:rPr lang="ru-RU" sz="2200" b="1" dirty="0">
                <a:solidFill>
                  <a:srgbClr val="FF0000"/>
                </a:solidFill>
              </a:rPr>
              <a:t>аппетит, укрепляя нервную систему, повышая сопротивляемость организма к различным</a:t>
            </a:r>
            <a:br>
              <a:rPr lang="ru-RU" sz="2200" b="1" dirty="0">
                <a:solidFill>
                  <a:srgbClr val="FF0000"/>
                </a:solidFill>
              </a:rPr>
            </a:br>
            <a:r>
              <a:rPr lang="ru-RU" sz="2200" b="1" dirty="0">
                <a:solidFill>
                  <a:srgbClr val="FF0000"/>
                </a:solidFill>
              </a:rPr>
              <a:t>заболеваниям. </a:t>
            </a:r>
          </a:p>
        </p:txBody>
      </p:sp>
      <p:pic>
        <p:nvPicPr>
          <p:cNvPr id="4" name="Picture 2" descr="C:\Users\user\Desktop\Новая папка (4)\P10804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2924944"/>
            <a:ext cx="4464496" cy="36724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user\Desktop\Новая папка (4)\P10804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321" y="2996952"/>
            <a:ext cx="4032448" cy="3600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104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Гигиенические </a:t>
            </a:r>
            <a:r>
              <a:rPr lang="ru-RU" sz="3200" b="1" dirty="0">
                <a:solidFill>
                  <a:srgbClr val="C00000"/>
                </a:solidFill>
              </a:rPr>
              <a:t>процедуры (умывание и обливание рук до локтя прохладной водой</a:t>
            </a:r>
            <a:r>
              <a:rPr lang="ru-RU" sz="3200" b="1" dirty="0" smtClean="0">
                <a:solidFill>
                  <a:srgbClr val="C00000"/>
                </a:solidFill>
              </a:rPr>
              <a:t>)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13314" name="Picture 2" descr="C:\Users\user\Desktop\Новая папка (4)\P10805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4392488" cy="4536504"/>
          </a:xfrm>
          <a:prstGeom prst="rect">
            <a:avLst/>
          </a:prstGeom>
          <a:ln w="127000" cap="rnd">
            <a:solidFill>
              <a:srgbClr val="FFFF0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user\Desktop\Новая папка (4)\P10805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2276872"/>
            <a:ext cx="4104457" cy="4320480"/>
          </a:xfrm>
          <a:prstGeom prst="rect">
            <a:avLst/>
          </a:prstGeom>
          <a:ln w="127000" cap="rnd">
            <a:solidFill>
              <a:srgbClr val="00B0F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802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7584" y="188640"/>
            <a:ext cx="8533928" cy="648072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Чесночный талисман                	Зеленый лук-витаминная   					добавка в первые блюда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741" y="3645024"/>
            <a:ext cx="4464496" cy="3024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C:\Users\user\Desktop\Новая папка (4)\P10806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24" y="3789040"/>
            <a:ext cx="4015144" cy="2880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user\Desktop\Новая папка (4)\P10806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632" y="908720"/>
            <a:ext cx="4464496" cy="27363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03" y="908720"/>
            <a:ext cx="4112343" cy="27363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281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cs typeface="Aharoni" panose="02010803020104030203" pitchFamily="2" charset="-79"/>
              </a:rPr>
              <a:t/>
            </a:r>
            <a:br>
              <a:rPr lang="ru-RU" sz="3600" b="1" dirty="0" smtClean="0">
                <a:solidFill>
                  <a:srgbClr val="FF0000"/>
                </a:solidFill>
                <a:cs typeface="Aharoni" panose="02010803020104030203" pitchFamily="2" charset="-79"/>
              </a:rPr>
            </a:br>
            <a:r>
              <a:rPr lang="ru-RU" b="1" dirty="0" smtClean="0">
                <a:solidFill>
                  <a:srgbClr val="FF0000"/>
                </a:solidFill>
                <a:cs typeface="Aharoni" panose="02010803020104030203" pitchFamily="2" charset="-79"/>
              </a:rPr>
              <a:t>ЗДОРОВЫЙ </a:t>
            </a:r>
            <a:r>
              <a:rPr lang="ru-RU" b="1" dirty="0">
                <a:solidFill>
                  <a:srgbClr val="FF0000"/>
                </a:solidFill>
                <a:cs typeface="Aharoni" panose="02010803020104030203" pitchFamily="2" charset="-79"/>
              </a:rPr>
              <a:t>СОН –</a:t>
            </a:r>
            <a:br>
              <a:rPr lang="ru-RU" b="1" dirty="0">
                <a:solidFill>
                  <a:srgbClr val="FF0000"/>
                </a:solidFill>
                <a:cs typeface="Aharoni" panose="02010803020104030203" pitchFamily="2" charset="-79"/>
              </a:rPr>
            </a:br>
            <a:r>
              <a:rPr lang="ru-RU" sz="3100" b="1" dirty="0">
                <a:solidFill>
                  <a:srgbClr val="FF0000"/>
                </a:solidFill>
                <a:cs typeface="Aharoni" panose="02010803020104030203" pitchFamily="2" charset="-79"/>
              </a:rPr>
              <a:t> ЗАЛОГ ХОРОШЕГО НАСТРОЕНИЯ И КРЕПКОГО ЗДОРОВЬЯ.</a:t>
            </a:r>
            <a:r>
              <a:rPr lang="ru-RU" sz="4000" dirty="0"/>
              <a:t/>
            </a:r>
            <a:br>
              <a:rPr lang="ru-RU" sz="4000" dirty="0"/>
            </a:br>
            <a:endParaRPr lang="ru-RU" dirty="0"/>
          </a:p>
        </p:txBody>
      </p:sp>
      <p:pic>
        <p:nvPicPr>
          <p:cNvPr id="10242" name="Picture 2" descr="C:\Users\user\Desktop\Новая папка (4)\P10804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4356484" cy="46805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user\Desktop\Новая папка (4)\P10804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132856"/>
            <a:ext cx="4176464" cy="4608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907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Побудки </a:t>
            </a:r>
            <a:r>
              <a:rPr lang="ru-RU" b="1" dirty="0">
                <a:solidFill>
                  <a:srgbClr val="FF0000"/>
                </a:solidFill>
              </a:rPr>
              <a:t>после сна</a:t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sz="2700" b="1" dirty="0">
                <a:solidFill>
                  <a:srgbClr val="FF0000"/>
                </a:solidFill>
              </a:rPr>
              <a:t>цель гимнастики после дневного сна – поднять настроение и мышечный тонус детей с помощью </a:t>
            </a:r>
            <a:r>
              <a:rPr lang="ru-RU" sz="2700" b="1" dirty="0" smtClean="0">
                <a:solidFill>
                  <a:srgbClr val="FF0000"/>
                </a:solidFill>
              </a:rPr>
              <a:t>воздушных </a:t>
            </a:r>
            <a:r>
              <a:rPr lang="ru-RU" sz="2700" b="1" dirty="0">
                <a:solidFill>
                  <a:srgbClr val="FF0000"/>
                </a:solidFill>
              </a:rPr>
              <a:t>ванн и физических упражнений.</a:t>
            </a:r>
          </a:p>
        </p:txBody>
      </p:sp>
      <p:pic>
        <p:nvPicPr>
          <p:cNvPr id="11266" name="Picture 2" descr="C:\Users\user\Desktop\Новая папка (4)\P10802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06" y="2564904"/>
            <a:ext cx="4389218" cy="381642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267" name="Picture 3" descr="C:\Users\user\Desktop\Новая папка (4)\P10802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988840"/>
            <a:ext cx="3600400" cy="23042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268" name="Picture 4" descr="C:\Users\user\Desktop\Новая папка (4)\P10802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467855"/>
            <a:ext cx="3744416" cy="1908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96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29208" y="332656"/>
            <a:ext cx="8229600" cy="1252728"/>
          </a:xfrm>
        </p:spPr>
        <p:txBody>
          <a:bodyPr>
            <a:normAutofit fontScale="90000"/>
          </a:bodyPr>
          <a:lstStyle/>
          <a:p>
            <a:pPr algn="l"/>
            <a:r>
              <a:rPr lang="ru-RU" sz="4900" b="1" dirty="0" smtClean="0">
                <a:solidFill>
                  <a:srgbClr val="C00000"/>
                </a:solidFill>
              </a:rPr>
              <a:t/>
            </a:r>
            <a:br>
              <a:rPr lang="ru-RU" sz="4900" b="1" dirty="0" smtClean="0">
                <a:solidFill>
                  <a:srgbClr val="C00000"/>
                </a:solidFill>
              </a:rPr>
            </a:br>
            <a:r>
              <a:rPr lang="ru-RU" sz="4900" b="1" dirty="0" smtClean="0">
                <a:solidFill>
                  <a:srgbClr val="C00000"/>
                </a:solidFill>
              </a:rPr>
              <a:t>Работа </a:t>
            </a:r>
            <a:r>
              <a:rPr lang="ru-RU" sz="4900" b="1" dirty="0">
                <a:solidFill>
                  <a:srgbClr val="C00000"/>
                </a:solidFill>
              </a:rPr>
              <a:t>с родителями</a:t>
            </a:r>
            <a:br>
              <a:rPr lang="ru-RU" sz="4900" b="1" dirty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*консультации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*папки-передвижки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*стенды полезной информации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*родительские собрания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*совместные физкультурные досуги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*фотовыставки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8" y="2852936"/>
            <a:ext cx="3902368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5" name="Picture 5" descr="C:\Users\user\Desktop\Новая папка (4)\P10805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36912"/>
            <a:ext cx="4320479" cy="39604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8752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5112567" cy="42484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276873"/>
            <a:ext cx="4896544" cy="4449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831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620688"/>
            <a:ext cx="8424935" cy="5904656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Целью </a:t>
            </a:r>
            <a:r>
              <a:rPr lang="ru-RU" sz="3200" b="1" dirty="0" err="1">
                <a:solidFill>
                  <a:srgbClr val="FF0000"/>
                </a:solidFill>
              </a:rPr>
              <a:t>здоровьесберегающих</a:t>
            </a:r>
            <a:r>
              <a:rPr lang="ru-RU" sz="3200" b="1" dirty="0">
                <a:solidFill>
                  <a:srgbClr val="FF0000"/>
                </a:solidFill>
              </a:rPr>
              <a:t> технологий 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является обеспечение ребенку возможности сохранения здоровья, формирование у него необходимых знаний, умений, навыков здорового образа жизни.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</a:rPr>
              <a:t>Здоровьесберегающие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педагогические технологии включают все аспекты воздействия педагога на здоровье ребенка на разных уровнях — когнитивном, эмоциональном, поведенческом.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7283152" cy="21035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298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152400"/>
            <a:ext cx="8791575" cy="6553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9325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410" name="Picture 2" descr="C:\Users\user\Desktop\Новая папка (4)\P10806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528" y="3068959"/>
            <a:ext cx="6120680" cy="35982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7411" name="Picture 3" descr="C:\Users\user\Desktop\Новая папка (4)\P10806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868" y="292726"/>
            <a:ext cx="4248471" cy="25602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7416" name="Picture 8" descr="http://zatosvetly.ru/upload/medialibrary/bf3/SAM_29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87" y="292727"/>
            <a:ext cx="4380121" cy="25602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0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42063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6247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B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64674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b="1" dirty="0">
                <a:solidFill>
                  <a:srgbClr val="FF0000"/>
                </a:solidFill>
                <a:latin typeface="Arial"/>
              </a:rPr>
              <a:t>1. Медико-профилактическая технология.</a:t>
            </a:r>
          </a:p>
          <a:p>
            <a:r>
              <a:rPr lang="ru-RU" b="1" dirty="0">
                <a:solidFill>
                  <a:srgbClr val="FF0000"/>
                </a:solidFill>
                <a:latin typeface="Arial"/>
              </a:rPr>
              <a:t>2. Физкультурно-оздоровительная технология.</a:t>
            </a:r>
          </a:p>
          <a:p>
            <a:r>
              <a:rPr lang="ru-RU" b="1" dirty="0">
                <a:solidFill>
                  <a:srgbClr val="FF0000"/>
                </a:solidFill>
                <a:latin typeface="Arial"/>
              </a:rPr>
              <a:t>3. Технологии </a:t>
            </a:r>
            <a:r>
              <a:rPr lang="ru-RU" b="1" dirty="0" err="1">
                <a:solidFill>
                  <a:srgbClr val="FF0000"/>
                </a:solidFill>
                <a:latin typeface="Arial"/>
              </a:rPr>
              <a:t>здоровьесбережения</a:t>
            </a:r>
            <a:r>
              <a:rPr lang="ru-RU" b="1" dirty="0">
                <a:solidFill>
                  <a:srgbClr val="FF0000"/>
                </a:solidFill>
                <a:latin typeface="Arial"/>
              </a:rPr>
              <a:t> и </a:t>
            </a:r>
            <a:r>
              <a:rPr lang="ru-RU" b="1" dirty="0" err="1">
                <a:solidFill>
                  <a:srgbClr val="FF0000"/>
                </a:solidFill>
                <a:latin typeface="Arial"/>
              </a:rPr>
              <a:t>здоровьеобогащения</a:t>
            </a:r>
            <a:r>
              <a:rPr lang="ru-RU" b="1" dirty="0">
                <a:solidFill>
                  <a:srgbClr val="FF0000"/>
                </a:solidFill>
                <a:latin typeface="Arial"/>
              </a:rPr>
              <a:t> педагогов.</a:t>
            </a:r>
          </a:p>
          <a:p>
            <a:r>
              <a:rPr lang="ru-RU" b="1" dirty="0">
                <a:solidFill>
                  <a:srgbClr val="FF0000"/>
                </a:solidFill>
                <a:latin typeface="Arial"/>
              </a:rPr>
              <a:t>4. Технологии </a:t>
            </a:r>
            <a:r>
              <a:rPr lang="ru-RU" b="1" dirty="0" err="1">
                <a:solidFill>
                  <a:srgbClr val="FF0000"/>
                </a:solidFill>
                <a:latin typeface="Arial"/>
              </a:rPr>
              <a:t>валеологического</a:t>
            </a:r>
            <a:r>
              <a:rPr lang="ru-RU" b="1" dirty="0">
                <a:solidFill>
                  <a:srgbClr val="FF0000"/>
                </a:solidFill>
                <a:latin typeface="Arial"/>
              </a:rPr>
              <a:t> просвещения родителей.</a:t>
            </a:r>
          </a:p>
          <a:p>
            <a:r>
              <a:rPr lang="ru-RU" b="1" dirty="0">
                <a:solidFill>
                  <a:srgbClr val="FF0000"/>
                </a:solidFill>
                <a:latin typeface="Arial"/>
              </a:rPr>
              <a:t>5. </a:t>
            </a:r>
            <a:r>
              <a:rPr lang="ru-RU" b="1" dirty="0" err="1">
                <a:solidFill>
                  <a:srgbClr val="FF0000"/>
                </a:solidFill>
                <a:latin typeface="Arial"/>
              </a:rPr>
              <a:t>Здоровьесберегающие</a:t>
            </a:r>
            <a:r>
              <a:rPr lang="ru-RU" b="1" dirty="0">
                <a:solidFill>
                  <a:srgbClr val="FF0000"/>
                </a:solidFill>
                <a:latin typeface="Arial"/>
              </a:rPr>
              <a:t> образовательные технологии. </a:t>
            </a:r>
            <a:endParaRPr lang="ru-RU" b="1" dirty="0" smtClean="0">
              <a:solidFill>
                <a:srgbClr val="FF0000"/>
              </a:solidFill>
              <a:latin typeface="Arial"/>
            </a:endParaRPr>
          </a:p>
          <a:p>
            <a:r>
              <a:rPr lang="ru-RU" b="1" smtClean="0">
                <a:solidFill>
                  <a:srgbClr val="FF0000"/>
                </a:solidFill>
                <a:latin typeface="Arial"/>
              </a:rPr>
              <a:t>6.Технологии </a:t>
            </a:r>
            <a:r>
              <a:rPr lang="ru-RU" b="1">
                <a:solidFill>
                  <a:srgbClr val="FF0000"/>
                </a:solidFill>
                <a:latin typeface="Arial"/>
              </a:rPr>
              <a:t>обеспечения социально-психологического благополучия ребёнка</a:t>
            </a:r>
            <a:endParaRPr lang="ru-RU" b="1" dirty="0" smtClean="0">
              <a:solidFill>
                <a:srgbClr val="FF0000"/>
              </a:solidFill>
              <a:latin typeface="Arial"/>
            </a:endParaRPr>
          </a:p>
          <a:p>
            <a:endParaRPr lang="ru-RU" b="1" i="0" dirty="0">
              <a:solidFill>
                <a:srgbClr val="FF0000"/>
              </a:solidFill>
              <a:effectLst/>
              <a:latin typeface="Arial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2226576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Виды </a:t>
            </a:r>
            <a:r>
              <a:rPr lang="ru-RU" b="1" dirty="0" err="1">
                <a:solidFill>
                  <a:srgbClr val="7030A0"/>
                </a:solidFill>
              </a:rPr>
              <a:t>здоровьесберегающих</a:t>
            </a:r>
            <a:r>
              <a:rPr lang="ru-RU" b="1" dirty="0">
                <a:solidFill>
                  <a:srgbClr val="7030A0"/>
                </a:solidFill>
              </a:rPr>
              <a:t> технологий в дошкольном образовании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628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404665"/>
            <a:ext cx="7408333" cy="5256584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Формы организации </a:t>
            </a:r>
            <a:r>
              <a:rPr lang="ru-RU" b="1" dirty="0" err="1">
                <a:solidFill>
                  <a:srgbClr val="FF0000"/>
                </a:solidFill>
              </a:rPr>
              <a:t>здоровьесберегающей</a:t>
            </a:r>
            <a:r>
              <a:rPr lang="ru-RU" b="1" dirty="0">
                <a:solidFill>
                  <a:srgbClr val="FF0000"/>
                </a:solidFill>
              </a:rPr>
              <a:t> работы</a:t>
            </a:r>
            <a:r>
              <a:rPr lang="ru-RU" b="1" dirty="0" smtClean="0">
                <a:solidFill>
                  <a:srgbClr val="FF0000"/>
                </a:solidFill>
              </a:rPr>
              <a:t>:</a:t>
            </a:r>
            <a:endParaRPr lang="ru-RU" b="1" dirty="0">
              <a:solidFill>
                <a:srgbClr val="FF0000"/>
              </a:solidFill>
            </a:endParaRPr>
          </a:p>
          <a:p>
            <a:r>
              <a:rPr lang="ru-RU" b="1" dirty="0">
                <a:solidFill>
                  <a:srgbClr val="0070C0"/>
                </a:solidFill>
              </a:rPr>
              <a:t>Физкультурные занятия</a:t>
            </a:r>
          </a:p>
          <a:p>
            <a:r>
              <a:rPr lang="ru-RU" b="1" dirty="0">
                <a:solidFill>
                  <a:srgbClr val="0070C0"/>
                </a:solidFill>
              </a:rPr>
              <a:t>Самостоятельная деятельность детей</a:t>
            </a:r>
          </a:p>
          <a:p>
            <a:r>
              <a:rPr lang="ru-RU" b="1" dirty="0">
                <a:solidFill>
                  <a:srgbClr val="0070C0"/>
                </a:solidFill>
              </a:rPr>
              <a:t>Подвижные игры</a:t>
            </a:r>
          </a:p>
          <a:p>
            <a:r>
              <a:rPr lang="ru-RU" b="1" dirty="0">
                <a:solidFill>
                  <a:srgbClr val="0070C0"/>
                </a:solidFill>
              </a:rPr>
              <a:t>Утренняя гимнастика</a:t>
            </a:r>
          </a:p>
          <a:p>
            <a:r>
              <a:rPr lang="ru-RU" b="1" dirty="0">
                <a:solidFill>
                  <a:srgbClr val="0070C0"/>
                </a:solidFill>
              </a:rPr>
              <a:t>Гимнастика бодрящая</a:t>
            </a:r>
          </a:p>
          <a:p>
            <a:r>
              <a:rPr lang="ru-RU" b="1" dirty="0">
                <a:solidFill>
                  <a:srgbClr val="0070C0"/>
                </a:solidFill>
              </a:rPr>
              <a:t>Физические упражнения после </a:t>
            </a:r>
            <a:r>
              <a:rPr lang="ru-RU" b="1" dirty="0" smtClean="0">
                <a:solidFill>
                  <a:srgbClr val="0070C0"/>
                </a:solidFill>
              </a:rPr>
              <a:t>сна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Прогулки на свежем воздухе </a:t>
            </a:r>
            <a:endParaRPr lang="ru-RU" b="1" dirty="0">
              <a:solidFill>
                <a:srgbClr val="0070C0"/>
              </a:solidFill>
            </a:endParaRPr>
          </a:p>
          <a:p>
            <a:r>
              <a:rPr lang="ru-RU" b="1" dirty="0" smtClean="0">
                <a:solidFill>
                  <a:srgbClr val="0070C0"/>
                </a:solidFill>
              </a:rPr>
              <a:t>Физкультурные </a:t>
            </a:r>
            <a:r>
              <a:rPr lang="ru-RU" b="1" dirty="0">
                <a:solidFill>
                  <a:srgbClr val="0070C0"/>
                </a:solidFill>
              </a:rPr>
              <a:t>досуги и развлечения</a:t>
            </a:r>
          </a:p>
          <a:p>
            <a:r>
              <a:rPr lang="ru-RU" b="1" dirty="0">
                <a:solidFill>
                  <a:srgbClr val="0070C0"/>
                </a:solidFill>
              </a:rPr>
              <a:t>Пальчиковая гимнастика</a:t>
            </a:r>
          </a:p>
          <a:p>
            <a:r>
              <a:rPr lang="ru-RU" b="1" dirty="0">
                <a:solidFill>
                  <a:srgbClr val="0070C0"/>
                </a:solidFill>
              </a:rPr>
              <a:t>Дыхательная гимнастика</a:t>
            </a:r>
          </a:p>
          <a:p>
            <a:r>
              <a:rPr lang="ru-RU" b="1" dirty="0" err="1">
                <a:solidFill>
                  <a:srgbClr val="0070C0"/>
                </a:solidFill>
              </a:rPr>
              <a:t>Сказкотерапия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7715200" cy="6633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765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День  начинаем с утренней гимнастики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>Основная цель –создать положительное настроение  и повысить мышечный тонус.  Проводится в физкультурном зале, каждое утро в течении 5 минут.</a:t>
            </a:r>
            <a:r>
              <a:rPr lang="ru-RU" sz="4900" b="1" dirty="0" smtClean="0">
                <a:solidFill>
                  <a:srgbClr val="FF0000"/>
                </a:solidFill>
              </a:rPr>
              <a:t/>
            </a:r>
            <a:br>
              <a:rPr lang="ru-RU" sz="4900" b="1" dirty="0" smtClean="0">
                <a:solidFill>
                  <a:srgbClr val="FF0000"/>
                </a:solidFill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27" name="Picture 3" descr="C:\Users\user\Desktop\Новая папка (4)\P10804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3" y="2276872"/>
            <a:ext cx="4464496" cy="43040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user\Desktop\Новая папка (4)\P10805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76872"/>
            <a:ext cx="4200467" cy="41764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53197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Новая папка (4)\P10804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24" y="188640"/>
            <a:ext cx="4536503" cy="43204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Новая папка (4)\P10805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14" y="2996952"/>
            <a:ext cx="4853865" cy="3600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039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Три  раза в неделю по 15 минут проходят занятия по физическому развитию.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user\Desktop\Новая папка (4)\P10804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45" y="1988840"/>
            <a:ext cx="4281055" cy="41764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051" name="Picture 3" descr="C:\Users\user\Desktop\Новая папка (4)\P10804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819" y="2348880"/>
            <a:ext cx="4184669" cy="43204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0751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754</TotalTime>
  <Words>214</Words>
  <Application>Microsoft Office PowerPoint</Application>
  <PresentationFormat>Экран (4:3)</PresentationFormat>
  <Paragraphs>54</Paragraphs>
  <Slides>42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Волна</vt:lpstr>
      <vt:lpstr>                Применение здоровьесберегающих технологий в работе с детьми младшего дошкольного возраста</vt:lpstr>
      <vt:lpstr>Презентация PowerPoint</vt:lpstr>
      <vt:lpstr>“Здоровьесберегающая технология” — это система мер, включающая взаимосвязь и взаимодействие всех факторов образовательной среды, направленных на сохранение здоровья ребенка на всех этапах его обучения и развития. В концепции дошкольного образования предусмотрено не только сохранение, но и активное формирование здорового образа жизни детей.</vt:lpstr>
      <vt:lpstr>Презентация PowerPoint</vt:lpstr>
      <vt:lpstr>Виды здоровьесберегающих технологий в дошкольном образовании </vt:lpstr>
      <vt:lpstr>Презентация PowerPoint</vt:lpstr>
      <vt:lpstr> День  начинаем с утренней гимнастики Основная цель –создать положительное настроение  и повысить мышечный тонус.  Проводится в физкультурном зале, каждое утро в течении 5 минут. </vt:lpstr>
      <vt:lpstr>Презентация PowerPoint</vt:lpstr>
      <vt:lpstr>Три  раза в неделю по 15 минут проходят занятия по физическому развитию.</vt:lpstr>
      <vt:lpstr>Презентация PowerPoint</vt:lpstr>
      <vt:lpstr>Презентация PowerPoint</vt:lpstr>
      <vt:lpstr> Пальчиковая гимнастика активизирует речь, мышление, творческие способности, повышает работоспособность головного мозга. Сопровождается веселыми стишками и потешками.</vt:lpstr>
      <vt:lpstr>  Физкультминутки  (динамические паузы) это прекрасная возможность для детей сделать переход между разными видами НОД, снять эмоциональное напряжение, повысить работоспособность и снять  нагрузку,  связанную  с сидением на стуле.</vt:lpstr>
      <vt:lpstr> Самомассаж  необходим ля повышения сопротивляемости организма и укрепления умственного и физического здоровья. Самомассаж с использованием КАШТАНОВ </vt:lpstr>
      <vt:lpstr>Массажер «Ежик»</vt:lpstr>
      <vt:lpstr>Используем  карандаши</vt:lpstr>
      <vt:lpstr>С использованием  сосновых шишек</vt:lpstr>
      <vt:lpstr>Пощипывание, поглаживание и растирание (обязательно чистыми руками)</vt:lpstr>
      <vt:lpstr>Профилактика плоскостопия  различные массажные коврики,  летом босоножие по траве</vt:lpstr>
      <vt:lpstr>Оздоровительная ходьба</vt:lpstr>
      <vt:lpstr>Массажируем друг друга</vt:lpstr>
      <vt:lpstr>Индивидуальная работа по ФИЗО</vt:lpstr>
      <vt:lpstr>Упражнения на дыхание </vt:lpstr>
      <vt:lpstr>Презентация PowerPoint</vt:lpstr>
      <vt:lpstr>Спортивный уголок в группе.  У детей есть возможность выполнять разные упражнения с предметами. Это способствуют формированию двигательных качеств и навыков, вызывает положительные эмоции у детей, что улучшает их физическое и психическое здоровье.</vt:lpstr>
      <vt:lpstr> Музыкотерапия включает в себя прослушивание музыкальных произведений, пение песен, ритмические движения под музыку, игра на детских музыкальных инструментах.</vt:lpstr>
      <vt:lpstr>Презентация PowerPoint</vt:lpstr>
      <vt:lpstr>Минутки релаксации  Цель - снять физическое и психическое напряжение.Проводится под спокойную музыку, сопровождается словами педагога.</vt:lpstr>
      <vt:lpstr> Сказкотерапия Терапия сказкой помогает ребенку справиться со многими внутренними переживаниями. Маленькому человечку всегда проще передать нормы поведения и умение ориентироваться в разных жизненных ситуациях в игровой форме.</vt:lpstr>
      <vt:lpstr>Наш театр</vt:lpstr>
      <vt:lpstr>   Прогулка  имеет большое значение для физического развития дошкольника. Являясь  первым и наиболее доступным средством закаливания детского организма,  она способствует повышению его выносливости и устойчивости к неблагоприятным воздействиям внешней среды, особенно к простудным заболеваниям.</vt:lpstr>
      <vt:lpstr>Презентация PowerPoint</vt:lpstr>
      <vt:lpstr>  Движение  -это жизнь! Подвижные и спортивные игры используются на прогулке и в самостоятельной деятельности детей. Подвижные и спортивные игры оказывают благотворное влияние на общее состояние здоровья детей, улучшая аппетит, укрепляя нервную систему, повышая сопротивляемость организма к различным заболеваниям. </vt:lpstr>
      <vt:lpstr>Гигиенические процедуры (умывание и обливание рук до локтя прохладной водой)</vt:lpstr>
      <vt:lpstr>Чесночный талисман                 Зеленый лук-витаминная        добавка в первые блюда</vt:lpstr>
      <vt:lpstr> ЗДОРОВЫЙ СОН –  ЗАЛОГ ХОРОШЕГО НАСТРОЕНИЯ И КРЕПКОГО ЗДОРОВЬЯ. </vt:lpstr>
      <vt:lpstr>Побудки после сна цель гимнастики после дневного сна – поднять настроение и мышечный тонус детей с помощью воздушных ванн и физических упражнений.</vt:lpstr>
      <vt:lpstr> Работа с родителями *консультации *папки-передвижки *стенды полезной информации *родительские собрания *совместные физкультурные досуги *фотовыставки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Применение  здоровьесберегающих  технологий в ДОО</dc:title>
  <dc:creator>user</dc:creator>
  <cp:lastModifiedBy>user</cp:lastModifiedBy>
  <cp:revision>43</cp:revision>
  <dcterms:created xsi:type="dcterms:W3CDTF">2016-01-05T17:27:38Z</dcterms:created>
  <dcterms:modified xsi:type="dcterms:W3CDTF">2016-01-27T03:29:01Z</dcterms:modified>
</cp:coreProperties>
</file>