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8" r:id="rId4"/>
    <p:sldId id="265" r:id="rId5"/>
    <p:sldId id="294" r:id="rId6"/>
    <p:sldId id="295" r:id="rId7"/>
    <p:sldId id="296" r:id="rId8"/>
    <p:sldId id="297" r:id="rId9"/>
    <p:sldId id="298" r:id="rId10"/>
    <p:sldId id="267" r:id="rId11"/>
    <p:sldId id="299" r:id="rId12"/>
    <p:sldId id="270" r:id="rId13"/>
    <p:sldId id="300" r:id="rId14"/>
    <p:sldId id="301" r:id="rId15"/>
    <p:sldId id="274" r:id="rId16"/>
    <p:sldId id="275" r:id="rId17"/>
    <p:sldId id="269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60" r:id="rId30"/>
    <p:sldId id="261" r:id="rId31"/>
    <p:sldId id="262" r:id="rId32"/>
    <p:sldId id="289" r:id="rId33"/>
    <p:sldId id="290" r:id="rId34"/>
    <p:sldId id="291" r:id="rId35"/>
    <p:sldId id="292" r:id="rId36"/>
    <p:sldId id="293" r:id="rId37"/>
    <p:sldId id="263" r:id="rId38"/>
    <p:sldId id="25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9900"/>
    <a:srgbClr val="FF0066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05D1676-71BB-4FBC-B36C-3E7D5E64A285}" type="datetimeFigureOut">
              <a:rPr lang="ru-RU"/>
              <a:pPr>
                <a:defRPr/>
              </a:pPr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3EF08D3-EEE0-4BA7-9287-E732245CC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3D78D7-9252-480A-B30C-0E1B1398BD02}" type="slidenum">
              <a:rPr lang="ru-RU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6457F-CF14-4F06-9CC1-7B70FFCF858A}" type="slidenum">
              <a:rPr lang="ru-RU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6457F-CF14-4F06-9CC1-7B70FFCF858A}" type="slidenum">
              <a:rPr lang="ru-RU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6457F-CF14-4F06-9CC1-7B70FFCF858A}" type="slidenum">
              <a:rPr lang="ru-RU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6457F-CF14-4F06-9CC1-7B70FFCF858A}" type="slidenum">
              <a:rPr lang="ru-RU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6457F-CF14-4F06-9CC1-7B70FFCF858A}" type="slidenum">
              <a:rPr lang="ru-RU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86457F-CF14-4F06-9CC1-7B70FFCF858A}" type="slidenum">
              <a:rPr lang="ru-RU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4F975-A995-4983-A252-8A3E21149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34954-08D6-4087-B8CA-EDD424152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36F1-9DC4-440F-AE36-9151BD33A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3A86-160B-4945-8555-C790B363E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C3EF-B56F-48C4-8078-79D7AA64A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ABE9-CD5D-4B66-AF90-7290130FE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3E587-A23B-41A3-B2F2-E006722D8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3E09C-8448-4CF3-A637-0F34A91C4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9C9D8-897E-44D9-993A-76C1B21D5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E9F8-D735-48BF-9C26-692C212ED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1998-B0B1-4B22-8CD0-6A8F26CF6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D813348-0CE8-47F0-8FBA-BE803FC3C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857250"/>
            <a:ext cx="7572402" cy="321469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Тема урока: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«Идейно-художественное своеобразие ранних рассказов А.П.Чехова»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43445"/>
            <a:ext cx="7215214" cy="64294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Урок литературы в 11 классе подготовлен учителем русского языка и литературы Ударного УКП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Петровой Оксаной Владимировной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9" descr="chehov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85860"/>
            <a:ext cx="3673475" cy="457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1285860"/>
            <a:ext cx="37862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А.П.Чехов родился в Таганроге в 1860 году.     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Первое учебное заведение - Таганрогская гимназия. Далее учился на медицинском факультете Московского  университета. 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Основные занятия– практикующий врач, литератор.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Умер в 1904 году.</a:t>
            </a: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/>
            </a:r>
            <a:br>
              <a:rPr lang="ru-RU" sz="2400" b="1" dirty="0" smtClean="0">
                <a:solidFill>
                  <a:srgbClr val="000000"/>
                </a:solidFill>
              </a:rPr>
            </a:br>
            <a:r>
              <a:rPr lang="ru-RU" sz="2400" b="1" dirty="0" smtClean="0">
                <a:solidFill>
                  <a:srgbClr val="92D050"/>
                </a:solidFill>
              </a:rPr>
              <a:t>Дом – музей А.П. Чехова в Таганроге</a:t>
            </a:r>
            <a:r>
              <a:rPr lang="ru-RU" sz="4000" b="1" dirty="0" smtClean="0">
                <a:solidFill>
                  <a:srgbClr val="000000"/>
                </a:solidFill>
              </a:rPr>
              <a:t/>
            </a:r>
            <a:br>
              <a:rPr lang="ru-RU" sz="4000" b="1" dirty="0" smtClean="0">
                <a:solidFill>
                  <a:srgbClr val="000000"/>
                </a:solidFill>
              </a:rPr>
            </a:br>
            <a:endParaRPr lang="ru-RU" sz="4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285860"/>
            <a:ext cx="37862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4" descr="Chekhov_Birth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86423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endParaRPr lang="ru-RU" sz="48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2" y="1357299"/>
            <a:ext cx="3571900" cy="3714775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285860"/>
            <a:ext cx="37862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5" descr="chehov_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285860"/>
            <a:ext cx="3386135" cy="37147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5072074"/>
            <a:ext cx="3429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</a:rPr>
              <a:t>Павел Егорович Чехов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5072074"/>
            <a:ext cx="3429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4" descr="Бакалейная ла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196975"/>
            <a:ext cx="3960813" cy="374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716016" y="5157192"/>
            <a:ext cx="4053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2"/>
                </a:solidFill>
              </a:rPr>
              <a:t>Бакалейная лавка Чеховых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800080"/>
                </a:solidFill>
              </a:rPr>
              <a:t>Мать</a:t>
            </a:r>
            <a:endParaRPr lang="ru-RU" sz="4800" b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2" y="1357299"/>
            <a:ext cx="3571900" cy="3714775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285860"/>
            <a:ext cx="37862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Picture 7" descr="chehova_e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3357586" cy="37147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57818" y="5072074"/>
            <a:ext cx="34290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Евгения Яковлевна Чехова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772817"/>
            <a:ext cx="40324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latin typeface="Monotype Corsiva" pitchFamily="66" charset="0"/>
              </a:rPr>
              <a:t>«Талант в нас со стороны отца, а душа со стороны матери»</a:t>
            </a: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Семья А.П. Чехова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2" y="1357299"/>
            <a:ext cx="3571900" cy="3714775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285860"/>
            <a:ext cx="37862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772817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8" name="Picture 4" descr="семь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5"/>
            <a:ext cx="792961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5357826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Семья Чеховых. Таганрог, 1874 г. Сидят слева направо: брат писателя Михаил, сестра Мария, Отец Павел Егорович, мать Евгения Яковлевна, жена дяди </a:t>
            </a:r>
            <a:r>
              <a:rPr lang="ru-RU" b="1" dirty="0" err="1" smtClean="0">
                <a:solidFill>
                  <a:srgbClr val="002060"/>
                </a:solidFill>
              </a:rPr>
              <a:t>Митрофана</a:t>
            </a:r>
            <a:r>
              <a:rPr lang="ru-RU" b="1" dirty="0" smtClean="0">
                <a:solidFill>
                  <a:srgbClr val="002060"/>
                </a:solidFill>
              </a:rPr>
              <a:t> Егоровича Людмила Павловна, их сын Георгий. Стоят: брат писателя Иван, Антон Павлович, старшие братья Николай и Александр, дядя </a:t>
            </a:r>
            <a:r>
              <a:rPr lang="ru-RU" b="1" dirty="0" err="1" smtClean="0">
                <a:solidFill>
                  <a:srgbClr val="002060"/>
                </a:solidFill>
              </a:rPr>
              <a:t>Митрофан</a:t>
            </a:r>
            <a:r>
              <a:rPr lang="ru-RU" b="1" dirty="0" smtClean="0">
                <a:solidFill>
                  <a:srgbClr val="002060"/>
                </a:solidFill>
              </a:rPr>
              <a:t> Егорович.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Словарная работа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2" y="1357299"/>
            <a:ext cx="3571900" cy="3714775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285860"/>
            <a:ext cx="37862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1643050"/>
            <a:ext cx="3571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500174"/>
            <a:ext cx="32146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71547"/>
            <a:ext cx="8858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Псевдоним</a:t>
            </a:r>
            <a:r>
              <a:rPr lang="ru-RU" sz="4400" dirty="0" smtClean="0">
                <a:latin typeface="Monotype Corsiva" pitchFamily="66" charset="0"/>
              </a:rPr>
              <a:t> (от греч. </a:t>
            </a:r>
            <a:r>
              <a:rPr lang="ru-RU" sz="4400" dirty="0" err="1" smtClean="0">
                <a:latin typeface="Monotype Corsiva" pitchFamily="66" charset="0"/>
              </a:rPr>
              <a:t>р</a:t>
            </a:r>
            <a:r>
              <a:rPr lang="en-US" sz="4400" dirty="0" err="1" smtClean="0">
                <a:latin typeface="Monotype Corsiva" pitchFamily="66" charset="0"/>
              </a:rPr>
              <a:t>seudos</a:t>
            </a:r>
            <a:r>
              <a:rPr lang="ru-RU" sz="4400" dirty="0" smtClean="0">
                <a:latin typeface="Monotype Corsiva" pitchFamily="66" charset="0"/>
              </a:rPr>
              <a:t> – ложь, вымысел) – вымышленное имя, под которым автор публикует свои произведения.</a:t>
            </a:r>
          </a:p>
          <a:p>
            <a:endParaRPr lang="ru-RU" sz="3200" dirty="0" smtClean="0"/>
          </a:p>
          <a:p>
            <a:endParaRPr lang="ru-RU" sz="3200" dirty="0" smtClean="0"/>
          </a:p>
        </p:txBody>
      </p:sp>
      <p:pic>
        <p:nvPicPr>
          <p:cNvPr id="10" name="Рисунок 4" descr="Pic_13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57563"/>
            <a:ext cx="5357850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Сахалин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2" y="1357299"/>
            <a:ext cx="3571900" cy="3714775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285860"/>
            <a:ext cx="37862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1643050"/>
            <a:ext cx="3571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1500174"/>
            <a:ext cx="32146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285860"/>
            <a:ext cx="32147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70C0"/>
                </a:solidFill>
              </a:rPr>
              <a:t>В 1890 году А.П. Чехов отправляется в Сибирь, чтобы затем посетить остров Сахалин</a:t>
            </a:r>
          </a:p>
          <a:p>
            <a:pPr algn="just"/>
            <a:endParaRPr lang="ru-RU" sz="3200" dirty="0" smtClean="0">
              <a:solidFill>
                <a:srgbClr val="0070C0"/>
              </a:solidFill>
            </a:endParaRPr>
          </a:p>
          <a:p>
            <a:pPr algn="just"/>
            <a:endParaRPr lang="ru-RU" sz="3200" dirty="0" smtClean="0">
              <a:solidFill>
                <a:srgbClr val="0070C0"/>
              </a:solidFill>
            </a:endParaRPr>
          </a:p>
          <a:p>
            <a:pPr algn="just"/>
            <a:endParaRPr lang="ru-RU" sz="3200" dirty="0" smtClean="0"/>
          </a:p>
        </p:txBody>
      </p:sp>
      <p:pic>
        <p:nvPicPr>
          <p:cNvPr id="11" name="Рисунок 3" descr="sahalin1_18b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285874"/>
            <a:ext cx="4764087" cy="471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Чеховские места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928670"/>
            <a:ext cx="37862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Ялта</a:t>
            </a: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3" y="857232"/>
            <a:ext cx="40719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Подмосковная усадьба Мелихово</a:t>
            </a:r>
          </a:p>
          <a:p>
            <a:endParaRPr lang="ru-RU" dirty="0"/>
          </a:p>
        </p:txBody>
      </p:sp>
      <p:pic>
        <p:nvPicPr>
          <p:cNvPr id="11" name="Picture 2" descr="C:\Users\Денис\Desktop\1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57365"/>
            <a:ext cx="4010025" cy="39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 descr="4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396044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user\Desktop\загрузки\dom-dacha-a-p-chexova-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857628"/>
            <a:ext cx="403244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А.П. Чехов с женой Ольгой </a:t>
            </a:r>
            <a:r>
              <a:rPr lang="ru-RU" sz="28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Книппер</a:t>
            </a:r>
            <a:endParaRPr lang="ru-RU" sz="28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928670"/>
            <a:ext cx="378621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3" descr="1647944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671517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885"/>
          </a:xfrm>
        </p:spPr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</a:rPr>
              <a:t>Рассказ «Хамелеон»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4114800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285860"/>
            <a:ext cx="37862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464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Blog - Rubtsov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4000528" cy="5143536"/>
          </a:xfrm>
          <a:prstGeom prst="rect">
            <a:avLst/>
          </a:prstGeom>
          <a:noFill/>
        </p:spPr>
      </p:pic>
      <p:pic>
        <p:nvPicPr>
          <p:cNvPr id="9220" name="Picture 4" descr="Урок литературы на тему &quot;А.П. Чехов. &quot;Хамелеон&quot;. Смысл названия рассказа. Осмеяние трусости и угодничеств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857232"/>
            <a:ext cx="397668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Цель урока: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дополнить знания учащихся по жизненному и творческому пути А.П. Чехова;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рассмотреть идейно-художественное своеобразие его ранних рассказов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88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Тест по рассказу «Хамелеон»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115328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285860"/>
            <a:ext cx="37862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464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82868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F0066"/>
                </a:solidFill>
              </a:rPr>
              <a:t>Вопрос 1.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</a:rPr>
              <a:t>Главный герой «Хамелеона»: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а) Очумелов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б) Овсов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в) Денис Григорьев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88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Тест по рассказу «Хамелеон»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115328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lvl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 творчестве Чехова важную роль играют внешние детали. На перемену внутреннего состояния полицейского надзирателя указывает: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а) узелок в руке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б) снятая или накинутая на плечи шинель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в) корзина с конфискованным крыжовником</a:t>
            </a: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285860"/>
            <a:ext cx="37862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464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F0066"/>
                </a:solidFill>
              </a:rPr>
              <a:t>Вопрос 2.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88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Тест по рассказу «Хамелеон»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115328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Отличительной чертой произведения является: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а) глубокий лиризм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б) искрящийся юмор, громкий смех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в) пафос</a:t>
            </a: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285860"/>
            <a:ext cx="37862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464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F0066"/>
                </a:solidFill>
              </a:rPr>
              <a:t>Вопрос 3.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88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Тест по рассказу «Хамелеон»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115328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Жанр произведения: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а) рассказ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б) очерк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в) повесть</a:t>
            </a: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285860"/>
            <a:ext cx="37862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464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F0066"/>
                </a:solidFill>
              </a:rPr>
              <a:t>Вопрос 4.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88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Тест по рассказу «Хамелеон»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115328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Автор относится к Очумелову: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а) нейтрально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б) с сарказмом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в) с сочувствием</a:t>
            </a: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285860"/>
            <a:ext cx="37862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464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F0066"/>
                </a:solidFill>
              </a:rPr>
              <a:t>Вопрос 5.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88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Тест по рассказу «Хамелеон»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115328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Отношение Очумелова к </a:t>
            </a:r>
            <a:r>
              <a:rPr lang="ru-RU" dirty="0" err="1" smtClean="0">
                <a:solidFill>
                  <a:srgbClr val="002060"/>
                </a:solidFill>
              </a:rPr>
              <a:t>Хрюкину</a:t>
            </a:r>
            <a:r>
              <a:rPr lang="ru-RU" dirty="0" smtClean="0">
                <a:solidFill>
                  <a:srgbClr val="002060"/>
                </a:solidFill>
              </a:rPr>
              <a:t> меняется в связи с тем, что он: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а) разобрался в происшедшем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б) пожалел золотых дел мастера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в) узнал, чья собака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285860"/>
            <a:ext cx="37862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464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F0066"/>
                </a:solidFill>
              </a:rPr>
              <a:t>Вопрос 6.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88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Тест по рассказу «Хамелеон»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115328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285860"/>
            <a:ext cx="37862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464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F0066"/>
                </a:solidFill>
              </a:rPr>
              <a:t>Вопрос 7.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071678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</a:rPr>
              <a:t>Произведение: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а) основано на жизненных ситуациях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б) является вымыслом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в) сочетает авторский вымысел и жизненную ситуацию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88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Тест по рассказу «Хамелеон»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115328" cy="44831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Особенность произведения: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а) за анекдотической ситуацией скрыт глубокий жизненный смысл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б) наличие нескольких рассказчиков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в) высокий лиризм</a:t>
            </a: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285860"/>
            <a:ext cx="37862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464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F0066"/>
                </a:solidFill>
              </a:rPr>
              <a:t>Вопрос 8.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55088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Лингвистическая разминка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115328" cy="44831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Синтаксический разбор предложения:</a:t>
            </a:r>
          </a:p>
          <a:p>
            <a:pPr algn="just" eaLnBrk="1" hangingPunct="1"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«…За ним шагает рыжий городовой с решетом, доверху наполненным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конфискован-ным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крыжовником»</a:t>
            </a: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285860"/>
            <a:ext cx="378621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1214422"/>
            <a:ext cx="464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 smtClean="0"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None/>
            </a:pP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78581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Garamond" pitchFamily="18" charset="0"/>
              <a:buChar char="−"/>
            </a:pP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85860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«Лошадиная фамилия»</a:t>
            </a:r>
          </a:p>
        </p:txBody>
      </p:sp>
      <p:pic>
        <p:nvPicPr>
          <p:cNvPr id="8194" name="Picture 2" descr="Лошадиная фамилия. 1885 1960 Горбачев М.Г. - Таганрогские и краеведческие мотивы в произведениях А. П. Чехо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4286280" cy="4257675"/>
          </a:xfrm>
          <a:prstGeom prst="rect">
            <a:avLst/>
          </a:prstGeom>
          <a:noFill/>
        </p:spPr>
      </p:pic>
      <p:pic>
        <p:nvPicPr>
          <p:cNvPr id="8196" name="Picture 4" descr="Крамарь Еле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407196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Задачи урока: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1.	Образовательные: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расширить познания учащихся о жизни и творчестве А.П. Чехова;</a:t>
            </a:r>
          </a:p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помочь обучающимся увидеть индивидуальность писателя через художественные особенности его произведений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2.	Развивающие: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развивать навыки самостоятельной работы с текстом;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развивать способность к самостоятельному мышлению;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развивать умение высказывать и аргументировать свое мнение;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прививать интерес к творчеству А.П. Чехова.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3.	Воспитывающие: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/>
            <a:r>
              <a:rPr lang="ru-RU" sz="2000" dirty="0" smtClean="0">
                <a:solidFill>
                  <a:srgbClr val="FF0000"/>
                </a:solidFill>
              </a:rPr>
              <a:t>воспитывать любовь к русской литературе и родному языку;</a:t>
            </a:r>
          </a:p>
          <a:p>
            <a:pPr lvl="0"/>
            <a:r>
              <a:rPr lang="ru-RU" sz="2000" dirty="0" smtClean="0">
                <a:solidFill>
                  <a:srgbClr val="FF0000"/>
                </a:solidFill>
              </a:rPr>
              <a:t>воспитывать стремление к совершенствованию устной и письменной речи.</a:t>
            </a:r>
          </a:p>
          <a:p>
            <a:pPr eaLnBrk="1" hangingPunct="1">
              <a:defRPr/>
            </a:pP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Дайте характеристику предложения</a:t>
            </a:r>
            <a:endParaRPr lang="ru-RU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80"/>
                </a:solidFill>
              </a:rPr>
              <a:t>«…Он </a:t>
            </a:r>
            <a:r>
              <a:rPr lang="ru-RU" smtClean="0">
                <a:solidFill>
                  <a:srgbClr val="800080"/>
                </a:solidFill>
              </a:rPr>
              <a:t>поласкал </a:t>
            </a:r>
            <a:r>
              <a:rPr lang="ru-RU" smtClean="0">
                <a:solidFill>
                  <a:srgbClr val="800080"/>
                </a:solidFill>
              </a:rPr>
              <a:t>рот водкой</a:t>
            </a:r>
            <a:r>
              <a:rPr lang="ru-RU" dirty="0" smtClean="0">
                <a:solidFill>
                  <a:srgbClr val="800080"/>
                </a:solidFill>
              </a:rPr>
              <a:t>, коньяком, прикладывал к больному зубу табачную копоть, опий, скипидар, керосин, мазал щеку йодом, в ушах у него была вата, смоченная в спирту, но всё это или не помогало, или </a:t>
            </a:r>
            <a:r>
              <a:rPr lang="ru-RU" smtClean="0">
                <a:solidFill>
                  <a:srgbClr val="800080"/>
                </a:solidFill>
              </a:rPr>
              <a:t>вызывало </a:t>
            </a:r>
            <a:r>
              <a:rPr lang="ru-RU" smtClean="0">
                <a:solidFill>
                  <a:srgbClr val="800080"/>
                </a:solidFill>
              </a:rPr>
              <a:t>тошноту.»</a:t>
            </a:r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Рассмотрим портретные зарисовки героев рассказов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«Только что он пообедал на вокзале, и губы его, подернутые маслом, лоснились, как спелые вишни. Пахло от него хересом и </a:t>
            </a:r>
            <a:r>
              <a:rPr lang="ru-RU" dirty="0" err="1" smtClean="0"/>
              <a:t>флер-д'оранжем</a:t>
            </a:r>
            <a:r>
              <a:rPr lang="ru-RU" dirty="0" smtClean="0"/>
              <a:t>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9900"/>
                </a:solidFill>
              </a:rPr>
              <a:t>Толстый, Михаил. «Толстый и тонкий».</a:t>
            </a:r>
          </a:p>
          <a:p>
            <a:pPr lvl="0">
              <a:buNone/>
            </a:pPr>
            <a:endParaRPr lang="ru-RU" dirty="0"/>
          </a:p>
        </p:txBody>
      </p:sp>
      <p:pic>
        <p:nvPicPr>
          <p:cNvPr id="47106" name="Picture 2" descr="C:\Users\User\Desktop\толстый и тон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736"/>
            <a:ext cx="3571900" cy="3714776"/>
          </a:xfrm>
          <a:prstGeom prst="rect">
            <a:avLst/>
          </a:prstGeom>
          <a:noFill/>
        </p:spPr>
      </p:pic>
      <p:pic>
        <p:nvPicPr>
          <p:cNvPr id="47107" name="Picture 3" descr="C:\Users\User\Desktop\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428736"/>
            <a:ext cx="400052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Рассмотрим портретные зарисовки героев рассказов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«Он только что вышел из вагона и был навьючен чемоданами, узлами и картонками. Пахло от него ветчиной и кофейной гущей. Из-за его спины выглядывала худенькая женщина с длинным подбородком - его жена, и высокий гимназист с прищуренным глазом - его сын.»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428752"/>
          </a:xfrm>
        </p:spPr>
        <p:txBody>
          <a:bodyPr/>
          <a:lstStyle/>
          <a:p>
            <a:pPr lvl="0"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Тонкий, Порфирий. «Толстый и тонкий».</a:t>
            </a: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8130" name="Picture 2" descr="C:\Users\User\Desktop\0005-005-Tolstyj-i-tonkij-KHudozhnik-S.Alimov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428737"/>
            <a:ext cx="6034617" cy="3857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428752"/>
          </a:xfrm>
        </p:spPr>
        <p:txBody>
          <a:bodyPr/>
          <a:lstStyle/>
          <a:p>
            <a:pPr lvl="0" eaLnBrk="1" hangingPunct="1">
              <a:defRPr/>
            </a:pP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400" dirty="0" smtClean="0"/>
              <a:t>«У отставного генерал-майора разболелись зубы. Он полоскал рот водкой, коньяком, прикладывал к больному зубу табачную копоть, опий, скипидар, керосин, мазал щеку йодом, в ушах у него была вата, смоченная в спирту, но всё это или не помогало, или вызывало тошноту. Приезжал доктор. Он поковырял в зубе, прописал хину, но и это не помогло. На предложение вырвать больной зуб генерал ответил отказом. Все домашние - жена, дети, прислуга, даже поваренок Петька предлагали каждый свое средство»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85729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Рассмотрим портретные зарисовки героев рассказов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lvl="0" eaLnBrk="1" hangingPunct="1">
              <a:defRPr/>
            </a:pP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User\Desktop\86511737_671_Loshadinaya_familiy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71472" y="1142984"/>
            <a:ext cx="3429024" cy="4311649"/>
          </a:xfrm>
          <a:prstGeom prst="rect">
            <a:avLst/>
          </a:prstGeom>
          <a:noFill/>
        </p:spPr>
      </p:pic>
      <p:pic>
        <p:nvPicPr>
          <p:cNvPr id="1027" name="Picture 3" descr="C:\Users\User\Desktop\16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142984"/>
            <a:ext cx="3257554" cy="428628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8643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000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Генерал-майор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Булдеев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«Лошадиная фамилия».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Выводы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469741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ранних произведениях Чехова преобладает воспроизведение абсурдных, нелепых сторон жизни, а потому над этим, считает писатель, можно смеяться.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своих рассказах автор предполагает активное «сотворчество» читателя.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Эпиграф к уроку: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9058" y="1142985"/>
            <a:ext cx="4757742" cy="3857651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Благодаря своей искренности Чехов создал новые, совершенно новые, по-моему, для всего мира формулы писания, подобных которым я не встречал ниг</a:t>
            </a:r>
            <a:r>
              <a:rPr lang="ru-RU" dirty="0" smtClean="0">
                <a:solidFill>
                  <a:srgbClr val="002060"/>
                </a:solidFill>
              </a:rPr>
              <a:t>де                               Л.Н.Толстой</a:t>
            </a:r>
          </a:p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Содержимое 3" descr="1011207-PH090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7" y="1571625"/>
            <a:ext cx="3571900" cy="4197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Отзывы о А.П. Чехове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9058" y="1142985"/>
            <a:ext cx="4757742" cy="3857651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 Мне кажется, что он весь был творчество. Каждое мгновение, с той минуты, как он, проснувшись утром, открывал глаза, и до того момента, как ночью смыкались его веки, он творил непрестанно…» </a:t>
            </a:r>
            <a:r>
              <a:rPr lang="ru-RU" dirty="0" smtClean="0">
                <a:solidFill>
                  <a:srgbClr val="C00000"/>
                </a:solidFill>
              </a:rPr>
              <a:t>И. </a:t>
            </a:r>
            <a:r>
              <a:rPr lang="ru-RU" dirty="0" err="1" smtClean="0">
                <a:solidFill>
                  <a:srgbClr val="C00000"/>
                </a:solidFill>
              </a:rPr>
              <a:t>Потапенко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9058" y="1142985"/>
            <a:ext cx="4757742" cy="3857651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«В его серых, грустных глазах почти всегда мягко искрилась тонкая насмешка, но порою эти глаза становились холодны, остры и жестки; в такие минуты его гибкий, задушевный голос звучал твёрже, и тогда мне казалось, что этот скромный, мягкий человек, если он найдёт нужным, может встать против враждебной ему силы крепко, твёрдо и не уступит ей». </a:t>
            </a:r>
            <a:r>
              <a:rPr lang="ru-RU" sz="2800" dirty="0" smtClean="0">
                <a:solidFill>
                  <a:srgbClr val="C00000"/>
                </a:solidFill>
              </a:rPr>
              <a:t>М. Горький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9058" y="1142985"/>
            <a:ext cx="4757742" cy="3857651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r>
              <a:rPr lang="ru-RU" dirty="0" smtClean="0"/>
              <a:t>«…Он то заливается радостным смехом, то тихо и сладко хохочет, то падает от смеха головой на колени…». </a:t>
            </a:r>
            <a:r>
              <a:rPr lang="ru-RU" dirty="0" smtClean="0">
                <a:solidFill>
                  <a:srgbClr val="C00000"/>
                </a:solidFill>
              </a:rPr>
              <a:t>И. Бунин.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9058" y="1142985"/>
            <a:ext cx="4757742" cy="3857651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«Из-за привычной обывателю фигуры ничем не довольного нытика, ходатая перед обществом за «смешных людей», Чехова – «певца сумерек», выступает лицо другого Чехова – сильного, весёлого». </a:t>
            </a:r>
            <a:r>
              <a:rPr lang="ru-RU" dirty="0" smtClean="0">
                <a:solidFill>
                  <a:srgbClr val="C00000"/>
                </a:solidFill>
              </a:rPr>
              <a:t>В. Маяковский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9058" y="1142985"/>
            <a:ext cx="4757742" cy="3857651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«Хорошо вспоминать о таком человеке: тотчас в жизнь твою возвращается бодрость, снова входит в неё здравый смысл». </a:t>
            </a:r>
            <a:r>
              <a:rPr lang="ru-RU" dirty="0" smtClean="0">
                <a:solidFill>
                  <a:srgbClr val="C00000"/>
                </a:solidFill>
              </a:rPr>
              <a:t>М. Горький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1045</Words>
  <Application>Microsoft Office PowerPoint</Application>
  <PresentationFormat>Экран (4:3)</PresentationFormat>
  <Paragraphs>493</Paragraphs>
  <Slides>38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Тема урока: «Идейно-художественное своеобразие ранних рассказов А.П.Чехова»</vt:lpstr>
      <vt:lpstr>Цель урока: </vt:lpstr>
      <vt:lpstr>Задачи урока: </vt:lpstr>
      <vt:lpstr>Эпиграф к уроку: </vt:lpstr>
      <vt:lpstr>Отзывы о А.П. Чехове</vt:lpstr>
      <vt:lpstr>Слайд 6</vt:lpstr>
      <vt:lpstr>Слайд 7</vt:lpstr>
      <vt:lpstr>Слайд 8</vt:lpstr>
      <vt:lpstr>Слайд 9</vt:lpstr>
      <vt:lpstr>Слайд 10</vt:lpstr>
      <vt:lpstr> Дом – музей А.П. Чехова в Таганроге </vt:lpstr>
      <vt:lpstr>Слайд 12</vt:lpstr>
      <vt:lpstr>Мать</vt:lpstr>
      <vt:lpstr>Семья А.П. Чехова</vt:lpstr>
      <vt:lpstr>Словарная работа</vt:lpstr>
      <vt:lpstr>Сахалин</vt:lpstr>
      <vt:lpstr>Чеховские места </vt:lpstr>
      <vt:lpstr>А.П. Чехов с женой Ольгой Книппер</vt:lpstr>
      <vt:lpstr>Рассказ «Хамелеон»</vt:lpstr>
      <vt:lpstr>Тест по рассказу «Хамелеон»</vt:lpstr>
      <vt:lpstr>Тест по рассказу «Хамелеон»</vt:lpstr>
      <vt:lpstr>Тест по рассказу «Хамелеон»</vt:lpstr>
      <vt:lpstr>Тест по рассказу «Хамелеон»</vt:lpstr>
      <vt:lpstr>Тест по рассказу «Хамелеон»</vt:lpstr>
      <vt:lpstr>Тест по рассказу «Хамелеон»</vt:lpstr>
      <vt:lpstr>Тест по рассказу «Хамелеон»</vt:lpstr>
      <vt:lpstr>Тест по рассказу «Хамелеон»</vt:lpstr>
      <vt:lpstr>Лингвистическая разминка</vt:lpstr>
      <vt:lpstr>Рассказ «Лошадиная фамилия»</vt:lpstr>
      <vt:lpstr>Дайте характеристику предложения</vt:lpstr>
      <vt:lpstr>Рассмотрим портретные зарисовки героев рассказов</vt:lpstr>
      <vt:lpstr>Слайд 32</vt:lpstr>
      <vt:lpstr>Рассмотрим портретные зарисовки героев рассказов</vt:lpstr>
      <vt:lpstr>Тонкий, Порфирий. «Толстый и тонкий». </vt:lpstr>
      <vt:lpstr> </vt:lpstr>
      <vt:lpstr> </vt:lpstr>
      <vt:lpstr>Выводы </vt:lpstr>
      <vt:lpstr>Слайд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Ogorchitel</dc:creator>
  <cp:lastModifiedBy>User</cp:lastModifiedBy>
  <cp:revision>88</cp:revision>
  <dcterms:created xsi:type="dcterms:W3CDTF">2009-08-29T05:39:47Z</dcterms:created>
  <dcterms:modified xsi:type="dcterms:W3CDTF">2015-02-03T15:27:37Z</dcterms:modified>
</cp:coreProperties>
</file>