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4" r:id="rId9"/>
    <p:sldId id="266" r:id="rId10"/>
    <p:sldId id="267" r:id="rId11"/>
    <p:sldId id="268" r:id="rId12"/>
    <p:sldId id="269" r:id="rId13"/>
    <p:sldId id="270" r:id="rId14"/>
    <p:sldId id="274" r:id="rId15"/>
    <p:sldId id="273" r:id="rId16"/>
    <p:sldId id="277" r:id="rId17"/>
    <p:sldId id="271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477A19-CFC2-445A-9C5E-95BC78E72C1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B4D104-A66E-4967-B75F-25DBAB83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77A19-CFC2-445A-9C5E-95BC78E72C1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B4D104-A66E-4967-B75F-25DBAB83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B477A19-CFC2-445A-9C5E-95BC78E72C1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B4D104-A66E-4967-B75F-25DBAB83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77A19-CFC2-445A-9C5E-95BC78E72C1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B4D104-A66E-4967-B75F-25DBAB83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477A19-CFC2-445A-9C5E-95BC78E72C1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BB4D104-A66E-4967-B75F-25DBAB83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77A19-CFC2-445A-9C5E-95BC78E72C1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B4D104-A66E-4967-B75F-25DBAB83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77A19-CFC2-445A-9C5E-95BC78E72C1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B4D104-A66E-4967-B75F-25DBAB83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77A19-CFC2-445A-9C5E-95BC78E72C1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B4D104-A66E-4967-B75F-25DBAB83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477A19-CFC2-445A-9C5E-95BC78E72C1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B4D104-A66E-4967-B75F-25DBAB83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77A19-CFC2-445A-9C5E-95BC78E72C1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B4D104-A66E-4967-B75F-25DBAB83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77A19-CFC2-445A-9C5E-95BC78E72C1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B4D104-A66E-4967-B75F-25DBAB833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B477A19-CFC2-445A-9C5E-95BC78E72C1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B4D104-A66E-4967-B75F-25DBAB83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40768"/>
          </a:xfrm>
          <a:ln>
            <a:solidFill>
              <a:schemeClr val="accent5">
                <a:lumMod val="50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ru-RU" sz="3200" dirty="0" smtClean="0"/>
              <a:t>Параметры речевой готовности ребёнка к школьному обучению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568952" cy="5184576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ru-RU" sz="3200" dirty="0" smtClean="0">
              <a:solidFill>
                <a:schemeClr val="accent5"/>
              </a:solidFill>
            </a:endParaRPr>
          </a:p>
          <a:p>
            <a:r>
              <a:rPr lang="ru-RU" sz="3200" dirty="0" smtClean="0">
                <a:solidFill>
                  <a:schemeClr val="accent5"/>
                </a:solidFill>
              </a:rPr>
              <a:t>Презентация </a:t>
            </a:r>
            <a:r>
              <a:rPr lang="ru-RU" sz="3200" dirty="0">
                <a:solidFill>
                  <a:schemeClr val="accent5"/>
                </a:solidFill>
              </a:rPr>
              <a:t>подготовлена для родителей детей подготовительной группы детского сада и педагогов. На слайдах представлены </a:t>
            </a:r>
            <a:r>
              <a:rPr lang="ru-RU" sz="3200" dirty="0" smtClean="0">
                <a:solidFill>
                  <a:schemeClr val="accent5"/>
                </a:solidFill>
              </a:rPr>
              <a:t>параметры </a:t>
            </a:r>
            <a:r>
              <a:rPr lang="ru-RU" sz="3200" dirty="0">
                <a:solidFill>
                  <a:schemeClr val="accent5"/>
                </a:solidFill>
              </a:rPr>
              <a:t>речевой готовности ребёнка к школьному обучению. Материал может быть использован учителями-логопедами на родительских встречах и консультациях, на педагогических советах.</a:t>
            </a:r>
            <a:r>
              <a:rPr lang="ru-RU" sz="3200" dirty="0" smtClean="0">
                <a:solidFill>
                  <a:schemeClr val="accent5"/>
                </a:solidFill>
              </a:rPr>
              <a:t/>
            </a:r>
            <a:br>
              <a:rPr lang="ru-RU" sz="3200" dirty="0" smtClean="0">
                <a:solidFill>
                  <a:schemeClr val="accent5"/>
                </a:solidFill>
              </a:rPr>
            </a:br>
            <a:endParaRPr lang="ru-RU" sz="3200" dirty="0">
              <a:solidFill>
                <a:schemeClr val="accent5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3200" dirty="0" smtClean="0"/>
              <a:t>Владение навыками звукового анализа 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220" name="Picture 2" descr="C:\Users\Стас\Desktop\20151119_1253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71612"/>
            <a:ext cx="7258071" cy="4737113"/>
          </a:xfr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846902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7543824" cy="149225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консультирование воспитателей по подготовке </a:t>
            </a:r>
            <a:br>
              <a:rPr lang="ru-RU" sz="2800" dirty="0" smtClean="0"/>
            </a:br>
            <a:r>
              <a:rPr lang="ru-RU" sz="2800" dirty="0" smtClean="0"/>
              <a:t>к обучению грамоте</a:t>
            </a:r>
          </a:p>
        </p:txBody>
      </p:sp>
      <p:sp>
        <p:nvSpPr>
          <p:cNvPr id="10243" name="Rectangle 131"/>
          <p:cNvSpPr>
            <a:spLocks noChangeArrowheads="1"/>
          </p:cNvSpPr>
          <p:nvPr/>
        </p:nvSpPr>
        <p:spPr bwMode="auto">
          <a:xfrm>
            <a:off x="0" y="0"/>
            <a:ext cx="2325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244" name="Rectangle 133"/>
          <p:cNvSpPr>
            <a:spLocks noChangeArrowheads="1"/>
          </p:cNvSpPr>
          <p:nvPr/>
        </p:nvSpPr>
        <p:spPr bwMode="auto">
          <a:xfrm>
            <a:off x="0" y="0"/>
            <a:ext cx="2325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245" name="Rectangle 135"/>
          <p:cNvSpPr>
            <a:spLocks noChangeArrowheads="1"/>
          </p:cNvSpPr>
          <p:nvPr/>
        </p:nvSpPr>
        <p:spPr bwMode="auto">
          <a:xfrm>
            <a:off x="0" y="0"/>
            <a:ext cx="2325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246" name="Rectangle 137"/>
          <p:cNvSpPr>
            <a:spLocks noChangeArrowheads="1"/>
          </p:cNvSpPr>
          <p:nvPr/>
        </p:nvSpPr>
        <p:spPr bwMode="auto">
          <a:xfrm>
            <a:off x="0" y="0"/>
            <a:ext cx="2325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247" name="Rectangle 140"/>
          <p:cNvSpPr>
            <a:spLocks noChangeArrowheads="1"/>
          </p:cNvSpPr>
          <p:nvPr/>
        </p:nvSpPr>
        <p:spPr bwMode="auto">
          <a:xfrm>
            <a:off x="0" y="0"/>
            <a:ext cx="2325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10248" name="Picture 6" descr="F:\20151109_1253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7544" y="1844675"/>
            <a:ext cx="7462043" cy="4824413"/>
          </a:xfr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857875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1800" dirty="0" smtClean="0"/>
              <a:t> </a:t>
            </a:r>
            <a:r>
              <a:rPr lang="ru-RU" sz="2400" dirty="0" smtClean="0"/>
              <a:t>занятия по автоматизации звуков с использованием мнемотехники</a:t>
            </a:r>
            <a:endParaRPr lang="ru-RU" sz="2400" dirty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9" y="1785926"/>
            <a:ext cx="3821107" cy="4830774"/>
          </a:xfr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85926"/>
            <a:ext cx="3500462" cy="488316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05" y="5869480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работа по подготовке руки к письму по методическим разработкам </a:t>
            </a:r>
            <a:r>
              <a:rPr lang="ru-RU" sz="1800" dirty="0" err="1" smtClean="0"/>
              <a:t>О.С.Гомзяк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различные игры для развития моторики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3600"/>
            <a:ext cx="3744912" cy="446405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3116"/>
            <a:ext cx="3857652" cy="446405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69199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Работа по мелкой моторике</a:t>
            </a:r>
            <a:endParaRPr lang="ru-RU" sz="3200" dirty="0"/>
          </a:p>
        </p:txBody>
      </p:sp>
      <p:pic>
        <p:nvPicPr>
          <p:cNvPr id="4099" name="Picture 3" descr="C:\Users\Стас\Desktop\20160202_114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0071" y="2408423"/>
            <a:ext cx="4583582" cy="331236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тас\Desktop\20160202_114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3908" y="2240868"/>
            <a:ext cx="4608512" cy="367240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607" y="5857875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28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Подготовка руки к письму</a:t>
            </a:r>
            <a:endParaRPr lang="ru-RU" sz="3200" dirty="0"/>
          </a:p>
        </p:txBody>
      </p:sp>
      <p:pic>
        <p:nvPicPr>
          <p:cNvPr id="6" name="Picture 2" descr="C:\Users\Стас\Desktop\20160202_113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0827" y="2246042"/>
            <a:ext cx="4906888" cy="367240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тас\Desktop\20160202_113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2814" y="2103797"/>
            <a:ext cx="4882664" cy="39604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57875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76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 smtClean="0"/>
              <a:t>                           </a:t>
            </a:r>
            <a:r>
              <a:rPr lang="ru-RU" sz="2400" dirty="0" err="1" smtClean="0"/>
              <a:t>Каплятеропия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прекрасная подготовка руки к письму</a:t>
            </a:r>
            <a:endParaRPr lang="ru-RU" sz="2400" dirty="0"/>
          </a:p>
        </p:txBody>
      </p:sp>
      <p:pic>
        <p:nvPicPr>
          <p:cNvPr id="4" name="Picture 4" descr="G:\фото для критерий\20160126_113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46" y="1556792"/>
            <a:ext cx="3673258" cy="4700847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5" descr="G:\фото для критерий\20160126_114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3888432" cy="46873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846902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1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75150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/>
              <a:t>Приемы Су –</a:t>
            </a:r>
            <a:r>
              <a:rPr lang="ru-RU" sz="2800" dirty="0" err="1" smtClean="0"/>
              <a:t>Джок</a:t>
            </a:r>
            <a:r>
              <a:rPr lang="ru-RU" sz="2800" dirty="0" smtClean="0"/>
              <a:t> терапии и массаж эластичным кольцом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-603448"/>
            <a:ext cx="8291512" cy="5111750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/>
              <a:t>Массаж специальным шариком</a:t>
            </a:r>
            <a:r>
              <a:rPr lang="ru-RU" smtClean="0"/>
              <a:t> </a:t>
            </a:r>
          </a:p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pic>
        <p:nvPicPr>
          <p:cNvPr id="3074" name="Picture 2" descr="C:\Users\Стас\Desktop\20160202_113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27984" y="2229020"/>
            <a:ext cx="3600400" cy="430354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тас\Desktop\20160202_113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39" y="2229020"/>
            <a:ext cx="3744420" cy="430354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846902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Готовы ли родители к школе?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/>
              <a:t>Жертвовать своим личным временем и некоторыми привычками.</a:t>
            </a:r>
          </a:p>
          <a:p>
            <a:r>
              <a:rPr lang="ru-RU" dirty="0" smtClean="0"/>
              <a:t>Сдерживать свои эмоции.</a:t>
            </a:r>
          </a:p>
          <a:p>
            <a:r>
              <a:rPr lang="ru-RU" dirty="0" smtClean="0"/>
              <a:t>Не кричать, не унижать и не обижать.</a:t>
            </a:r>
          </a:p>
          <a:p>
            <a:r>
              <a:rPr lang="ru-RU" dirty="0" smtClean="0"/>
              <a:t>Не сравнивать своего ребёнка с другими детьми.</a:t>
            </a:r>
          </a:p>
          <a:p>
            <a:r>
              <a:rPr lang="ru-RU" dirty="0" smtClean="0"/>
              <a:t>Не наказывать ребёнка без причины.</a:t>
            </a:r>
          </a:p>
          <a:p>
            <a:r>
              <a:rPr lang="ru-RU" dirty="0" smtClean="0"/>
              <a:t>Всегда встречать ребёнка из школы с улыбкой.</a:t>
            </a:r>
          </a:p>
          <a:p>
            <a:r>
              <a:rPr lang="ru-RU" dirty="0" smtClean="0"/>
              <a:t>Быть щедрым на похвалу за достигнутые результаты.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857875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57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109273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         Спасибо за внимание!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Спасибо за внимание!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7488832" cy="4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857875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61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0" dirty="0"/>
              <a:t>Параметры речевой готовности ребёнка к школьному обучению</a:t>
            </a:r>
            <a:r>
              <a:rPr lang="ru-RU" sz="3200" b="0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С</a:t>
            </a:r>
            <a:r>
              <a:rPr lang="ru-RU" dirty="0" err="1" smtClean="0"/>
              <a:t>формированность</a:t>
            </a:r>
            <a:r>
              <a:rPr lang="ru-RU" dirty="0" smtClean="0"/>
              <a:t> </a:t>
            </a:r>
            <a:r>
              <a:rPr lang="ru-RU" dirty="0"/>
              <a:t>звукопроизношения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>Г</a:t>
            </a:r>
            <a:r>
              <a:rPr lang="ru-RU" dirty="0" smtClean="0"/>
              <a:t>отовность </a:t>
            </a:r>
            <a:r>
              <a:rPr lang="ru-RU" dirty="0"/>
              <a:t>к </a:t>
            </a:r>
            <a:r>
              <a:rPr lang="ru-RU" dirty="0" err="1"/>
              <a:t>звуко</a:t>
            </a:r>
            <a:r>
              <a:rPr lang="ru-RU" dirty="0"/>
              <a:t>-слоговому анализу и синтезу;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оответствие </a:t>
            </a:r>
            <a:r>
              <a:rPr lang="ru-RU" dirty="0"/>
              <a:t>словарного запаса возрастным нормам и умение пользоваться разными способами словообразования; </a:t>
            </a:r>
            <a:r>
              <a:rPr lang="ru-RU" dirty="0" err="1"/>
              <a:t>С</a:t>
            </a:r>
            <a:r>
              <a:rPr lang="ru-RU" dirty="0" err="1" smtClean="0"/>
              <a:t>формированность</a:t>
            </a:r>
            <a:r>
              <a:rPr lang="ru-RU" dirty="0" smtClean="0"/>
              <a:t> </a:t>
            </a:r>
            <a:r>
              <a:rPr lang="ru-RU" dirty="0"/>
              <a:t>грамматического строя речи;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/>
              <a:t>С</a:t>
            </a:r>
            <a:r>
              <a:rPr lang="ru-RU" dirty="0" err="1" smtClean="0"/>
              <a:t>формированность</a:t>
            </a:r>
            <a:r>
              <a:rPr lang="ru-RU" dirty="0" smtClean="0"/>
              <a:t> </a:t>
            </a:r>
            <a:r>
              <a:rPr lang="ru-RU" dirty="0"/>
              <a:t>связной речи.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843882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0" dirty="0"/>
              <a:t>Готовность к </a:t>
            </a:r>
            <a:r>
              <a:rPr lang="ru-RU" b="0" dirty="0" err="1"/>
              <a:t>звуко</a:t>
            </a:r>
            <a:r>
              <a:rPr lang="ru-RU" b="0" dirty="0"/>
              <a:t>-слоговому анализу и </a:t>
            </a:r>
            <a:r>
              <a:rPr lang="ru-RU" b="0" dirty="0" smtClean="0"/>
              <a:t>синтезу: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/>
              <a:t>умение определять место звука в слове, например: </a:t>
            </a:r>
            <a:r>
              <a:rPr lang="ru-RU" sz="1900" dirty="0"/>
              <a:t>в слове МАЛИНА звук [М] находится в начале слова, в слове КОМНАТА – в середине слова, в слове ДОМ – в конце слова; </a:t>
            </a:r>
            <a:endParaRPr lang="ru-RU" sz="1900" dirty="0" smtClean="0"/>
          </a:p>
          <a:p>
            <a:r>
              <a:rPr lang="ru-RU" dirty="0" smtClean="0"/>
              <a:t>умение </a:t>
            </a:r>
            <a:r>
              <a:rPr lang="ru-RU" dirty="0"/>
              <a:t>различать гласные и согласные звуки (</a:t>
            </a:r>
            <a:r>
              <a:rPr lang="ru-RU" sz="1900" dirty="0"/>
              <a:t>в русском языке шесть гласных звуков: [А], [У], [О], [И], [Ы], [Э]); </a:t>
            </a:r>
            <a:endParaRPr lang="ru-RU" sz="1900" dirty="0" smtClean="0"/>
          </a:p>
          <a:p>
            <a:r>
              <a:rPr lang="ru-RU" dirty="0" smtClean="0"/>
              <a:t>умение </a:t>
            </a:r>
            <a:r>
              <a:rPr lang="ru-RU" dirty="0"/>
              <a:t>анализировать слова из 3-5 звуков, </a:t>
            </a:r>
            <a:r>
              <a:rPr lang="ru-RU" sz="1800" dirty="0"/>
              <a:t>например: в слове МАК первый звук [М], второй – [А], третий – [К</a:t>
            </a:r>
            <a:r>
              <a:rPr lang="ru-RU" sz="1800" dirty="0" smtClean="0"/>
              <a:t>];</a:t>
            </a:r>
          </a:p>
          <a:p>
            <a:r>
              <a:rPr lang="ru-RU" dirty="0" smtClean="0"/>
              <a:t> </a:t>
            </a:r>
            <a:r>
              <a:rPr lang="ru-RU" dirty="0"/>
              <a:t>умение составлять слова из 3-5 звуков, </a:t>
            </a:r>
            <a:r>
              <a:rPr lang="ru-RU" sz="1800" dirty="0"/>
              <a:t>например: [К’], [И], [Т] — КИТ.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857875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5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55679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b="0" dirty="0"/>
              <a:t>Соответствие словарного запаса возрастным нормам и умение пользоваться разными способами словообразования</a:t>
            </a:r>
            <a:r>
              <a:rPr lang="ru-RU" sz="2800" b="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/>
              <a:t>умение образовывать слова с уменьшительно-ласкательным значением, например: </a:t>
            </a:r>
            <a:r>
              <a:rPr lang="ru-RU" sz="1800" dirty="0"/>
              <a:t>ГОЛОВА – ГОЛОВКА — ГОЛОВУШКА; </a:t>
            </a:r>
            <a:endParaRPr lang="ru-RU" sz="1800" dirty="0" smtClean="0"/>
          </a:p>
          <a:p>
            <a:r>
              <a:rPr lang="ru-RU" dirty="0" smtClean="0"/>
              <a:t>умение </a:t>
            </a:r>
            <a:r>
              <a:rPr lang="ru-RU" dirty="0"/>
              <a:t>образовывать относительные прилагательные </a:t>
            </a:r>
            <a:r>
              <a:rPr lang="ru-RU" sz="1800" dirty="0"/>
              <a:t>(СНЕГ – СНЕЖНЫЙ) </a:t>
            </a:r>
            <a:r>
              <a:rPr lang="ru-RU" dirty="0"/>
              <a:t>и притяжательные прилагательные </a:t>
            </a:r>
            <a:r>
              <a:rPr lang="ru-RU" sz="1800" dirty="0"/>
              <a:t>(ЛИСА – ЛИСИЙ)</a:t>
            </a:r>
            <a:r>
              <a:rPr lang="ru-RU" dirty="0"/>
              <a:t> от существительных; </a:t>
            </a:r>
            <a:endParaRPr lang="ru-RU" dirty="0" smtClean="0"/>
          </a:p>
          <a:p>
            <a:r>
              <a:rPr lang="ru-RU" dirty="0" smtClean="0"/>
              <a:t>умение </a:t>
            </a:r>
            <a:r>
              <a:rPr lang="ru-RU" dirty="0"/>
              <a:t>образовывать приставочные глаголы; </a:t>
            </a:r>
            <a:r>
              <a:rPr lang="ru-RU" sz="1800" dirty="0"/>
              <a:t>например: ЕХАТЬ – УЕХАТЬ –ПЕРЕЕХАТЬ – ОБЪЕХАТЬ </a:t>
            </a:r>
            <a:r>
              <a:rPr lang="ru-RU" sz="1800" dirty="0" smtClean="0"/>
              <a:t>…</a:t>
            </a: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08" y="5857875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516688" cy="170080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0" dirty="0"/>
              <a:t>Соответствие словарного запаса возрастным нормам и умение пользоваться разными способами </a:t>
            </a:r>
            <a:r>
              <a:rPr lang="ru-RU" sz="2800" b="0" dirty="0" smtClean="0"/>
              <a:t>словообразования: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умение </a:t>
            </a:r>
            <a:r>
              <a:rPr lang="ru-RU" dirty="0"/>
              <a:t>образовывать сложные слова, например: </a:t>
            </a:r>
            <a:r>
              <a:rPr lang="ru-RU" sz="1800" dirty="0"/>
              <a:t>ЛЕС РУБИТ – ЛЕСОРУБ, СНЕГ ПАДАЕТ – СНЕГОПАД; </a:t>
            </a:r>
            <a:endParaRPr lang="ru-RU" sz="1800" dirty="0" smtClean="0"/>
          </a:p>
          <a:p>
            <a:r>
              <a:rPr lang="ru-RU" dirty="0" smtClean="0"/>
              <a:t>соответствие </a:t>
            </a:r>
            <a:r>
              <a:rPr lang="ru-RU" dirty="0"/>
              <a:t>количественного и качественного словарного запаса возрастным </a:t>
            </a:r>
            <a:r>
              <a:rPr lang="ru-RU" dirty="0" smtClean="0"/>
              <a:t>нормам.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831058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8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6688" cy="1143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0" dirty="0" err="1"/>
              <a:t>Сформированность</a:t>
            </a:r>
            <a:r>
              <a:rPr lang="ru-RU" b="0" dirty="0"/>
              <a:t> грамматического строя речи: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9416"/>
            <a:ext cx="7444680" cy="484632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/>
              <a:t>умение правильно употреблять простые распространённые и сложные </a:t>
            </a:r>
            <a:r>
              <a:rPr lang="ru-RU" dirty="0" smtClean="0"/>
              <a:t>предложения;</a:t>
            </a:r>
          </a:p>
          <a:p>
            <a:r>
              <a:rPr lang="ru-RU" dirty="0" smtClean="0"/>
              <a:t>умение </a:t>
            </a:r>
            <a:r>
              <a:rPr lang="ru-RU" dirty="0"/>
              <a:t>правильно употреблять предложно-падежные конструкции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умение выделять предлоги в предложении как отдельные слова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умение определять количество и последовательность слов в предложении из 4-6 слов, </a:t>
            </a:r>
            <a:r>
              <a:rPr lang="ru-RU" sz="1800" dirty="0"/>
              <a:t>например: Канарейка сидит в клетке (4 слова); </a:t>
            </a:r>
            <a:endParaRPr lang="ru-RU" sz="1800" dirty="0" smtClean="0"/>
          </a:p>
          <a:p>
            <a:r>
              <a:rPr lang="ru-RU" dirty="0" smtClean="0"/>
              <a:t>умение </a:t>
            </a:r>
            <a:r>
              <a:rPr lang="ru-RU" dirty="0"/>
              <a:t>различать понятия «слово», «предложение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885269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8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0" dirty="0" err="1"/>
              <a:t>Сформированность</a:t>
            </a:r>
            <a:r>
              <a:rPr lang="ru-RU" b="0" dirty="0"/>
              <a:t> </a:t>
            </a:r>
            <a:r>
              <a:rPr lang="ru-RU" b="0" dirty="0" smtClean="0"/>
              <a:t>звукопроизношения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dirty="0"/>
              <a:t>У ребёнка должно быть сформировано правильное чёткое произношение всех звуков речи, в том числе сложных фонетических групп: </a:t>
            </a:r>
            <a:endParaRPr lang="ru-RU" dirty="0" smtClean="0"/>
          </a:p>
          <a:p>
            <a:r>
              <a:rPr lang="ru-RU" dirty="0" smtClean="0"/>
              <a:t>свистящих </a:t>
            </a:r>
            <a:r>
              <a:rPr lang="ru-RU" dirty="0"/>
              <a:t>[С], [С’], [З], [З’], [Ц</a:t>
            </a:r>
            <a:r>
              <a:rPr lang="ru-RU" dirty="0" smtClean="0"/>
              <a:t>];</a:t>
            </a:r>
          </a:p>
          <a:p>
            <a:r>
              <a:rPr lang="ru-RU" dirty="0" smtClean="0"/>
              <a:t> </a:t>
            </a:r>
            <a:r>
              <a:rPr lang="ru-RU" dirty="0"/>
              <a:t>шипящих [Ш], [Ж], [Ч], [Щ]; </a:t>
            </a:r>
            <a:endParaRPr lang="ru-RU" dirty="0" smtClean="0"/>
          </a:p>
          <a:p>
            <a:r>
              <a:rPr lang="ru-RU" dirty="0" err="1" smtClean="0"/>
              <a:t>cонорных</a:t>
            </a:r>
            <a:r>
              <a:rPr lang="ru-RU" dirty="0" smtClean="0"/>
              <a:t> </a:t>
            </a:r>
            <a:r>
              <a:rPr lang="ru-RU" dirty="0"/>
              <a:t>[Л], [Л’], [Р], [Р’].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857875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7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44680" cy="134640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0" dirty="0" err="1"/>
              <a:t>Сформированность</a:t>
            </a:r>
            <a:r>
              <a:rPr lang="ru-RU" sz="2800" b="0" dirty="0"/>
              <a:t> связной речи в соответствии с возрастными </a:t>
            </a:r>
            <a:r>
              <a:rPr lang="ru-RU" sz="2800" b="0" dirty="0" smtClean="0"/>
              <a:t>нормами: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dirty="0"/>
              <a:t>умение пересказывать рассказ из 8-10 предложений, сохраняя последовательность и </a:t>
            </a:r>
            <a:r>
              <a:rPr lang="ru-RU" dirty="0" smtClean="0"/>
              <a:t>смысл;</a:t>
            </a:r>
          </a:p>
          <a:p>
            <a:r>
              <a:rPr lang="ru-RU" dirty="0" smtClean="0"/>
              <a:t> </a:t>
            </a:r>
            <a:r>
              <a:rPr lang="ru-RU" dirty="0"/>
              <a:t>умение составлять рассказ по серии из 3-6 сюжетных картинок; </a:t>
            </a:r>
            <a:endParaRPr lang="ru-RU" dirty="0" smtClean="0"/>
          </a:p>
          <a:p>
            <a:r>
              <a:rPr lang="ru-RU" dirty="0" smtClean="0"/>
              <a:t>умение </a:t>
            </a:r>
            <a:r>
              <a:rPr lang="ru-RU" dirty="0"/>
              <a:t>составлять рассказ по сюжетной картине; </a:t>
            </a:r>
            <a:endParaRPr lang="ru-RU" dirty="0" smtClean="0"/>
          </a:p>
          <a:p>
            <a:r>
              <a:rPr lang="ru-RU" dirty="0" smtClean="0"/>
              <a:t>умение </a:t>
            </a:r>
            <a:r>
              <a:rPr lang="ru-RU" dirty="0"/>
              <a:t>составлять рассказ-описание предмета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826783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36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81000"/>
            <a:ext cx="7821512" cy="139181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/>
              <a:t>Работа по речевой подготовке в нашей группе</a:t>
            </a:r>
            <a:br>
              <a:rPr lang="ru-RU" sz="2400" dirty="0" smtClean="0"/>
            </a:br>
            <a:r>
              <a:rPr lang="ru-RU" sz="2400" dirty="0" smtClean="0"/>
              <a:t>изучаем звуки и буквы</a:t>
            </a:r>
            <a:endParaRPr lang="ru-RU" sz="2400" dirty="0"/>
          </a:p>
        </p:txBody>
      </p:sp>
      <p:pic>
        <p:nvPicPr>
          <p:cNvPr id="8195" name="Picture 2" descr="C:\Users\Стас\Desktop\20151119_125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7944" y="1916832"/>
            <a:ext cx="3888432" cy="4536504"/>
          </a:xfr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8196" name="Picture 3" descr="C:\Users\Стас\Desktop\20151119_1251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512" y="1916833"/>
            <a:ext cx="3672408" cy="4536356"/>
          </a:xfr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57875"/>
            <a:ext cx="1076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141</TotalTime>
  <Words>603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Параметры речевой готовности ребёнка к школьному обучению</vt:lpstr>
      <vt:lpstr>Параметры речевой готовности ребёнка к школьному обучению:</vt:lpstr>
      <vt:lpstr>Готовность к звуко-слоговому анализу и синтезу:</vt:lpstr>
      <vt:lpstr>Соответствие словарного запаса возрастным нормам и умение пользоваться разными способами словообразования:</vt:lpstr>
      <vt:lpstr>Соответствие словарного запаса возрастным нормам и умение пользоваться разными способами словообразования:</vt:lpstr>
      <vt:lpstr>Сформированность грамматического строя речи: </vt:lpstr>
      <vt:lpstr>Сформированность звукопроизношения</vt:lpstr>
      <vt:lpstr>Сформированность связной речи в соответствии с возрастными нормами:</vt:lpstr>
      <vt:lpstr>Работа по речевой подготовке в нашей группе изучаем звуки и буквы</vt:lpstr>
      <vt:lpstr>Владение навыками звукового анализа </vt:lpstr>
      <vt:lpstr>консультирование воспитателей по подготовке  к обучению грамоте</vt:lpstr>
      <vt:lpstr> занятия по автоматизации звуков с использованием мнемотехники</vt:lpstr>
      <vt:lpstr>работа по подготовке руки к письму по методическим разработкам О.С.Гомзяк.  различные игры для развития моторики</vt:lpstr>
      <vt:lpstr>Работа по мелкой моторике</vt:lpstr>
      <vt:lpstr>Подготовка руки к письму</vt:lpstr>
      <vt:lpstr>                           Каплятеропия прекрасная подготовка руки к письму</vt:lpstr>
      <vt:lpstr>Приемы Су –Джок терапии и массаж эластичным кольцом</vt:lpstr>
      <vt:lpstr>Готовы ли родители к школе?</vt:lpstr>
      <vt:lpstr>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Параметры речевой готовности ребёнка к школьному обучению</dc:title>
  <dc:creator>Стас</dc:creator>
  <cp:lastModifiedBy>Стас</cp:lastModifiedBy>
  <cp:revision>18</cp:revision>
  <dcterms:created xsi:type="dcterms:W3CDTF">2016-02-01T18:27:38Z</dcterms:created>
  <dcterms:modified xsi:type="dcterms:W3CDTF">2016-02-02T17:31:43Z</dcterms:modified>
</cp:coreProperties>
</file>