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2" r:id="rId3"/>
    <p:sldId id="274" r:id="rId4"/>
    <p:sldId id="272" r:id="rId5"/>
    <p:sldId id="282" r:id="rId6"/>
    <p:sldId id="259" r:id="rId7"/>
    <p:sldId id="283" r:id="rId8"/>
    <p:sldId id="292" r:id="rId9"/>
    <p:sldId id="293" r:id="rId10"/>
    <p:sldId id="294" r:id="rId11"/>
    <p:sldId id="285" r:id="rId12"/>
    <p:sldId id="286" r:id="rId13"/>
    <p:sldId id="287" r:id="rId14"/>
    <p:sldId id="295" r:id="rId15"/>
    <p:sldId id="299" r:id="rId16"/>
    <p:sldId id="301" r:id="rId17"/>
    <p:sldId id="300" r:id="rId18"/>
    <p:sldId id="288" r:id="rId19"/>
    <p:sldId id="297" r:id="rId20"/>
    <p:sldId id="296" r:id="rId21"/>
    <p:sldId id="298" r:id="rId22"/>
    <p:sldId id="289" r:id="rId23"/>
    <p:sldId id="29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96798" autoAdjust="0"/>
  </p:normalViewPr>
  <p:slideViewPr>
    <p:cSldViewPr>
      <p:cViewPr varScale="1">
        <p:scale>
          <a:sx n="52" d="100"/>
          <a:sy n="52" d="100"/>
        </p:scale>
        <p:origin x="-10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175A3-95B8-490E-9B55-39BAEB5A5151}" type="doc">
      <dgm:prSet loTypeId="urn:microsoft.com/office/officeart/2005/8/layout/chevron1" loCatId="process" qsTypeId="urn:microsoft.com/office/officeart/2005/8/quickstyle/simple3" qsCatId="simple" csTypeId="urn:microsoft.com/office/officeart/2005/8/colors/accent1_2#1" csCatId="accent1" phldr="1"/>
      <dgm:spPr/>
    </dgm:pt>
    <dgm:pt modelId="{2D5FF164-D7D2-4476-889C-83B99861BF6A}" type="pres">
      <dgm:prSet presAssocID="{236175A3-95B8-490E-9B55-39BAEB5A515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0F3AE48-DACF-403F-8664-2C3357E1EE2D}" type="presOf" srcId="{236175A3-95B8-490E-9B55-39BAEB5A5151}" destId="{2D5FF164-D7D2-4476-889C-83B99861BF6A}" srcOrd="0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9F68-2F5E-4C76-9AA5-A152D96E1EA3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68431-F875-43D2-B8CE-B59CC9739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495B2-A212-4614-957A-38450B663780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9269F-D0DF-425B-A7E5-8D5639D30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EF3-454B-4B4E-A0A9-54C924689DFC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29BF4-C44F-4161-A492-191B6BD89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5FB02-688C-49EC-8E96-F09CFD5FAE7E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EE081-5419-43D3-A1DD-F156EC4CD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7191-200C-4A3A-8050-1C6A90313B54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D90F8-D1B2-44DE-9B23-F219ED8B2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42A91-36D6-4C18-9EEB-73732FC5160A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12EAB-6064-43DF-809F-BE1F7E605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303D4-8B83-4264-B7FA-926AC06EBAA4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54025-7C96-41BF-BA90-1ADE5224D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50203-7C5A-498C-A460-3B96A26B0A97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0A183-46B6-4ACA-8D11-5FC59CF0F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EF5D-AF89-4DFD-AAC8-A9CB3F772170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374C3-435E-4B57-A35B-AAB2CC67B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DC0B-255D-4856-8719-ACD4F2D29CE1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95966-95D9-4354-8FC8-333381425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68EA-63F4-495C-9F96-942BBC954282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A6D80-DE48-4511-9DA9-81DC97880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8F3310-23C7-4CE9-8E90-D72E59319A8E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1E6C18-7BBD-44FE-ADA8-4FD244A6B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2012\Desktop\мама\картинки\фоны чел\397c15233ca570a2a572bad5846d8750b0c4382e.preview.webp"/>
          <p:cNvPicPr>
            <a:picLocks noChangeAspect="1" noChangeArrowheads="1"/>
          </p:cNvPicPr>
          <p:nvPr/>
        </p:nvPicPr>
        <p:blipFill>
          <a:blip r:embed="rId2"/>
          <a:srcRect b="7813"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357158" y="857234"/>
            <a:ext cx="66437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143110" y="5500702"/>
            <a:ext cx="3214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42937" y="285750"/>
            <a:ext cx="7929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3" y="1357298"/>
            <a:ext cx="75724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Ефремова И.Н.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образовательное учреждение детский сад общеразвивающего вида № 6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Кущёвская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61" y="785795"/>
            <a:ext cx="67866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lvl="0" algn="ctr" eaLnBrk="0" hangingPunct="0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-апробирование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разработанной системы упражнений.</a:t>
            </a:r>
          </a:p>
          <a:p>
            <a:pPr lvl="0" eaLnBrk="0" hangingPunct="0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-использовать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элементы Су-Джок терапии на различных этапах работы и этапах занятий по коррекции речи.</a:t>
            </a:r>
          </a:p>
          <a:p>
            <a:pPr lvl="0" eaLnBrk="0" hangingPunct="0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-сокращение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сроков автоматизации и введение звука в свободную речь.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000100" y="285728"/>
            <a:ext cx="4786347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•наглядные;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словесные;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практические;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игровые.</a:t>
            </a:r>
          </a:p>
          <a:p>
            <a:r>
              <a:rPr lang="ru-RU" sz="2400" b="1" u="sng" dirty="0" smtClean="0">
                <a:solidFill>
                  <a:srgbClr val="FF0000"/>
                </a:solidFill>
              </a:rPr>
              <a:t> Приёмы: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 • показ;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• подражание;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• указание;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• упражнение;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• дидактическая игра;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• пояснения;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• подвижная игра;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• многократное повторение;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• поощрение.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428605"/>
            <a:ext cx="8286808" cy="4401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реализации проекта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этап. Подготовительный.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этап.Знакомство детей, родителей, учителей с Су-Джок, правилами его использования.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 этап.Закрепление знаний (обучающимися) в упражнениях, играх.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 этап. Самостоятельное использование шарика Су-Джок в соответствии с потребностями и желаниями.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0034" y="214290"/>
            <a:ext cx="7500991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Результативность проекта: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благоприятное воздействие на весь организм;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координации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движений и мелкой моторики;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произвольного поведения, внимания, памяти, речи и других психических процессов, необходимых для становления полноценной учебной деятельности.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сократить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сроки коррекционной работы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азработанные рекомендации для родителей;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презентация.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3" y="357166"/>
            <a:ext cx="74295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записка:</a:t>
            </a:r>
          </a:p>
          <a:p>
            <a:pPr algn="ctr">
              <a:defRPr/>
            </a:pPr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Неоспоримыми достоинствами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 – Джок терапии являются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/>
            <a:r>
              <a:rPr lang="ru-RU" sz="2400" b="1" i="1" dirty="0" smtClean="0">
                <a:solidFill>
                  <a:srgbClr val="7030A0"/>
                </a:solidFill>
              </a:rPr>
              <a:t>Высокая </a:t>
            </a:r>
            <a:r>
              <a:rPr lang="ru-RU" sz="2400" b="1" i="1" dirty="0" smtClean="0">
                <a:solidFill>
                  <a:srgbClr val="7030A0"/>
                </a:solidFill>
              </a:rPr>
              <a:t>эффективность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lvl="0" algn="ctr"/>
            <a:r>
              <a:rPr lang="ru-RU" sz="2400" b="1" i="1" dirty="0" smtClean="0">
                <a:solidFill>
                  <a:srgbClr val="7030A0"/>
                </a:solidFill>
              </a:rPr>
              <a:t>Абсолютная </a:t>
            </a:r>
            <a:r>
              <a:rPr lang="ru-RU" sz="2400" b="1" i="1" dirty="0" smtClean="0">
                <a:solidFill>
                  <a:srgbClr val="7030A0"/>
                </a:solidFill>
              </a:rPr>
              <a:t>у</a:t>
            </a:r>
            <a:r>
              <a:rPr lang="ru-RU" sz="2400" b="1" i="1" dirty="0" smtClean="0">
                <a:solidFill>
                  <a:srgbClr val="7030A0"/>
                </a:solidFill>
              </a:rPr>
              <a:t>ниверсальность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Простота </a:t>
            </a:r>
            <a:r>
              <a:rPr lang="ru-RU" sz="2400" b="1" i="1" dirty="0" smtClean="0">
                <a:solidFill>
                  <a:srgbClr val="7030A0"/>
                </a:solidFill>
              </a:rPr>
              <a:t>применения</a:t>
            </a:r>
          </a:p>
          <a:p>
            <a:pPr algn="ctr"/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работе ДОУ здоровьесберегающих педагогических технологий повысит результативность воспитательно-образовательного процесса, сформирует у детей, педагогов и родителей ценностные ориентации, направленные на сохранение и укрепление здоровья.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1" y="0"/>
            <a:ext cx="94678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1071547"/>
            <a:ext cx="45005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проектной деятельности</a:t>
            </a:r>
            <a:endParaRPr lang="ru-RU" sz="5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1" y="0"/>
            <a:ext cx="94678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2071671" y="857233"/>
            <a:ext cx="2354263" cy="2930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3"/>
            <a:ext cx="80010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СРЕДСТВА СУ-ДЖОК ТЕРАПИИ</a:t>
            </a: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Администратор\Рабочий стол\су джок\DSCN9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714357"/>
            <a:ext cx="2286016" cy="2000264"/>
          </a:xfrm>
          <a:prstGeom prst="rect">
            <a:avLst/>
          </a:prstGeom>
          <a:noFill/>
        </p:spPr>
      </p:pic>
      <p:pic>
        <p:nvPicPr>
          <p:cNvPr id="2055" name="Picture 7" descr="C:\Documents and Settings\Администратор\Рабочий стол\СУДЖОК\DSCN0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6" y="4214818"/>
            <a:ext cx="2071701" cy="1785950"/>
          </a:xfrm>
          <a:prstGeom prst="rect">
            <a:avLst/>
          </a:prstGeom>
          <a:noFill/>
        </p:spPr>
      </p:pic>
      <p:pic>
        <p:nvPicPr>
          <p:cNvPr id="2057" name="Picture 9" descr="C:\Documents and Settings\Администратор\Рабочий стол\СУДЖОК\DSCN00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1"/>
            <a:ext cx="1928827" cy="1627447"/>
          </a:xfrm>
          <a:prstGeom prst="rect">
            <a:avLst/>
          </a:prstGeom>
          <a:noFill/>
        </p:spPr>
      </p:pic>
      <p:pic>
        <p:nvPicPr>
          <p:cNvPr id="2058" name="Picture 10" descr="C:\Documents and Settings\Администратор\Рабочий стол\су джок\DSCN96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5" y="2143116"/>
            <a:ext cx="2071703" cy="185738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214546" y="2571746"/>
            <a:ext cx="32147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Шарик я!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лечу в этом кабинете.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реже шли к врачу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Маленькие дети.</a:t>
            </a:r>
          </a:p>
          <a:p>
            <a:endParaRPr lang="ru-RU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 весёлая пружинка – Медицинская сестра!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Разрешаю вам, больной,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Поиграть чуть-чуть  со мной.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857489" y="214291"/>
            <a:ext cx="5429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ДИДАКТИЧЕСКИЙ МАТЕРИАЛ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4357695"/>
            <a:ext cx="2030880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Documents and Settings\Администратор\Рабочий стол\СУДЖОК\DSCN0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7" y="932073"/>
            <a:ext cx="3143272" cy="3068432"/>
          </a:xfrm>
          <a:prstGeom prst="rect">
            <a:avLst/>
          </a:prstGeom>
          <a:noFill/>
        </p:spPr>
      </p:pic>
      <p:pic>
        <p:nvPicPr>
          <p:cNvPr id="5124" name="Picture 4" descr="C:\Documents and Settings\Администратор\Рабочий стол\СУДЖОК\DSCN00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928671"/>
            <a:ext cx="3388771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DCIM\100MEDIA\IMAG11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2357455" cy="378621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3" descr="F:\DCIM\100MEDIA\IMAG11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7" y="1000109"/>
            <a:ext cx="3487427" cy="2587815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85919" y="285729"/>
            <a:ext cx="4153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Индивидуальная работа</a:t>
            </a:r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Роман\Desktop\IMAG1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2357431"/>
            <a:ext cx="2535999" cy="423537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G:\DCIM\100MEDIA\IMAG1229.jpg"/>
          <p:cNvPicPr>
            <a:picLocks noChangeAspect="1" noChangeArrowheads="1"/>
          </p:cNvPicPr>
          <p:nvPr/>
        </p:nvPicPr>
        <p:blipFill>
          <a:blip r:embed="rId3" cstate="print"/>
          <a:srcRect b="28846"/>
          <a:stretch>
            <a:fillRect/>
          </a:stretch>
        </p:blipFill>
        <p:spPr bwMode="auto">
          <a:xfrm>
            <a:off x="500035" y="428605"/>
            <a:ext cx="2857520" cy="264320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2" descr="G:\DCIM\100MEDIA\IMAG1227.jpg"/>
          <p:cNvPicPr>
            <a:picLocks noChangeAspect="1" noChangeArrowheads="1"/>
          </p:cNvPicPr>
          <p:nvPr/>
        </p:nvPicPr>
        <p:blipFill>
          <a:blip r:embed="rId4" cstate="print"/>
          <a:srcRect b="9615"/>
          <a:stretch>
            <a:fillRect/>
          </a:stretch>
        </p:blipFill>
        <p:spPr bwMode="auto">
          <a:xfrm>
            <a:off x="3857622" y="214290"/>
            <a:ext cx="2875759" cy="314327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2" descr="G:\DCIM\100MEDIA\IMAG12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3571877"/>
            <a:ext cx="4071967" cy="291903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«Светлый Праздник Пасхи»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1" y="642918"/>
            <a:ext cx="6143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элементов Су-Джок терапии в системе здоровьесберегающих технологий в процессе логопедической работы»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G:\DCIM\100MEDIA\IMAG1224.jpg"/>
          <p:cNvPicPr>
            <a:picLocks noChangeAspect="1" noChangeArrowheads="1"/>
          </p:cNvPicPr>
          <p:nvPr/>
        </p:nvPicPr>
        <p:blipFill>
          <a:blip r:embed="rId3" cstate="print"/>
          <a:srcRect l="18908"/>
          <a:stretch>
            <a:fillRect/>
          </a:stretch>
        </p:blipFill>
        <p:spPr bwMode="auto">
          <a:xfrm>
            <a:off x="4929191" y="3071811"/>
            <a:ext cx="3676479" cy="328614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Picture 3" descr="C:\Users\Роман\Desktop\IMAG1242.jpg"/>
          <p:cNvPicPr>
            <a:picLocks noChangeAspect="1" noChangeArrowheads="1"/>
          </p:cNvPicPr>
          <p:nvPr/>
        </p:nvPicPr>
        <p:blipFill>
          <a:blip r:embed="rId4" cstate="print"/>
          <a:srcRect l="11765"/>
          <a:stretch>
            <a:fillRect/>
          </a:stretch>
        </p:blipFill>
        <p:spPr bwMode="auto">
          <a:xfrm>
            <a:off x="357159" y="428604"/>
            <a:ext cx="4286279" cy="35719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Роман\Desktop\IMAG1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7166"/>
            <a:ext cx="2928959" cy="442447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 descr="C:\Users\Роман\Desktop\IMAG1230.jpg"/>
          <p:cNvPicPr>
            <a:picLocks noChangeAspect="1" noChangeArrowheads="1"/>
          </p:cNvPicPr>
          <p:nvPr/>
        </p:nvPicPr>
        <p:blipFill>
          <a:blip r:embed="rId4" cstate="print"/>
          <a:srcRect l="7246" r="23188"/>
          <a:stretch>
            <a:fillRect/>
          </a:stretch>
        </p:blipFill>
        <p:spPr bwMode="auto">
          <a:xfrm>
            <a:off x="3929057" y="1"/>
            <a:ext cx="3643339" cy="3714927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:\100_8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1571613"/>
            <a:ext cx="3929091" cy="254199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4" name="Picture 3" descr="F:\100_86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2429" y="3429000"/>
            <a:ext cx="3905785" cy="292895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28794" y="357167"/>
            <a:ext cx="40719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родителями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1" y="1000109"/>
            <a:ext cx="5857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СПАСИБО </a:t>
            </a:r>
          </a:p>
          <a:p>
            <a:pPr algn="ctr"/>
            <a:r>
              <a:rPr lang="ru-RU" sz="4800" b="1" i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ЗА ВНИМАНИЕ!</a:t>
            </a:r>
            <a:endParaRPr lang="ru-RU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95513" y="-531813"/>
            <a:ext cx="67325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742950" lvl="1" indent="-285750"/>
            <a:endParaRPr lang="ru-RU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742950" lvl="1" indent="-285750"/>
            <a:endParaRPr lang="ru-RU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742950" lvl="1" indent="-285750"/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80521" y="7249479"/>
          <a:ext cx="9326063" cy="3064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29057" y="428605"/>
            <a:ext cx="47863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Забота о здоровье- 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9" y="1071546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97131" y="3244334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-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1142985"/>
            <a:ext cx="4572000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важнейший труд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педагога.                                     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жизнерадостности, бодрости детей зависит их духовная жизнь, мировоззрение, умственное развитие, прочность знаний, вера в свои силы» </a:t>
            </a:r>
          </a:p>
          <a:p>
            <a:pPr lvl="1" algn="r" eaLnBrk="1" hangingPunct="1">
              <a:buFontTx/>
              <a:buNone/>
              <a:defRPr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А. Сухомлинский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wo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1" y="571480"/>
            <a:ext cx="2071671" cy="3000396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71801" y="571481"/>
            <a:ext cx="36433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Разработал это направление корейский профессор Пак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Чжэ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Park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Jae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Woo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), академик IAS(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Berlin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), президент Корейского института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президент международной ассоциации врачей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(Лондон, 1991г.)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786050" y="714357"/>
            <a:ext cx="32147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4283" y="214291"/>
            <a:ext cx="84296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1" y="214290"/>
            <a:ext cx="59293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                                                           ФОРМЫ РАБОТЫ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85985" y="2928934"/>
            <a:ext cx="2143140" cy="17859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Формы работы с  использованием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массажеров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Су-Джок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28860" y="1357298"/>
            <a:ext cx="2214579" cy="12858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физкультминутки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43437" y="2428869"/>
            <a:ext cx="1928827" cy="14287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Динамические паузы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357685" y="4357695"/>
            <a:ext cx="2214579" cy="10001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Игровой деятельности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571736" y="5000636"/>
            <a:ext cx="1714512" cy="15001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Гимнастика после дневного сна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" y="4214818"/>
            <a:ext cx="2482531" cy="150019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Подгрупповые занятия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42911" y="2214554"/>
            <a:ext cx="1571636" cy="150019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Индивидуальные занятия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Стрелка вверх 16"/>
          <p:cNvSpPr/>
          <p:nvPr/>
        </p:nvSpPr>
        <p:spPr>
          <a:xfrm rot="5071400">
            <a:off x="4438346" y="3233488"/>
            <a:ext cx="238207" cy="378519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8097314">
            <a:off x="4228265" y="4352114"/>
            <a:ext cx="229030" cy="371907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0800000">
            <a:off x="3286116" y="4714885"/>
            <a:ext cx="214315" cy="285752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3574710">
            <a:off x="2284696" y="4319590"/>
            <a:ext cx="214315" cy="285752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18073057">
            <a:off x="2228356" y="3088400"/>
            <a:ext cx="221302" cy="324013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3357553" y="2643183"/>
            <a:ext cx="214315" cy="285752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4500564" y="285751"/>
            <a:ext cx="3786187" cy="1500188"/>
          </a:xfrm>
          <a:prstGeom prst="cloudCallout">
            <a:avLst>
              <a:gd name="adj1" fmla="val 1918"/>
              <a:gd name="adj2" fmla="val 840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Приемы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Су –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Джок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терапии</a:t>
            </a:r>
          </a:p>
        </p:txBody>
      </p:sp>
      <p:sp>
        <p:nvSpPr>
          <p:cNvPr id="8" name="Овал 7"/>
          <p:cNvSpPr/>
          <p:nvPr/>
        </p:nvSpPr>
        <p:spPr>
          <a:xfrm>
            <a:off x="5286376" y="2428876"/>
            <a:ext cx="2428875" cy="50006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Массаж</a:t>
            </a:r>
          </a:p>
        </p:txBody>
      </p:sp>
      <p:sp>
        <p:nvSpPr>
          <p:cNvPr id="10" name="Стрелка вниз 9"/>
          <p:cNvSpPr/>
          <p:nvPr/>
        </p:nvSpPr>
        <p:spPr>
          <a:xfrm rot="1304165">
            <a:off x="5514976" y="2949575"/>
            <a:ext cx="212725" cy="50323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500813" y="3143250"/>
            <a:ext cx="214312" cy="57150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0146995">
            <a:off x="7399731" y="2868955"/>
            <a:ext cx="182563" cy="59055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57" descr="Шарики судж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5" y="3786190"/>
            <a:ext cx="1592707" cy="1571636"/>
          </a:xfrm>
          <a:prstGeom prst="ellipse">
            <a:avLst/>
          </a:prstGeom>
          <a:ln w="63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2" descr="http://www.osteodoc.ru/sujok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9" y="3429000"/>
            <a:ext cx="1452913" cy="1428760"/>
          </a:xfrm>
          <a:prstGeom prst="ellipse">
            <a:avLst/>
          </a:prstGeom>
          <a:ln w="63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3143241" y="1714489"/>
            <a:ext cx="2162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Массажные валики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5715000" y="5429251"/>
            <a:ext cx="19288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специальными шариками</a:t>
            </a: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4214814" y="4857751"/>
            <a:ext cx="1928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эластичным кольцом</a:t>
            </a:r>
          </a:p>
        </p:txBody>
      </p:sp>
      <p:sp>
        <p:nvSpPr>
          <p:cNvPr id="21" name="Стрелка вниз 20"/>
          <p:cNvSpPr/>
          <p:nvPr/>
        </p:nvSpPr>
        <p:spPr>
          <a:xfrm rot="20146995">
            <a:off x="5328617" y="1937521"/>
            <a:ext cx="169204" cy="590550"/>
          </a:xfrm>
          <a:prstGeom prst="downArrow">
            <a:avLst/>
          </a:prstGeom>
          <a:scene3d>
            <a:camera prst="orthographicFront">
              <a:rot lat="590793" lon="105227" rev="12609065"/>
            </a:camera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20146995" flipH="1">
            <a:off x="7324620" y="1935517"/>
            <a:ext cx="170807" cy="570129"/>
          </a:xfrm>
          <a:prstGeom prst="downArrow">
            <a:avLst/>
          </a:prstGeom>
          <a:scene3d>
            <a:camera prst="orthographicFront">
              <a:rot lat="0" lon="0" rev="6000000"/>
            </a:camera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7572397" y="3214687"/>
            <a:ext cx="15716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Карандашами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7786677" y="1428737"/>
            <a:ext cx="13573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прищепками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Прищепки\DSCN00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8602" y="1857364"/>
            <a:ext cx="1465399" cy="1143008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Прищепки\DSCN00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40" y="3500438"/>
            <a:ext cx="1428760" cy="1071570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Прищепки\DSCN00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5" y="2214554"/>
            <a:ext cx="1524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7" y="1714489"/>
            <a:ext cx="8072495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практико – ориентированный.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средней продолжительности.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воспитанники, родители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8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5" y="500043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ХАРАКТЕРИСТИКА ПРОЕКТА:</a:t>
            </a:r>
            <a:endParaRPr lang="ru-RU" sz="2400" b="1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5" y="857232"/>
            <a:ext cx="6072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endParaRPr lang="ru-RU" sz="2800" b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09" y="1857364"/>
            <a:ext cx="62150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Новый подход в решении проблемы улучшения здоровья детей путем применения здоровьесберегающей технологии оздоровительного массажа Су Джок в образовательном процессе  ДОУ.  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43043" y="1285861"/>
            <a:ext cx="3907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7" y="1928802"/>
            <a:ext cx="65008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комплекса упражнений с применением массажера Су – Джок для стимуляции высокоактивных точек соответствия всем органам и системам, расположенных на кистях рук и стопах.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381</Words>
  <Application>Microsoft Office PowerPoint</Application>
  <PresentationFormat>Экран (4:3)</PresentationFormat>
  <Paragraphs>114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ПРОЕКТ «Светлый Праздник Пасхи»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2012</dc:creator>
  <cp:lastModifiedBy>роман ефремов</cp:lastModifiedBy>
  <cp:revision>129</cp:revision>
  <dcterms:created xsi:type="dcterms:W3CDTF">2014-01-14T15:24:18Z</dcterms:created>
  <dcterms:modified xsi:type="dcterms:W3CDTF">2016-02-02T22:01:45Z</dcterms:modified>
</cp:coreProperties>
</file>