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25" r:id="rId3"/>
    <p:sldId id="326" r:id="rId4"/>
    <p:sldId id="328" r:id="rId5"/>
    <p:sldId id="327" r:id="rId6"/>
    <p:sldId id="360" r:id="rId7"/>
    <p:sldId id="338" r:id="rId8"/>
    <p:sldId id="340" r:id="rId9"/>
    <p:sldId id="342" r:id="rId10"/>
    <p:sldId id="330" r:id="rId11"/>
    <p:sldId id="341" r:id="rId12"/>
    <p:sldId id="343" r:id="rId13"/>
    <p:sldId id="337" r:id="rId14"/>
    <p:sldId id="339" r:id="rId15"/>
    <p:sldId id="344" r:id="rId16"/>
    <p:sldId id="345" r:id="rId17"/>
    <p:sldId id="347" r:id="rId18"/>
    <p:sldId id="348" r:id="rId19"/>
    <p:sldId id="352" r:id="rId20"/>
    <p:sldId id="33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207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rafamania.net/uploads/posts/2013-08/thumbs/1376817450_4-19.jpg"/>
          <p:cNvPicPr>
            <a:picLocks noChangeAspect="1" noChangeArrowheads="1"/>
          </p:cNvPicPr>
          <p:nvPr/>
        </p:nvPicPr>
        <p:blipFill>
          <a:blip r:embed="rId2"/>
          <a:srcRect b="6340"/>
          <a:stretch>
            <a:fillRect/>
          </a:stretch>
        </p:blipFill>
        <p:spPr bwMode="auto">
          <a:xfrm>
            <a:off x="0" y="0"/>
            <a:ext cx="9144000" cy="61951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643050"/>
            <a:ext cx="845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МБДОУ «</a:t>
            </a:r>
            <a:r>
              <a:rPr lang="ru-RU" b="1" dirty="0" err="1" smtClean="0">
                <a:solidFill>
                  <a:srgbClr val="002060"/>
                </a:solidFill>
              </a:rPr>
              <a:t>Зубово-Полянский</a:t>
            </a:r>
            <a:r>
              <a:rPr lang="ru-RU" b="1" dirty="0" smtClean="0">
                <a:solidFill>
                  <a:srgbClr val="002060"/>
                </a:solidFill>
              </a:rPr>
              <a:t> детский сад №6 «Березка» комбинированного вида»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3" y="2714620"/>
            <a:ext cx="3214710" cy="2831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Наумова Наталья Александровна-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воспитатель МБДОУ «</a:t>
            </a:r>
            <a:r>
              <a:rPr lang="ru-RU" sz="2000" b="1" dirty="0" err="1" smtClean="0">
                <a:solidFill>
                  <a:srgbClr val="002060"/>
                </a:solidFill>
                <a:latin typeface="Arial Black" pitchFamily="34" charset="0"/>
              </a:rPr>
              <a:t>Зубово-Полянский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детский сад №6 «Березка»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комбинированного вида» </a:t>
            </a:r>
          </a:p>
          <a:p>
            <a:endParaRPr lang="ru-RU" dirty="0"/>
          </a:p>
        </p:txBody>
      </p:sp>
      <p:pic>
        <p:nvPicPr>
          <p:cNvPr id="2" name="Picture 2" descr="C:\Users\1\Desktop\театр детям\фото театр\SDC14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3116"/>
            <a:ext cx="2714644" cy="4420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playcast.ru/uploads/2015/12/06/16202626.png"/>
          <p:cNvPicPr>
            <a:picLocks noChangeAspect="1" noChangeArrowheads="1"/>
          </p:cNvPicPr>
          <p:nvPr/>
        </p:nvPicPr>
        <p:blipFill>
          <a:blip r:embed="rId2"/>
          <a:srcRect l="2577" t="6719" r="2061" b="6775"/>
          <a:stretch>
            <a:fillRect/>
          </a:stretch>
        </p:blipFill>
        <p:spPr bwMode="auto">
          <a:xfrm>
            <a:off x="0" y="0"/>
            <a:ext cx="9238424" cy="6858000"/>
          </a:xfrm>
          <a:prstGeom prst="rect">
            <a:avLst/>
          </a:prstGeom>
          <a:noFill/>
        </p:spPr>
      </p:pic>
      <p:pic>
        <p:nvPicPr>
          <p:cNvPr id="4" name="Рисунок 3" descr="DSCN2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928670"/>
            <a:ext cx="6405609" cy="4804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6215082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Праздник Пасхи в детском саду.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12/06/16202626.png"/>
          <p:cNvPicPr>
            <a:picLocks noChangeAspect="1" noChangeArrowheads="1"/>
          </p:cNvPicPr>
          <p:nvPr/>
        </p:nvPicPr>
        <p:blipFill>
          <a:blip r:embed="rId2"/>
          <a:srcRect l="2577" t="6719" r="2061" b="67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SDC163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785794"/>
            <a:ext cx="3333773" cy="2500330"/>
          </a:xfrm>
          <a:prstGeom prst="ellipse">
            <a:avLst/>
          </a:prstGeom>
        </p:spPr>
      </p:pic>
      <p:pic>
        <p:nvPicPr>
          <p:cNvPr id="4" name="Рисунок 3" descr="087.JPG"/>
          <p:cNvPicPr>
            <a:picLocks noChangeAspect="1"/>
          </p:cNvPicPr>
          <p:nvPr/>
        </p:nvPicPr>
        <p:blipFill>
          <a:blip r:embed="rId4" cstate="print"/>
          <a:srcRect l="7031" r="7812" b="10416"/>
          <a:stretch>
            <a:fillRect/>
          </a:stretch>
        </p:blipFill>
        <p:spPr>
          <a:xfrm>
            <a:off x="2428860" y="3071810"/>
            <a:ext cx="3531211" cy="2786082"/>
          </a:xfrm>
          <a:prstGeom prst="ellipse">
            <a:avLst/>
          </a:prstGeom>
        </p:spPr>
      </p:pic>
      <p:pic>
        <p:nvPicPr>
          <p:cNvPr id="5" name="Рисунок 4" descr="SDC16382.JPG"/>
          <p:cNvPicPr>
            <a:picLocks noChangeAspect="1"/>
          </p:cNvPicPr>
          <p:nvPr/>
        </p:nvPicPr>
        <p:blipFill>
          <a:blip r:embed="rId5" cstate="print"/>
          <a:srcRect r="6064"/>
          <a:stretch>
            <a:fillRect/>
          </a:stretch>
        </p:blipFill>
        <p:spPr>
          <a:xfrm>
            <a:off x="4786314" y="1000108"/>
            <a:ext cx="3143272" cy="2509643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6000768"/>
            <a:ext cx="8786842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Театрализованное представление по сказке «Красная Шапочка» на весеннем утреннике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12/06/16202626.png"/>
          <p:cNvPicPr>
            <a:picLocks noChangeAspect="1" noChangeArrowheads="1"/>
          </p:cNvPicPr>
          <p:nvPr/>
        </p:nvPicPr>
        <p:blipFill>
          <a:blip r:embed="rId2"/>
          <a:srcRect l="2577" t="6719" r="2061" b="67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SC_0291.JPG"/>
          <p:cNvPicPr>
            <a:picLocks noChangeAspect="1"/>
          </p:cNvPicPr>
          <p:nvPr/>
        </p:nvPicPr>
        <p:blipFill>
          <a:blip r:embed="rId3" cstate="print"/>
          <a:srcRect r="21191"/>
          <a:stretch>
            <a:fillRect/>
          </a:stretch>
        </p:blipFill>
        <p:spPr>
          <a:xfrm>
            <a:off x="1928794" y="1357298"/>
            <a:ext cx="5322621" cy="45005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85918" y="6072206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«Разбойники» на Новогоднем утреннике  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laycast.ru/uploads/2015/12/06/16202626.png"/>
          <p:cNvPicPr>
            <a:picLocks noChangeAspect="1" noChangeArrowheads="1"/>
          </p:cNvPicPr>
          <p:nvPr/>
        </p:nvPicPr>
        <p:blipFill>
          <a:blip r:embed="rId2"/>
          <a:srcRect l="2577" t="6719" r="2061" b="6775"/>
          <a:stretch>
            <a:fillRect/>
          </a:stretch>
        </p:blipFill>
        <p:spPr bwMode="auto">
          <a:xfrm>
            <a:off x="0" y="0"/>
            <a:ext cx="9238390" cy="6858000"/>
          </a:xfrm>
          <a:prstGeom prst="rect">
            <a:avLst/>
          </a:prstGeom>
          <a:noFill/>
        </p:spPr>
      </p:pic>
      <p:pic>
        <p:nvPicPr>
          <p:cNvPr id="4" name="Рисунок 3" descr="DSC_0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785926"/>
            <a:ext cx="4501884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57290" y="592933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Театрализованное представление на Новогоднем утреннике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DSC_02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1785926"/>
            <a:ext cx="2000265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laycast.ru/uploads/2015/12/06/16202626.png"/>
          <p:cNvPicPr>
            <a:picLocks noChangeAspect="1" noChangeArrowheads="1"/>
          </p:cNvPicPr>
          <p:nvPr/>
        </p:nvPicPr>
        <p:blipFill>
          <a:blip r:embed="rId2"/>
          <a:srcRect l="2577" t="6719" r="2061" b="67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SCN1435.JPG"/>
          <p:cNvPicPr>
            <a:picLocks noChangeAspect="1"/>
          </p:cNvPicPr>
          <p:nvPr/>
        </p:nvPicPr>
        <p:blipFill>
          <a:blip r:embed="rId3" cstate="print"/>
          <a:srcRect l="21094" t="22916" r="14843"/>
          <a:stretch>
            <a:fillRect/>
          </a:stretch>
        </p:blipFill>
        <p:spPr>
          <a:xfrm>
            <a:off x="857224" y="2071678"/>
            <a:ext cx="3363382" cy="3035233"/>
          </a:xfrm>
          <a:prstGeom prst="rect">
            <a:avLst/>
          </a:prstGeom>
        </p:spPr>
      </p:pic>
      <p:pic>
        <p:nvPicPr>
          <p:cNvPr id="6" name="Рисунок 5" descr="DSCN14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143116"/>
            <a:ext cx="3857652" cy="2893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6072206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Игра-драматизация по сказке «Теремок»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12/06/16202626.png"/>
          <p:cNvPicPr>
            <a:picLocks noChangeAspect="1" noChangeArrowheads="1"/>
          </p:cNvPicPr>
          <p:nvPr/>
        </p:nvPicPr>
        <p:blipFill>
          <a:blip r:embed="rId2"/>
          <a:srcRect l="2577" t="6719" r="2061" b="6775"/>
          <a:stretch>
            <a:fillRect/>
          </a:stretch>
        </p:blipFill>
        <p:spPr bwMode="auto">
          <a:xfrm>
            <a:off x="-1" y="0"/>
            <a:ext cx="9144001" cy="7072337"/>
          </a:xfrm>
          <a:prstGeom prst="rect">
            <a:avLst/>
          </a:prstGeom>
          <a:noFill/>
        </p:spPr>
      </p:pic>
      <p:pic>
        <p:nvPicPr>
          <p:cNvPr id="4" name="Рисунок 3" descr="SDC16434.JPG"/>
          <p:cNvPicPr>
            <a:picLocks noChangeAspect="1"/>
          </p:cNvPicPr>
          <p:nvPr/>
        </p:nvPicPr>
        <p:blipFill>
          <a:blip r:embed="rId3" cstate="print"/>
          <a:srcRect l="19531" t="17708" r="7031"/>
          <a:stretch>
            <a:fillRect/>
          </a:stretch>
        </p:blipFill>
        <p:spPr>
          <a:xfrm>
            <a:off x="1785918" y="1357298"/>
            <a:ext cx="5469983" cy="4597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6143644"/>
            <a:ext cx="5213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Лесные звери в гостях у детей на празднике Пасхи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12/06/16202626.png"/>
          <p:cNvPicPr>
            <a:picLocks noChangeAspect="1" noChangeArrowheads="1"/>
          </p:cNvPicPr>
          <p:nvPr/>
        </p:nvPicPr>
        <p:blipFill>
          <a:blip r:embed="rId2"/>
          <a:srcRect l="2577" t="6719" r="2061" b="67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SDC16306.JPG"/>
          <p:cNvPicPr>
            <a:picLocks noChangeAspect="1"/>
          </p:cNvPicPr>
          <p:nvPr/>
        </p:nvPicPr>
        <p:blipFill>
          <a:blip r:embed="rId3" cstate="print"/>
          <a:srcRect t="21736"/>
          <a:stretch>
            <a:fillRect/>
          </a:stretch>
        </p:blipFill>
        <p:spPr>
          <a:xfrm>
            <a:off x="4143372" y="3714752"/>
            <a:ext cx="3857652" cy="226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DC16304.JPG"/>
          <p:cNvPicPr>
            <a:picLocks noChangeAspect="1"/>
          </p:cNvPicPr>
          <p:nvPr/>
        </p:nvPicPr>
        <p:blipFill>
          <a:blip r:embed="rId4" cstate="print"/>
          <a:srcRect b="8929"/>
          <a:stretch>
            <a:fillRect/>
          </a:stretch>
        </p:blipFill>
        <p:spPr>
          <a:xfrm rot="5400000">
            <a:off x="402895" y="2025941"/>
            <a:ext cx="4219043" cy="288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6386.JPG"/>
          <p:cNvPicPr>
            <a:picLocks noChangeAspect="1"/>
          </p:cNvPicPr>
          <p:nvPr/>
        </p:nvPicPr>
        <p:blipFill>
          <a:blip r:embed="rId5" cstate="print"/>
          <a:srcRect b="10256"/>
          <a:stretch>
            <a:fillRect/>
          </a:stretch>
        </p:blipFill>
        <p:spPr>
          <a:xfrm>
            <a:off x="4357686" y="1357298"/>
            <a:ext cx="3357586" cy="2259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600076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Эй, девчушки, выходите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И пропойте нам частушки…»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12/06/16202626.png"/>
          <p:cNvPicPr>
            <a:picLocks noChangeAspect="1" noChangeArrowheads="1"/>
          </p:cNvPicPr>
          <p:nvPr/>
        </p:nvPicPr>
        <p:blipFill>
          <a:blip r:embed="rId2"/>
          <a:srcRect l="2577" t="6719" r="2061" b="6775"/>
          <a:stretch>
            <a:fillRect/>
          </a:stretch>
        </p:blipFill>
        <p:spPr bwMode="auto">
          <a:xfrm>
            <a:off x="-197039" y="0"/>
            <a:ext cx="9341039" cy="6858000"/>
          </a:xfrm>
          <a:prstGeom prst="rect">
            <a:avLst/>
          </a:prstGeom>
          <a:noFill/>
        </p:spPr>
      </p:pic>
      <p:pic>
        <p:nvPicPr>
          <p:cNvPr id="4" name="Рисунок 3" descr="SDC15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9" y="1285860"/>
            <a:ext cx="6143668" cy="4341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5929330"/>
            <a:ext cx="8643966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Театрализованное представление по сказке «Волк и семеро козлят»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12/06/16202626.png"/>
          <p:cNvPicPr>
            <a:picLocks noChangeAspect="1" noChangeArrowheads="1"/>
          </p:cNvPicPr>
          <p:nvPr/>
        </p:nvPicPr>
        <p:blipFill>
          <a:blip r:embed="rId2"/>
          <a:srcRect l="2577" t="6719" r="2061" b="6775"/>
          <a:stretch>
            <a:fillRect/>
          </a:stretch>
        </p:blipFill>
        <p:spPr bwMode="auto">
          <a:xfrm>
            <a:off x="-197039" y="0"/>
            <a:ext cx="9341039" cy="6858000"/>
          </a:xfrm>
          <a:prstGeom prst="rect">
            <a:avLst/>
          </a:prstGeom>
          <a:noFill/>
        </p:spPr>
      </p:pic>
      <p:pic>
        <p:nvPicPr>
          <p:cNvPr id="3" name="Рисунок 2" descr="SDC16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285860"/>
            <a:ext cx="6072230" cy="4554172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0232" y="5929330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Ангел на празднике Светлой Пасхи 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rafamania.net/uploads/posts/2013-08/thumbs/1376817450_4-19.jpg"/>
          <p:cNvPicPr>
            <a:picLocks noChangeAspect="1" noChangeArrowheads="1"/>
          </p:cNvPicPr>
          <p:nvPr/>
        </p:nvPicPr>
        <p:blipFill>
          <a:blip r:embed="rId2"/>
          <a:srcRect b="6340"/>
          <a:stretch>
            <a:fillRect/>
          </a:stretch>
        </p:blipFill>
        <p:spPr bwMode="auto">
          <a:xfrm>
            <a:off x="0" y="19942"/>
            <a:ext cx="9144000" cy="68380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785926"/>
            <a:ext cx="85010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стали активно пользоваться средствами выразительности (мимика, жесты, движения). </a:t>
            </a:r>
            <a:endParaRPr lang="ru-RU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Повысилась эмоциональная отзывчивость, развилась ориентация в эмоциональном содержании, которая базируется на умении различать чувства, настроения и сопоставлять их с соответствующими актерскими проявлениями.   -Значительно улучшилась способность к импровизациям (песенным, инструментальным, танцевальным).</a:t>
            </a:r>
            <a:endParaRPr lang="ru-RU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Дети стали эмоциональнее и выразительнее исполнять песни, танцы, стихи. </a:t>
            </a:r>
            <a:endParaRPr lang="ru-RU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 детей появилось умение выразить свое понимание сюжета игры и характера персонажа (в движении, речи). </a:t>
            </a:r>
            <a:endParaRPr lang="ru-RU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 детей появилось желание придумать, рассказать сказку,   и т.д. </a:t>
            </a:r>
            <a:endParaRPr lang="ru-RU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 стали проявлять стойкий интерес к театрализованной деятельности. </a:t>
            </a:r>
            <a:endParaRPr lang="ru-RU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У детей наблюдается снижение уровня тревожности и негативных эмоциональных проявлений, возрастает уровень положительного эмоционального реагирования на происходящее,   повышается уровень эмоциональной стабильности. Таким образом, считаю проведенную мной работу по  развитию творческих способностей  дошкольников средствами   театрализованной деятельности результативной, оптимальной и эффективной.</a:t>
            </a:r>
            <a:endParaRPr lang="ru-RU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714356"/>
            <a:ext cx="42862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rafamania.net/uploads/posts/2013-08/thumbs/1376817450_4-19.jpg"/>
          <p:cNvPicPr>
            <a:picLocks noChangeAspect="1" noChangeArrowheads="1"/>
          </p:cNvPicPr>
          <p:nvPr/>
        </p:nvPicPr>
        <p:blipFill>
          <a:blip r:embed="rId2"/>
          <a:srcRect b="63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928803"/>
            <a:ext cx="4572000" cy="25237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«Развитие творческих способностей  у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детей старшего дошкольного возраста в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театрализованной деятельности»</a:t>
            </a:r>
          </a:p>
          <a:p>
            <a:pPr algn="ctr"/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(из опыта работы)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_DSC98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572008"/>
            <a:ext cx="2857520" cy="190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rafamania.net/uploads/posts/2013-08/thumbs/1376817450_4-19.jpg"/>
          <p:cNvPicPr>
            <a:picLocks noChangeAspect="1" noChangeArrowheads="1"/>
          </p:cNvPicPr>
          <p:nvPr/>
        </p:nvPicPr>
        <p:blipFill>
          <a:blip r:embed="rId2"/>
          <a:srcRect b="6340"/>
          <a:stretch>
            <a:fillRect/>
          </a:stretch>
        </p:blipFill>
        <p:spPr bwMode="auto">
          <a:xfrm>
            <a:off x="0" y="19942"/>
            <a:ext cx="9144000" cy="68380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1071546"/>
            <a:ext cx="364333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работа с родителями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1571604" y="2428868"/>
            <a:ext cx="2214578" cy="571504"/>
          </a:xfrm>
          <a:prstGeom prst="flowChartAlternateProcess">
            <a:avLst/>
          </a:prstGeom>
          <a:gradFill rotWithShape="1">
            <a:gsLst>
              <a:gs pos="0">
                <a:schemeClr val="bg2"/>
              </a:gs>
              <a:gs pos="100000">
                <a:schemeClr val="folHlink"/>
              </a:gs>
            </a:gsLst>
            <a:lin ang="18900000" scaled="1"/>
          </a:gradFill>
          <a:ln w="76200" cmpd="tri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 eaLnBrk="0" hangingPunct="0"/>
            <a:r>
              <a:rPr lang="ru-RU" altLang="ru-RU" sz="2000" dirty="0" smtClean="0">
                <a:solidFill>
                  <a:srgbClr val="000066"/>
                </a:solidFill>
              </a:rPr>
              <a:t>Анкетирование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4566254" y="2357430"/>
            <a:ext cx="2743200" cy="571504"/>
          </a:xfrm>
          <a:prstGeom prst="flowChartAlternateProcess">
            <a:avLst/>
          </a:prstGeom>
          <a:gradFill rotWithShape="1">
            <a:gsLst>
              <a:gs pos="0">
                <a:schemeClr val="bg2"/>
              </a:gs>
              <a:gs pos="100000">
                <a:schemeClr val="folHlink"/>
              </a:gs>
            </a:gsLst>
            <a:lin ang="18900000" scaled="1"/>
          </a:gradFill>
          <a:ln w="76200" cmpd="tri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 eaLnBrk="0" hangingPunct="0"/>
            <a:r>
              <a:rPr lang="ru-RU" altLang="ru-RU" sz="2000" dirty="0" smtClean="0">
                <a:solidFill>
                  <a:srgbClr val="000066"/>
                </a:solidFill>
              </a:rPr>
              <a:t>Консультации, беседы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500430" y="3500438"/>
            <a:ext cx="1785950" cy="1071570"/>
          </a:xfrm>
          <a:prstGeom prst="flowChartAlternateProcess">
            <a:avLst/>
          </a:prstGeom>
          <a:gradFill rotWithShape="1">
            <a:gsLst>
              <a:gs pos="0">
                <a:schemeClr val="bg2"/>
              </a:gs>
              <a:gs pos="100000">
                <a:schemeClr val="folHlink"/>
              </a:gs>
            </a:gsLst>
            <a:lin ang="18900000" scaled="1"/>
          </a:gradFill>
          <a:ln w="76200" cmpd="tri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 eaLnBrk="0" hangingPunct="0"/>
            <a:r>
              <a:rPr lang="ru-RU" altLang="ru-RU" sz="2000" dirty="0" smtClean="0">
                <a:solidFill>
                  <a:srgbClr val="000066"/>
                </a:solidFill>
              </a:rPr>
              <a:t>ФОРМЫ </a:t>
            </a:r>
          </a:p>
          <a:p>
            <a:pPr algn="ctr" eaLnBrk="0" hangingPunct="0"/>
            <a:r>
              <a:rPr lang="ru-RU" altLang="ru-RU" sz="2000" dirty="0" smtClean="0">
                <a:solidFill>
                  <a:srgbClr val="000066"/>
                </a:solidFill>
              </a:rPr>
              <a:t>РАБОТЫ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633682" y="3000372"/>
            <a:ext cx="3010284" cy="1428760"/>
          </a:xfrm>
          <a:prstGeom prst="flowChartAlternateProcess">
            <a:avLst/>
          </a:prstGeom>
          <a:gradFill rotWithShape="1">
            <a:gsLst>
              <a:gs pos="0">
                <a:schemeClr val="bg2"/>
              </a:gs>
              <a:gs pos="100000">
                <a:schemeClr val="folHlink"/>
              </a:gs>
            </a:gsLst>
            <a:lin ang="18900000" scaled="1"/>
          </a:gradFill>
          <a:ln w="76200" cmpd="tri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 eaLnBrk="0" hangingPunct="0"/>
            <a:r>
              <a:rPr lang="ru-RU" altLang="ru-RU" sz="2000" dirty="0" smtClean="0">
                <a:solidFill>
                  <a:srgbClr val="000066"/>
                </a:solidFill>
              </a:rPr>
              <a:t>Наглядно-  информационная агитация: газеты, стенды, папки-передвижки, памятки.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5929322" y="4572008"/>
            <a:ext cx="2428892" cy="642942"/>
          </a:xfrm>
          <a:prstGeom prst="flowChartAlternateProcess">
            <a:avLst/>
          </a:prstGeom>
          <a:gradFill rotWithShape="1">
            <a:gsLst>
              <a:gs pos="0">
                <a:schemeClr val="bg2"/>
              </a:gs>
              <a:gs pos="100000">
                <a:schemeClr val="folHlink"/>
              </a:gs>
            </a:gsLst>
            <a:lin ang="18900000" scaled="1"/>
          </a:gradFill>
          <a:ln w="76200" cmpd="tri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 eaLnBrk="0" hangingPunct="0"/>
            <a:r>
              <a:rPr lang="ru-RU" altLang="ru-RU" sz="2000" dirty="0" smtClean="0">
                <a:solidFill>
                  <a:srgbClr val="000066"/>
                </a:solidFill>
              </a:rPr>
              <a:t>Фото- выставки, конкурсы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357818" y="5286388"/>
            <a:ext cx="3357586" cy="1285884"/>
          </a:xfrm>
          <a:prstGeom prst="flowChartAlternateProcess">
            <a:avLst/>
          </a:prstGeom>
          <a:gradFill rotWithShape="1">
            <a:gsLst>
              <a:gs pos="0">
                <a:schemeClr val="bg2"/>
              </a:gs>
              <a:gs pos="100000">
                <a:schemeClr val="folHlink"/>
              </a:gs>
            </a:gsLst>
            <a:lin ang="18900000" scaled="1"/>
          </a:gradFill>
          <a:ln w="76200" cmpd="tri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 eaLnBrk="0" hangingPunct="0"/>
            <a:r>
              <a:rPr lang="ru-RU" altLang="ru-RU" sz="2000" dirty="0" smtClean="0">
                <a:solidFill>
                  <a:srgbClr val="000066"/>
                </a:solidFill>
              </a:rPr>
              <a:t>Помощь в подготовке к театрализованным представлениям, в организации экскурсий.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82696" y="3143248"/>
            <a:ext cx="2803420" cy="1785950"/>
          </a:xfrm>
          <a:prstGeom prst="flowChartAlternateProcess">
            <a:avLst/>
          </a:prstGeom>
          <a:gradFill rotWithShape="1">
            <a:gsLst>
              <a:gs pos="0">
                <a:schemeClr val="bg2"/>
              </a:gs>
              <a:gs pos="100000">
                <a:schemeClr val="folHlink"/>
              </a:gs>
            </a:gsLst>
            <a:lin ang="18900000" scaled="1"/>
          </a:gradFill>
          <a:ln w="76200" cmpd="tri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 eaLnBrk="0" hangingPunct="0"/>
            <a:r>
              <a:rPr lang="ru-RU" altLang="ru-RU" sz="2000" dirty="0" smtClean="0">
                <a:solidFill>
                  <a:srgbClr val="000066"/>
                </a:solidFill>
              </a:rPr>
              <a:t>Помощь в изготовлении костюмов, декораций, предметного окружения.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571472" y="4929198"/>
            <a:ext cx="2606979" cy="714380"/>
          </a:xfrm>
          <a:prstGeom prst="flowChartAlternateProcess">
            <a:avLst/>
          </a:prstGeom>
          <a:gradFill rotWithShape="1">
            <a:gsLst>
              <a:gs pos="0">
                <a:schemeClr val="bg2"/>
              </a:gs>
              <a:gs pos="100000">
                <a:schemeClr val="folHlink"/>
              </a:gs>
            </a:gsLst>
            <a:lin ang="18900000" scaled="1"/>
          </a:gradFill>
          <a:ln w="76200" cmpd="tri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 eaLnBrk="0" hangingPunct="0"/>
            <a:r>
              <a:rPr lang="ru-RU" altLang="ru-RU" sz="2000" dirty="0" smtClean="0">
                <a:solidFill>
                  <a:srgbClr val="000066"/>
                </a:solidFill>
              </a:rPr>
              <a:t>Родительские собрания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28596" y="5643578"/>
            <a:ext cx="3857652" cy="1000132"/>
          </a:xfrm>
          <a:prstGeom prst="flowChartAlternateProcess">
            <a:avLst/>
          </a:prstGeom>
          <a:gradFill rotWithShape="1">
            <a:gsLst>
              <a:gs pos="0">
                <a:schemeClr val="bg2"/>
              </a:gs>
              <a:gs pos="100000">
                <a:schemeClr val="folHlink"/>
              </a:gs>
            </a:gsLst>
            <a:lin ang="18900000" scaled="1"/>
          </a:gradFill>
          <a:ln w="76200" cmpd="tri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Педагогическое просвещение на сайтах: ДОУ;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Маам.РУ</a:t>
            </a:r>
            <a:endParaRPr lang="ru-RU" sz="20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 rot="3565969">
            <a:off x="3786639" y="2855644"/>
            <a:ext cx="658295" cy="297777"/>
          </a:xfrm>
          <a:prstGeom prst="leftArrow">
            <a:avLst>
              <a:gd name="adj1" fmla="val 50000"/>
              <a:gd name="adj2" fmla="val 103305"/>
            </a:avLst>
          </a:prstGeom>
          <a:solidFill>
            <a:schemeClr val="accent1">
              <a:alpha val="53999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rot="14729631">
            <a:off x="4753366" y="4877185"/>
            <a:ext cx="851712" cy="318339"/>
          </a:xfrm>
          <a:prstGeom prst="leftArrow">
            <a:avLst>
              <a:gd name="adj1" fmla="val 50000"/>
              <a:gd name="adj2" fmla="val 88187"/>
            </a:avLst>
          </a:prstGeom>
          <a:solidFill>
            <a:schemeClr val="accent1">
              <a:alpha val="53999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 rot="17667999" flipV="1">
            <a:off x="3774106" y="5045787"/>
            <a:ext cx="1194875" cy="348852"/>
          </a:xfrm>
          <a:prstGeom prst="leftArrow">
            <a:avLst>
              <a:gd name="adj1" fmla="val 50000"/>
              <a:gd name="adj2" fmla="val 88187"/>
            </a:avLst>
          </a:prstGeom>
          <a:solidFill>
            <a:schemeClr val="accent1">
              <a:alpha val="53999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 rot="10800000" flipH="1" flipV="1">
            <a:off x="3101455" y="4000504"/>
            <a:ext cx="470413" cy="285752"/>
          </a:xfrm>
          <a:prstGeom prst="leftArrow">
            <a:avLst>
              <a:gd name="adj1" fmla="val 50000"/>
              <a:gd name="adj2" fmla="val 88187"/>
            </a:avLst>
          </a:prstGeom>
          <a:solidFill>
            <a:schemeClr val="accent1">
              <a:alpha val="53999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 rot="10800000" flipH="1" flipV="1">
            <a:off x="3214678" y="4071942"/>
            <a:ext cx="327537" cy="214314"/>
          </a:xfrm>
          <a:prstGeom prst="leftArrow">
            <a:avLst>
              <a:gd name="adj1" fmla="val 50000"/>
              <a:gd name="adj2" fmla="val 88187"/>
            </a:avLst>
          </a:prstGeom>
          <a:solidFill>
            <a:schemeClr val="accent1">
              <a:alpha val="53999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 rot="10800000">
            <a:off x="5357818" y="3929066"/>
            <a:ext cx="357190" cy="214312"/>
          </a:xfrm>
          <a:prstGeom prst="leftArrow">
            <a:avLst>
              <a:gd name="adj1" fmla="val 50000"/>
              <a:gd name="adj2" fmla="val 88187"/>
            </a:avLst>
          </a:prstGeom>
          <a:solidFill>
            <a:schemeClr val="accent1">
              <a:alpha val="53999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 rot="18400706">
            <a:off x="3148659" y="4900938"/>
            <a:ext cx="986236" cy="330543"/>
          </a:xfrm>
          <a:prstGeom prst="leftArrow">
            <a:avLst>
              <a:gd name="adj1" fmla="val 50000"/>
              <a:gd name="adj2" fmla="val 103305"/>
            </a:avLst>
          </a:prstGeom>
          <a:solidFill>
            <a:schemeClr val="accent1">
              <a:alpha val="53999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30" name="AutoShape 23"/>
          <p:cNvSpPr>
            <a:spLocks noChangeArrowheads="1"/>
          </p:cNvSpPr>
          <p:nvPr/>
        </p:nvSpPr>
        <p:spPr bwMode="auto">
          <a:xfrm rot="6746953">
            <a:off x="4756780" y="2945860"/>
            <a:ext cx="548357" cy="302841"/>
          </a:xfrm>
          <a:prstGeom prst="leftArrow">
            <a:avLst>
              <a:gd name="adj1" fmla="val 50000"/>
              <a:gd name="adj2" fmla="val 103305"/>
            </a:avLst>
          </a:prstGeom>
          <a:solidFill>
            <a:schemeClr val="accent1">
              <a:alpha val="53999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rafamania.net/uploads/posts/2013-08/thumbs/1376817450_4-19.jpg"/>
          <p:cNvPicPr>
            <a:picLocks noChangeAspect="1" noChangeArrowheads="1"/>
          </p:cNvPicPr>
          <p:nvPr/>
        </p:nvPicPr>
        <p:blipFill>
          <a:blip r:embed="rId2"/>
          <a:srcRect b="6340"/>
          <a:stretch>
            <a:fillRect/>
          </a:stretch>
        </p:blipFill>
        <p:spPr bwMode="auto">
          <a:xfrm>
            <a:off x="0" y="19942"/>
            <a:ext cx="9144000" cy="68380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928802"/>
            <a:ext cx="6643734" cy="4787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403225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«Вы никогда не думали, как было бы хорошо начать создание детского театра с детского возраста? Ведь инстинкт игры с перевоплощением есть у каждого ребёнка. Эта страсть перевоплощаться у многих детей звучит ярко, талантливо, вызывает подчас недоумение у нас, профессиональных артистов»                                                                                                                                              </a:t>
            </a: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							    К.С.Станиславский</a:t>
            </a:r>
            <a:endParaRPr lang="ru-RU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rafamania.net/uploads/posts/2013-08/thumbs/1376817450_4-19.jpg"/>
          <p:cNvPicPr>
            <a:picLocks noChangeAspect="1" noChangeArrowheads="1"/>
          </p:cNvPicPr>
          <p:nvPr/>
        </p:nvPicPr>
        <p:blipFill>
          <a:blip r:embed="rId2"/>
          <a:srcRect b="6340"/>
          <a:stretch>
            <a:fillRect/>
          </a:stretch>
        </p:blipFill>
        <p:spPr bwMode="auto">
          <a:xfrm>
            <a:off x="-26667" y="0"/>
            <a:ext cx="9170667" cy="6858000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14282" y="1857364"/>
            <a:ext cx="89297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Актуальность данной проблемы определяется тем, что развитие творческих способностей у детей способствует всестороннему развитию личности ребенка, повышает возможности его дальнейшего обучения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Это один из самых эффективных способов воздействия на детей, в котором наиболее полно и ярко проявляется принцип обучения: учить играя.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В соответствии с целевыми ориентирами, которые обозначены во ФГОС ДО, ребенок на этапе завершения дошкольного образования должен обладать развитым воображением, проявлять инициативу и самостоятельность в разных видах деятельности, активно взаимодействовать со взрослыми и сверстниками. Все эти личностные характеристики особенно ярко развиваются в театрализованной деятельности.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Именно она позволяет развить у ребёнка выразительность речи, характер, повысить уровень его интеллектуальной культуры, воспитать эстетически развитую личность, привить любовь к родной культуре, помочь каждому почувствовать уверенность в себе, выработать у ребёнка эмоциональную отзывчивость.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714356"/>
            <a:ext cx="288336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Актуальность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rafamania.net/uploads/posts/2013-08/thumbs/1376817450_4-19.jpg"/>
          <p:cNvPicPr>
            <a:picLocks noChangeAspect="1" noChangeArrowheads="1"/>
          </p:cNvPicPr>
          <p:nvPr/>
        </p:nvPicPr>
        <p:blipFill>
          <a:blip r:embed="rId2"/>
          <a:srcRect b="6340"/>
          <a:stretch>
            <a:fillRect/>
          </a:stretch>
        </p:blipFill>
        <p:spPr bwMode="auto">
          <a:xfrm>
            <a:off x="0" y="19942"/>
            <a:ext cx="9144000" cy="68380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1714488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000240"/>
            <a:ext cx="800102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Развитие творческих способностей у детей через театрализованную деятельность</a:t>
            </a:r>
          </a:p>
          <a:p>
            <a: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задачи: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создавать условия для развития творческой активности детей в театрализованной деятельности (поощрять исполнительское творчество, развивать способность свободно и раскрепощено держаться при выступлении, побуждать к импровизации средствами мимики, выразительных движений и интонации и т.д.);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приобщать детей к театральной культуре (знакомить с устройством театра, театральными жанрами, с разными видами кукольных театров);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обеспечивать взаимосвязь театрализованной деятельности с другими видами деятельности в едином педагогическом процессе;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создавать условия для совместной театрализованной деятельности детей и взрослых. </a:t>
            </a:r>
          </a:p>
          <a:p>
            <a:pPr marL="285750" indent="-285750" algn="just"/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285750" indent="-285750"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rafamania.net/uploads/posts/2013-08/thumbs/1376817450_4-19.jpg"/>
          <p:cNvPicPr>
            <a:picLocks noChangeAspect="1" noChangeArrowheads="1"/>
          </p:cNvPicPr>
          <p:nvPr/>
        </p:nvPicPr>
        <p:blipFill>
          <a:blip r:embed="rId2"/>
          <a:srcRect b="6340"/>
          <a:stretch>
            <a:fillRect/>
          </a:stretch>
        </p:blipFill>
        <p:spPr bwMode="auto">
          <a:xfrm>
            <a:off x="0" y="19942"/>
            <a:ext cx="9144000" cy="68380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000240"/>
            <a:ext cx="821537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Ожидаемые результаты:</a:t>
            </a:r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Повысить речевую активность детей, побудить к высказываниям в виде полных предложений к сочинению сказок.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Улучшить способность к импровизациям (песенным, инструментальным, танцевальным).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Учить самостоятельно организовывать театрализованные игры, разыгрывать представления, инсценировать, использовать средства выразительности.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Развить элементы творчества, инициативы, эмоциональную отзывчивость.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Повысить стойкий интерес и любовь к театрализованной  деятельности.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12/06/16202626.png"/>
          <p:cNvPicPr>
            <a:picLocks noChangeAspect="1" noChangeArrowheads="1"/>
          </p:cNvPicPr>
          <p:nvPr/>
        </p:nvPicPr>
        <p:blipFill>
          <a:blip r:embed="rId2"/>
          <a:srcRect l="2577" t="6719" r="2061" b="6775"/>
          <a:stretch>
            <a:fillRect/>
          </a:stretch>
        </p:blipFill>
        <p:spPr bwMode="auto">
          <a:xfrm>
            <a:off x="0" y="0"/>
            <a:ext cx="9341073" cy="6858000"/>
          </a:xfrm>
          <a:prstGeom prst="rect">
            <a:avLst/>
          </a:prstGeom>
          <a:noFill/>
        </p:spPr>
      </p:pic>
      <p:pic>
        <p:nvPicPr>
          <p:cNvPr id="3" name="Рисунок 2" descr="_DSC9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571612"/>
            <a:ext cx="6357982" cy="42445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000232" y="6000768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Театрализование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представление по сказке «Гуси-лебеди»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12/06/16202626.png"/>
          <p:cNvPicPr>
            <a:picLocks noChangeAspect="1" noChangeArrowheads="1"/>
          </p:cNvPicPr>
          <p:nvPr/>
        </p:nvPicPr>
        <p:blipFill>
          <a:blip r:embed="rId2"/>
          <a:srcRect l="2577" t="6719" r="2061" b="6775"/>
          <a:stretch>
            <a:fillRect/>
          </a:stretch>
        </p:blipFill>
        <p:spPr bwMode="auto">
          <a:xfrm>
            <a:off x="8259" y="0"/>
            <a:ext cx="9135741" cy="6858000"/>
          </a:xfrm>
          <a:prstGeom prst="rect">
            <a:avLst/>
          </a:prstGeom>
          <a:noFill/>
        </p:spPr>
      </p:pic>
      <p:pic>
        <p:nvPicPr>
          <p:cNvPr id="3" name="Рисунок 2" descr="_DSC9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928670"/>
            <a:ext cx="3338761" cy="5001490"/>
          </a:xfrm>
          <a:prstGeom prst="flowChartMagneticDisk">
            <a:avLst/>
          </a:prstGeom>
        </p:spPr>
      </p:pic>
      <p:pic>
        <p:nvPicPr>
          <p:cNvPr id="4" name="Рисунок 3" descr="_DSC99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071546"/>
            <a:ext cx="3172135" cy="4751883"/>
          </a:xfrm>
          <a:prstGeom prst="flowChartMagneticDisk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5/12/06/16202626.png"/>
          <p:cNvPicPr>
            <a:picLocks noChangeAspect="1" noChangeArrowheads="1"/>
          </p:cNvPicPr>
          <p:nvPr/>
        </p:nvPicPr>
        <p:blipFill>
          <a:blip r:embed="rId2"/>
          <a:srcRect l="2577" t="6719" r="2061" b="6775"/>
          <a:stretch>
            <a:fillRect/>
          </a:stretch>
        </p:blipFill>
        <p:spPr bwMode="auto">
          <a:xfrm>
            <a:off x="1" y="-5748"/>
            <a:ext cx="9143999" cy="6863748"/>
          </a:xfrm>
          <a:prstGeom prst="rect">
            <a:avLst/>
          </a:prstGeom>
          <a:noFill/>
        </p:spPr>
      </p:pic>
      <p:pic>
        <p:nvPicPr>
          <p:cNvPr id="3" name="Рисунок 2" descr="_DSC98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928670"/>
            <a:ext cx="3574924" cy="5355265"/>
          </a:xfrm>
          <a:prstGeom prst="ellipse">
            <a:avLst/>
          </a:prstGeom>
        </p:spPr>
      </p:pic>
      <p:pic>
        <p:nvPicPr>
          <p:cNvPr id="4" name="Рисунок 3" descr="_DSC98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928670"/>
            <a:ext cx="3455228" cy="5175958"/>
          </a:xfrm>
          <a:prstGeom prst="ellipse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690</Words>
  <PresentationFormat>Экран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50</cp:revision>
  <dcterms:created xsi:type="dcterms:W3CDTF">2016-02-08T18:41:05Z</dcterms:created>
  <dcterms:modified xsi:type="dcterms:W3CDTF">2016-02-14T15:16:36Z</dcterms:modified>
</cp:coreProperties>
</file>