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8" r:id="rId10"/>
    <p:sldId id="270" r:id="rId11"/>
    <p:sldId id="269" r:id="rId12"/>
    <p:sldId id="265" r:id="rId13"/>
    <p:sldId id="264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43E98-DD70-46B1-807B-C15DDAF1A306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6E722-74C7-440F-A072-A66E712C0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58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9C3E3-B735-4D12-A539-69E3A3B6002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48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BC09-59A6-4463-A54C-CF04594EC2A6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8642-206D-4171-8DA9-BB51C790AC0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94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BC09-59A6-4463-A54C-CF04594EC2A6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8642-206D-4171-8DA9-BB51C790A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45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BC09-59A6-4463-A54C-CF04594EC2A6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8642-206D-4171-8DA9-BB51C790A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164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BC09-59A6-4463-A54C-CF04594EC2A6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8642-206D-4171-8DA9-BB51C790AC0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2268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BC09-59A6-4463-A54C-CF04594EC2A6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8642-206D-4171-8DA9-BB51C790A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240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BC09-59A6-4463-A54C-CF04594EC2A6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8642-206D-4171-8DA9-BB51C790AC0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4523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BC09-59A6-4463-A54C-CF04594EC2A6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8642-206D-4171-8DA9-BB51C790A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512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BC09-59A6-4463-A54C-CF04594EC2A6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8642-206D-4171-8DA9-BB51C790A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585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BC09-59A6-4463-A54C-CF04594EC2A6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8642-206D-4171-8DA9-BB51C790A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95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BC09-59A6-4463-A54C-CF04594EC2A6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8642-206D-4171-8DA9-BB51C790A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15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BC09-59A6-4463-A54C-CF04594EC2A6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8642-206D-4171-8DA9-BB51C790A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9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BC09-59A6-4463-A54C-CF04594EC2A6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8642-206D-4171-8DA9-BB51C790A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6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BC09-59A6-4463-A54C-CF04594EC2A6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8642-206D-4171-8DA9-BB51C790A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9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BC09-59A6-4463-A54C-CF04594EC2A6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8642-206D-4171-8DA9-BB51C790A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2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BC09-59A6-4463-A54C-CF04594EC2A6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8642-206D-4171-8DA9-BB51C790A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2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BC09-59A6-4463-A54C-CF04594EC2A6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8642-206D-4171-8DA9-BB51C790A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91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BC09-59A6-4463-A54C-CF04594EC2A6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8642-206D-4171-8DA9-BB51C790A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9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C37BC09-59A6-4463-A54C-CF04594EC2A6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3F78642-206D-4171-8DA9-BB51C790A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82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manwb.ru/pub/News/241105_3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ddtsovremennik.spb.ru/old/Otdely/FE/Prazdniki/opisanie_prazdnikov/61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-fotki.yandex.ru/get/5307/129244148.0/0_5a08e_7217fd6_X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207568" y="4077072"/>
            <a:ext cx="7776864" cy="2088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7200" i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Franklin Gothic Demi" pitchFamily="34" charset="0"/>
                <a:ea typeface="+mj-ea"/>
                <a:cs typeface="+mj-cs"/>
              </a:rPr>
              <a:t>Сретение Господне</a:t>
            </a:r>
            <a:endParaRPr lang="ru-RU" sz="7200" i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Franklin Gothic Dem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23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47916" y="109183"/>
            <a:ext cx="5854890" cy="663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928847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7528" y="476672"/>
            <a:ext cx="3672408" cy="577172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	Встреча с Богом </a:t>
            </a:r>
            <a:r>
              <a:rPr lang="ru-RU" b="1" i="1" dirty="0" smtClean="0">
                <a:latin typeface="Monotype Corsiva" pitchFamily="66" charset="0"/>
              </a:rPr>
              <a:t>– это самое важное событие в жизни  человека. Какими бы мы не шли дорогами, обойти 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храм</a:t>
            </a:r>
            <a:r>
              <a:rPr lang="ru-RU" b="1" i="1" dirty="0" smtClean="0">
                <a:latin typeface="Monotype Corsiva" pitchFamily="66" charset="0"/>
              </a:rPr>
              <a:t> нам не удастся. Потому что  в нём живёт 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Бог,</a:t>
            </a:r>
            <a:r>
              <a:rPr lang="ru-RU" b="1" i="1" dirty="0" smtClean="0">
                <a:latin typeface="Monotype Corsiva" pitchFamily="66" charset="0"/>
              </a:rPr>
              <a:t> Который пришёл в мир спасти  каждого из нас.</a:t>
            </a:r>
            <a:endParaRPr lang="ru-RU" b="1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5" name="Рисунок 4" descr="http://www.temples.ru/private/f000410/410_0039541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5960" y="0"/>
            <a:ext cx="493204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760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914401"/>
            <a:ext cx="7315200" cy="455613"/>
          </a:xfrm>
        </p:spPr>
        <p:txBody>
          <a:bodyPr>
            <a:normAutofit fontScale="90000"/>
          </a:bodyPr>
          <a:lstStyle/>
          <a:p>
            <a:r>
              <a:rPr lang="ru-RU" altLang="ru-RU" sz="1800" dirty="0"/>
              <a:t/>
            </a:r>
            <a:br>
              <a:rPr lang="ru-RU" altLang="ru-RU" sz="1800" dirty="0"/>
            </a:br>
            <a:r>
              <a:rPr lang="ru-RU" altLang="ru-RU" sz="1800" dirty="0"/>
              <a:t/>
            </a:r>
            <a:br>
              <a:rPr lang="ru-RU" altLang="ru-RU" sz="1800" dirty="0"/>
            </a:br>
            <a:r>
              <a:rPr lang="ru-RU" altLang="ru-RU" sz="1800" dirty="0"/>
              <a:t/>
            </a:r>
            <a:br>
              <a:rPr lang="ru-RU" altLang="ru-RU" sz="1800" dirty="0"/>
            </a:br>
            <a:r>
              <a:rPr lang="ru-RU" altLang="ru-RU" sz="1800" dirty="0"/>
              <a:t/>
            </a:r>
            <a:br>
              <a:rPr lang="ru-RU" altLang="ru-RU" sz="1800" dirty="0"/>
            </a:br>
            <a:r>
              <a:rPr lang="ru-RU" altLang="ru-RU" sz="1800" dirty="0"/>
              <a:t>В день Сретения Господня в церквах по традиции освящаются свечи. Традиция эта происходит от древнего обычая устраивать в день Сретения шествие по городу с зажженными светильниками (наподобие крестного хода). Потом появилось поверье, что эти свечи охраняют жилища от "грома", т. е. повреждения грозой. На самом же деле в молитвах на освящение свеч на Сретение возносится Богу просьба о том, чтобы, как зажженные свечи своим светом разгоняют ночной мрак, так и наши души, просвещенные Духом Святым, избегали греховной тьмы ("слепоты").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164" y="3200398"/>
            <a:ext cx="6406274" cy="2744789"/>
          </a:xfrm>
        </p:spPr>
        <p:txBody>
          <a:bodyPr/>
          <a:lstStyle/>
          <a:p>
            <a:endParaRPr lang="ru-RU" altLang="ru-RU" dirty="0"/>
          </a:p>
        </p:txBody>
      </p:sp>
      <p:pic>
        <p:nvPicPr>
          <p:cNvPr id="24580" name="Picture 4" descr="Картинка 109 из 19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00399"/>
            <a:ext cx="4061460" cy="34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74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1" y="533400"/>
            <a:ext cx="7477125" cy="1143000"/>
          </a:xfrm>
        </p:spPr>
        <p:txBody>
          <a:bodyPr>
            <a:normAutofit fontScale="90000"/>
          </a:bodyPr>
          <a:lstStyle/>
          <a:p>
            <a:r>
              <a:rPr lang="ru-RU" altLang="ru-RU" sz="1800" dirty="0"/>
              <a:t>Сретенье по-славянски означает встречу. На Сретенье зима весну встречает, заморозить хочет, а сама от своего хотения только потеет. Зима с весной встретились впервой. 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altLang="ru-RU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2" y="1523999"/>
            <a:ext cx="8534400" cy="2777068"/>
          </a:xfrm>
        </p:spPr>
        <p:txBody>
          <a:bodyPr/>
          <a:lstStyle/>
          <a:p>
            <a:endParaRPr lang="ru-RU" altLang="ru-RU" dirty="0"/>
          </a:p>
        </p:txBody>
      </p:sp>
      <p:pic>
        <p:nvPicPr>
          <p:cNvPr id="14341" name="Picture 5" descr="Картинка 64 из 19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523999"/>
            <a:ext cx="6475411" cy="48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3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4808/shtrih3.2/0_73870_6f062e12_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00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91744" y="116632"/>
            <a:ext cx="6624736" cy="2448272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b="1" i="1" dirty="0" smtClean="0"/>
              <a:t>Праздник </a:t>
            </a:r>
            <a:r>
              <a:rPr lang="ru-RU" b="1" i="1" dirty="0" smtClean="0">
                <a:solidFill>
                  <a:srgbClr val="0070C0"/>
                </a:solidFill>
              </a:rPr>
              <a:t>Сретения</a:t>
            </a:r>
            <a:r>
              <a:rPr lang="ru-RU" b="1" i="1" dirty="0" smtClean="0"/>
              <a:t> отмечается </a:t>
            </a:r>
          </a:p>
          <a:p>
            <a:pPr>
              <a:buNone/>
            </a:pPr>
            <a:r>
              <a:rPr lang="ru-RU" b="1" i="1" dirty="0" smtClean="0"/>
              <a:t>             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15 февраля.</a:t>
            </a:r>
          </a:p>
          <a:p>
            <a:pPr algn="ctr">
              <a:buNone/>
            </a:pPr>
            <a:r>
              <a:rPr lang="ru-RU" b="1" i="1" dirty="0" smtClean="0"/>
              <a:t>  Этому событию мы находим                                               подтверждение в Библии и в </a:t>
            </a:r>
            <a:r>
              <a:rPr lang="ru-RU" b="1" i="1" dirty="0" smtClean="0"/>
              <a:t>   </a:t>
            </a:r>
            <a:r>
              <a:rPr lang="ru-RU" b="1" i="1" dirty="0" smtClean="0"/>
              <a:t>Священной истории</a:t>
            </a:r>
            <a:r>
              <a:rPr lang="ru-RU" b="1" i="1" dirty="0" smtClean="0"/>
              <a:t>.</a:t>
            </a:r>
            <a:r>
              <a:rPr lang="ru-RU" altLang="ru-RU" b="1" dirty="0">
                <a:latin typeface="Kozuka Gothic Pro EL" pitchFamily="34" charset="-128"/>
              </a:rPr>
              <a:t> </a:t>
            </a:r>
            <a:r>
              <a:rPr lang="ru-RU" altLang="ru-RU" b="1" dirty="0" smtClean="0">
                <a:latin typeface="Kozuka Gothic Pro EL" pitchFamily="34" charset="-128"/>
              </a:rPr>
              <a:t>Это один </a:t>
            </a:r>
            <a:r>
              <a:rPr lang="ru-RU" altLang="ru-RU" b="1" dirty="0">
                <a:latin typeface="Kozuka Gothic Pro EL" pitchFamily="34" charset="-128"/>
              </a:rPr>
              <a:t>из</a:t>
            </a:r>
            <a:r>
              <a:rPr lang="ru-RU" altLang="ru-RU" b="1" dirty="0">
                <a:latin typeface="Vladimir Script" panose="03050402040407070305" pitchFamily="66" charset="0"/>
              </a:rPr>
              <a:t> 12 </a:t>
            </a:r>
            <a:r>
              <a:rPr lang="ru-RU" altLang="ru-RU" b="1" dirty="0" smtClean="0">
                <a:latin typeface="Vladimir Script" panose="03050402040407070305" pitchFamily="66" charset="0"/>
              </a:rPr>
              <a:t> главных </a:t>
            </a:r>
            <a:r>
              <a:rPr lang="ru-RU" altLang="ru-RU" b="1" dirty="0">
                <a:latin typeface="Vladimir Script" panose="03050402040407070305" pitchFamily="66" charset="0"/>
              </a:rPr>
              <a:t>праздников Православной Церкви – Сретение Господне.</a:t>
            </a:r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/>
          </a:p>
        </p:txBody>
      </p:sp>
      <p:pic>
        <p:nvPicPr>
          <p:cNvPr id="5" name="Рисунок 4" descr="http://i015.radikal.ru/1102/7f/b53c09f5de2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6160" y="2780928"/>
            <a:ext cx="3131840" cy="4077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://www.pravmir.ru/wp-content/uploads/pravmir-images/resize_of_joyful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2267744" cy="2924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http://utro.atv.odessa.ua/img/68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212976"/>
            <a:ext cx="5076056" cy="3645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209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608" y="0"/>
            <a:ext cx="7498080" cy="141763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/>
              </a:rPr>
              <a:t>Какова же история праздника </a:t>
            </a:r>
            <a:r>
              <a:rPr lang="ru-RU" b="1" i="1" dirty="0" smtClean="0">
                <a:solidFill>
                  <a:srgbClr val="0070C0"/>
                </a:solidFill>
                <a:effectLst/>
              </a:rPr>
              <a:t>Сретения?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60096" y="908720"/>
            <a:ext cx="3528392" cy="541168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 </a:t>
            </a:r>
            <a:r>
              <a:rPr lang="ru-RU" b="1" i="1" dirty="0" smtClean="0"/>
              <a:t> Еврейский </a:t>
            </a:r>
            <a:r>
              <a:rPr lang="ru-RU" b="1" i="1" dirty="0" smtClean="0"/>
              <a:t>народ считался  </a:t>
            </a:r>
            <a:r>
              <a:rPr lang="ru-RU" b="1" i="1" dirty="0" err="1" smtClean="0"/>
              <a:t>Богоизбранным</a:t>
            </a:r>
            <a:r>
              <a:rPr lang="ru-RU" b="1" i="1" dirty="0" smtClean="0"/>
              <a:t> народом и должен был своих первенцев мужского пола посвящать Богу.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img0.liveinternet.ru/images/attach/c/2/70/670/70670840_praesentatio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1268760"/>
            <a:ext cx="4464496" cy="54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74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3512" y="260648"/>
            <a:ext cx="3600400" cy="626469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 </a:t>
            </a:r>
            <a:r>
              <a:rPr lang="en-US" b="1" i="1" dirty="0" smtClean="0"/>
              <a:t>	</a:t>
            </a:r>
            <a:r>
              <a:rPr lang="ru-RU" sz="3900" b="1" i="1" dirty="0"/>
              <a:t>Следуя  этому же обычаю  </a:t>
            </a:r>
            <a:r>
              <a:rPr lang="ru-RU" sz="3900" b="1" i="1" dirty="0">
                <a:solidFill>
                  <a:srgbClr val="FF0000"/>
                </a:solidFill>
              </a:rPr>
              <a:t>Богоматерь </a:t>
            </a:r>
            <a:r>
              <a:rPr lang="ru-RU" sz="3900" b="1" i="1" dirty="0"/>
              <a:t>вместе с праведным </a:t>
            </a:r>
            <a:r>
              <a:rPr lang="ru-RU" sz="3900" b="1" i="1" dirty="0">
                <a:solidFill>
                  <a:srgbClr val="C00000"/>
                </a:solidFill>
              </a:rPr>
              <a:t>Иосифом  </a:t>
            </a:r>
            <a:r>
              <a:rPr lang="ru-RU" sz="3900" b="1" i="1" dirty="0"/>
              <a:t>принесли </a:t>
            </a:r>
            <a:r>
              <a:rPr lang="ru-RU" sz="3900" b="1" i="1" dirty="0">
                <a:solidFill>
                  <a:srgbClr val="7030A0"/>
                </a:solidFill>
              </a:rPr>
              <a:t>Младенца Христа</a:t>
            </a:r>
            <a:r>
              <a:rPr lang="ru-RU" sz="3900" b="1" i="1" dirty="0"/>
              <a:t> в храм и вместе с Ним принесли в жертву двух птенцов голубиных. </a:t>
            </a:r>
          </a:p>
          <a:p>
            <a:endParaRPr lang="ru-RU" dirty="0"/>
          </a:p>
        </p:txBody>
      </p:sp>
      <p:pic>
        <p:nvPicPr>
          <p:cNvPr id="5" name="Рисунок 4" descr="http://mila-krasnokuts.narod.ru/pravoslawya/sretenie_gospodne.files/slide0022_image00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936" y="188640"/>
            <a:ext cx="4968552" cy="3525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://www.voznes.ru/images/galery/rospis/center_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9936" y="3933056"/>
            <a:ext cx="2376264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http://www.cirota.ru/forum/images/21/21323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6240" y="3933056"/>
            <a:ext cx="2160240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42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3512" y="188640"/>
            <a:ext cx="2808312" cy="640871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b="1" dirty="0" smtClean="0">
                <a:latin typeface="Monotype Corsiva" pitchFamily="66" charset="0"/>
              </a:rPr>
              <a:t>В те дни в Иерусалиме  жил  человек,  именем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Симеон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r>
              <a:rPr lang="ru-RU" b="1" dirty="0" smtClean="0">
                <a:latin typeface="Monotype Corsiva" pitchFamily="66" charset="0"/>
              </a:rPr>
              <a:t> Он был муж праведный и благочестивый. Ему было предсказано, что он не увидит смерти, доколе не увидит рождённого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Христа . </a:t>
            </a:r>
            <a:endParaRPr lang="en-US" b="1" dirty="0" smtClean="0">
              <a:solidFill>
                <a:srgbClr val="C00000"/>
              </a:solidFill>
              <a:latin typeface="Jokerman" pitchFamily="82" charset="0"/>
            </a:endParaRPr>
          </a:p>
          <a:p>
            <a:pPr lvl="0" algn="ctr">
              <a:buNone/>
            </a:pPr>
            <a:r>
              <a:rPr lang="ru-RU" b="1" dirty="0" smtClean="0">
                <a:latin typeface="Monotype Corsiva" pitchFamily="66" charset="0"/>
              </a:rPr>
              <a:t>Лк 2.26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Рисунок 3" descr="http://www.sunhome.ru/UsersGallery/Cards/118/91528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856" y="260648"/>
            <a:ext cx="561662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246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20136" y="116632"/>
            <a:ext cx="3347864" cy="6552728"/>
          </a:xfrm>
          <a:solidFill>
            <a:srgbClr val="9DF8FD"/>
          </a:solidFill>
          <a:ln>
            <a:solidFill>
              <a:srgbClr val="9DF8FD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b="1" dirty="0" err="1" smtClean="0">
                <a:solidFill>
                  <a:srgbClr val="0070C0"/>
                </a:solidFill>
              </a:rPr>
              <a:t>Симеону</a:t>
            </a:r>
            <a:r>
              <a:rPr lang="ru-RU" b="1" dirty="0" smtClean="0"/>
              <a:t> было уже 360 лет.</a:t>
            </a:r>
          </a:p>
          <a:p>
            <a:pPr>
              <a:buNone/>
            </a:pPr>
            <a:r>
              <a:rPr lang="ru-RU" b="1" dirty="0" smtClean="0"/>
              <a:t>       С момента ожидания встречи, назначенной </a:t>
            </a:r>
            <a:r>
              <a:rPr lang="ru-RU" b="1" dirty="0" smtClean="0">
                <a:solidFill>
                  <a:srgbClr val="C00000"/>
                </a:solidFill>
              </a:rPr>
              <a:t>Богом</a:t>
            </a:r>
            <a:r>
              <a:rPr lang="ru-RU" b="1" dirty="0" smtClean="0"/>
              <a:t>, прошло 270 лет.</a:t>
            </a:r>
          </a:p>
          <a:p>
            <a:pPr>
              <a:buNone/>
            </a:pPr>
            <a:r>
              <a:rPr lang="ru-RU" b="1" dirty="0" smtClean="0"/>
              <a:t>Однажды, по внушению </a:t>
            </a:r>
            <a:r>
              <a:rPr lang="ru-RU" b="1" dirty="0" err="1" smtClean="0"/>
              <a:t>Святаго</a:t>
            </a:r>
            <a:r>
              <a:rPr lang="ru-RU" b="1" dirty="0" smtClean="0"/>
              <a:t> Духа, </a:t>
            </a:r>
            <a:r>
              <a:rPr lang="ru-RU" b="1" dirty="0" err="1" smtClean="0"/>
              <a:t>Симеон</a:t>
            </a:r>
            <a:r>
              <a:rPr lang="ru-RU" b="1" dirty="0" smtClean="0"/>
              <a:t> пришёл в иерусалимский храм.</a:t>
            </a:r>
          </a:p>
          <a:p>
            <a:pPr>
              <a:buNone/>
            </a:pPr>
            <a:r>
              <a:rPr lang="ru-RU" b="1" dirty="0" smtClean="0"/>
              <a:t>В этот момент  он встретил </a:t>
            </a:r>
            <a:r>
              <a:rPr lang="ru-RU" b="1" dirty="0" smtClean="0">
                <a:solidFill>
                  <a:schemeClr val="accent3"/>
                </a:solidFill>
              </a:rPr>
              <a:t>Иосифа</a:t>
            </a:r>
            <a:r>
              <a:rPr lang="ru-RU" b="1" dirty="0" smtClean="0"/>
              <a:t> и </a:t>
            </a:r>
            <a:r>
              <a:rPr lang="ru-RU" b="1" dirty="0" smtClean="0">
                <a:solidFill>
                  <a:schemeClr val="accent3"/>
                </a:solidFill>
              </a:rPr>
              <a:t>Богородицу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с </a:t>
            </a:r>
            <a:r>
              <a:rPr lang="ru-RU" b="1" dirty="0" smtClean="0">
                <a:solidFill>
                  <a:srgbClr val="FF0000"/>
                </a:solidFill>
              </a:rPr>
              <a:t>Божественным  Младенцем </a:t>
            </a:r>
            <a:r>
              <a:rPr lang="ru-RU" b="1" dirty="0" smtClean="0"/>
              <a:t>на руках..</a:t>
            </a:r>
            <a:endParaRPr lang="ru-RU" b="1" dirty="0"/>
          </a:p>
        </p:txBody>
      </p:sp>
      <p:pic>
        <p:nvPicPr>
          <p:cNvPr id="5" name="Рисунок 4" descr="http://www.nedelia.lt/uploads/posts/2008-02/1203181342_sretenie-gospodne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5724128" cy="6741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6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ravoslavie.ru/sas/image/100378/37884.p.jpg?0.951889989472904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"/>
            <a:ext cx="9143999" cy="685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http://www.pravoslavie.ru/sas/image/100378/37884.p.jpg?0.951889989472904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2" y="1"/>
            <a:ext cx="9143999" cy="685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ttp://www.pravoslavie.ru/sas/image/100378/37884.p.jpg?0.951889989472904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2"/>
            <a:ext cx="9143999" cy="685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56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3512" y="404664"/>
            <a:ext cx="3744416" cy="6048672"/>
          </a:xfrm>
          <a:solidFill>
            <a:srgbClr val="9DF8FD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Сретение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– это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встреча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Встреча представителя  Ветхого Завета –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Симеона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с представителем Нового Завета –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Иисусом Христом,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Который принёс новое учение о Боге и человеке, новое отношение Бога к миру.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Изображение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992" y="2132856"/>
            <a:ext cx="4104456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://www.svoi.lv/userfiles/ruskult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3992" y="404664"/>
            <a:ext cx="3888432" cy="151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764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5520" y="260648"/>
            <a:ext cx="3456384" cy="5987752"/>
          </a:xfrm>
          <a:solidFill>
            <a:srgbClr val="06EEFA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>
              <a:buNone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Исполненный Духа Святого, </a:t>
            </a:r>
            <a:r>
              <a:rPr lang="ru-RU" b="1" dirty="0" err="1" smtClean="0">
                <a:latin typeface="Tahoma" pitchFamily="34" charset="0"/>
                <a:cs typeface="Tahoma" pitchFamily="34" charset="0"/>
              </a:rPr>
              <a:t>Симеон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 говорил пророчества о том, что Господь послужит «падению», духовной гибели тех  израильтян, которые не поверят  в Него, как Спасителя. Они будут спорить  и доведут дело борьбы с Богом до  распятия Его на Кресте. </a:t>
            </a:r>
          </a:p>
          <a:p>
            <a:endParaRPr lang="ru-RU" dirty="0"/>
          </a:p>
        </p:txBody>
      </p:sp>
      <p:pic>
        <p:nvPicPr>
          <p:cNvPr id="4" name="Рисунок 3" descr="http://sretenie.paskha.ru/images/postcards/big/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7928" y="116632"/>
            <a:ext cx="5040560" cy="6552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836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113</TotalTime>
  <Words>185</Words>
  <Application>Microsoft Office PowerPoint</Application>
  <PresentationFormat>Широкоэкранный</PresentationFormat>
  <Paragraphs>23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Kozuka Gothic Pro EL</vt:lpstr>
      <vt:lpstr>Calibri</vt:lpstr>
      <vt:lpstr>Century Gothic</vt:lpstr>
      <vt:lpstr>Franklin Gothic Demi</vt:lpstr>
      <vt:lpstr>Jokerman</vt:lpstr>
      <vt:lpstr>Monotype Corsiva</vt:lpstr>
      <vt:lpstr>Tahoma</vt:lpstr>
      <vt:lpstr>Times New Roman</vt:lpstr>
      <vt:lpstr>Vladimir Script</vt:lpstr>
      <vt:lpstr>Wingdings 3</vt:lpstr>
      <vt:lpstr>Сектор</vt:lpstr>
      <vt:lpstr>Презентация PowerPoint</vt:lpstr>
      <vt:lpstr>Презентация PowerPoint</vt:lpstr>
      <vt:lpstr>Какова же история праздника Сретения?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В день Сретения Господня в церквах по традиции освящаются свечи. Традиция эта происходит от древнего обычая устраивать в день Сретения шествие по городу с зажженными светильниками (наподобие крестного хода). Потом появилось поверье, что эти свечи охраняют жилища от "грома", т. е. повреждения грозой. На самом же деле в молитвах на освящение свеч на Сретение возносится Богу просьба о том, чтобы, как зажженные свечи своим светом разгоняют ночной мрак, так и наши души, просвещенные Духом Святым, избегали греховной тьмы ("слепоты").</vt:lpstr>
      <vt:lpstr>Сретенье по-славянски означает встречу. На Сретенье зима весну встречает, заморозить хочет, а сама от своего хотения только потеет. Зима с весной встретились впервой. 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7</cp:revision>
  <dcterms:created xsi:type="dcterms:W3CDTF">2016-02-14T15:09:09Z</dcterms:created>
  <dcterms:modified xsi:type="dcterms:W3CDTF">2016-02-14T17:02:48Z</dcterms:modified>
</cp:coreProperties>
</file>