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63" r:id="rId3"/>
    <p:sldId id="265" r:id="rId4"/>
    <p:sldId id="257" r:id="rId5"/>
    <p:sldId id="266" r:id="rId6"/>
    <p:sldId id="258" r:id="rId7"/>
    <p:sldId id="268" r:id="rId8"/>
    <p:sldId id="260" r:id="rId9"/>
    <p:sldId id="259" r:id="rId10"/>
    <p:sldId id="261" r:id="rId11"/>
    <p:sldId id="262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4142D-359F-4CDC-857C-D38A27779326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DDCFA-4416-4F1E-88D1-C8EFB4E3D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5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DDCFA-4416-4F1E-88D1-C8EFB4E3D81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4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DDCFA-4416-4F1E-88D1-C8EFB4E3D81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4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08912" cy="28083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200" dirty="0"/>
              <a:t>М</a:t>
            </a:r>
            <a:r>
              <a:rPr lang="ru-RU" sz="3200" dirty="0" smtClean="0"/>
              <a:t>етодическое объединение № 1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 smtClean="0"/>
              <a:t>МБДОУ детский сад № 50</a:t>
            </a:r>
            <a:br>
              <a:rPr lang="ru-RU" sz="27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800" dirty="0" smtClean="0"/>
              <a:t>октябрь 2014 года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24288"/>
          </a:xfrm>
          <a:ln>
            <a:solidFill>
              <a:schemeClr val="tx2">
                <a:lumMod val="75000"/>
                <a:lumOff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«Нормы и положения нового закона «Об образовании в Российской Федерации» в области дошкольного образования от 29.12.2012, вступившего </a:t>
            </a:r>
          </a:p>
          <a:p>
            <a:pPr algn="ctr"/>
            <a:r>
              <a:rPr lang="ru-RU" sz="2800" b="1" dirty="0" smtClean="0"/>
              <a:t>в силу 01.09.2013 года</a:t>
            </a:r>
            <a:r>
              <a:rPr lang="ru-RU" sz="2800" b="1" dirty="0" smtClean="0"/>
              <a:t>». ФГОС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17027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18388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Виды 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3931920" cy="482116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ФГТ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игровая;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коммуникативная;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трудовая;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познавательно-исследовательская;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продуктивная;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музыкально-художественная;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чтение.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124744"/>
            <a:ext cx="3931920" cy="482116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ФГОС (п. 2.7. стр. 7)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гровая;  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к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оммуникативная;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познавательно-исследовательская;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восприятие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художественной литературы и 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фольклора;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самообслуживание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и элементарный бытовой труд (в помещении и на улице),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конструирование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из разного материала, включая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конструкторы, модули, бумагу, природный и иной материал;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зобразительная;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м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узыкальная;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двигательная.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D:\Докумены\рисунки\олимпиада\DSC061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34259"/>
            <a:ext cx="1872207" cy="1404155"/>
          </a:xfrm>
          <a:prstGeom prst="rect">
            <a:avLst/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Докумены\рисунки\работа\IMG_00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87" y="3752432"/>
            <a:ext cx="1818204" cy="1363653"/>
          </a:xfrm>
          <a:prstGeom prst="rect">
            <a:avLst/>
          </a:prstGeom>
          <a:noFill/>
          <a:ln>
            <a:solidFill>
              <a:schemeClr val="tx2">
                <a:lumMod val="90000"/>
                <a:lumOff val="1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Докумены\рисунки\Группа Умка\DSC078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24744"/>
            <a:ext cx="1747150" cy="1310285"/>
          </a:xfrm>
          <a:prstGeom prst="rect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39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3690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Оценка индивидуального развития детей </a:t>
            </a:r>
            <a:r>
              <a:rPr lang="ru-RU" sz="1800" dirty="0" smtClean="0"/>
              <a:t>(п. 3.2.3. стр. 11)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136904" cy="4896544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Ст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.64 часть 2</a:t>
            </a:r>
            <a:r>
              <a:rPr lang="ru-RU" sz="30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Освоение </a:t>
            </a:r>
            <a:r>
              <a:rPr lang="ru-RU" sz="3000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образовательных программ дошкольного образования не сопровождается проведением промежуточных аттестаций и итоговой аттестации обучающихся</a:t>
            </a:r>
            <a:r>
              <a:rPr lang="ru-RU" sz="30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000" b="1" i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ФГОС п. 3.2.3</a:t>
            </a: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3000" b="1" dirty="0" smtClean="0">
                <a:latin typeface="Times New Roman"/>
                <a:ea typeface="Times New Roman"/>
                <a:cs typeface="Times New Roman"/>
              </a:rPr>
              <a:t>При </a:t>
            </a:r>
            <a:r>
              <a:rPr lang="ru-RU" sz="3000" b="1" dirty="0">
                <a:latin typeface="Times New Roman"/>
                <a:ea typeface="Times New Roman"/>
                <a:cs typeface="Times New Roman"/>
              </a:rPr>
              <a:t>реализации Программы 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может проводиться оценка индивидуального развития детей</a:t>
            </a:r>
            <a:r>
              <a:rPr lang="ru-RU" sz="3000" b="1" dirty="0">
                <a:latin typeface="Times New Roman"/>
                <a:ea typeface="Times New Roman"/>
                <a:cs typeface="Times New Roman"/>
              </a:rPr>
              <a:t>. Такая оценка производится педагогическим работником в 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рамках педагогической диагностики </a:t>
            </a:r>
            <a:r>
              <a:rPr lang="ru-RU" sz="3000" b="1" dirty="0">
                <a:latin typeface="Times New Roman"/>
                <a:ea typeface="Times New Roman"/>
                <a:cs typeface="Times New Roman"/>
              </a:rPr>
              <a:t>(оценки индивидуального развития детей дошкольного возраста, связанной с оценкой эффективности педагогических действий и лежащей в основе их дальнейшего планирования).</a:t>
            </a:r>
            <a:endParaRPr lang="ru-RU" sz="3000" b="1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Результаты 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педагогической диагностики (мониторинга) могут использоваться исключительно для решения 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следующих 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образовательных задач:</a:t>
            </a:r>
            <a:endParaRPr lang="ru-RU" sz="3000" b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b="1" dirty="0">
                <a:latin typeface="Times New Roman"/>
                <a:ea typeface="Times New Roman"/>
                <a:cs typeface="Times New Roman"/>
              </a:rPr>
              <a:t>1) индивидуализации образования (в том числе поддержки ребенка, построения его образовательной траектории или профессиональной коррекции особенностей его развития);</a:t>
            </a:r>
            <a:endParaRPr lang="ru-RU" sz="3000" b="1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b="1" dirty="0">
                <a:latin typeface="Times New Roman"/>
                <a:ea typeface="Times New Roman"/>
                <a:cs typeface="Times New Roman"/>
              </a:rPr>
              <a:t>2) оптимизации работы с группой детей.</a:t>
            </a:r>
            <a:endParaRPr lang="ru-RU" sz="3000" b="1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При необходимости используется психологическая диагностика развития детей </a:t>
            </a:r>
            <a:r>
              <a:rPr lang="ru-RU" sz="3000" b="1" dirty="0">
                <a:latin typeface="Times New Roman"/>
                <a:ea typeface="Times New Roman"/>
                <a:cs typeface="Times New Roman"/>
              </a:rPr>
              <a:t>(выявление и изучение индивидуально-психологических особенностей детей), которую проводят квалифицированные специалисты (педагоги-психологи, психологи).</a:t>
            </a:r>
            <a:endParaRPr lang="ru-RU" sz="3000" b="1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5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Участие ребенка в психологической диагностике допускается только с согласия его родителей (законных представителей).</a:t>
            </a:r>
            <a:endParaRPr lang="ru-RU" sz="3500" b="1" i="1" dirty="0">
              <a:solidFill>
                <a:srgbClr val="C00000"/>
              </a:solidFill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000" b="1" dirty="0">
                <a:latin typeface="Times New Roman"/>
                <a:ea typeface="Times New Roman"/>
                <a:cs typeface="Times New Roman"/>
              </a:rPr>
              <a:t>Результаты психологической диагностики могут использоваться для решения задач психологического сопровождения и проведения квалифицированной коррекции развития детей.</a:t>
            </a:r>
            <a:endParaRPr lang="ru-RU" sz="3000" b="1" dirty="0">
              <a:latin typeface="Calibri"/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87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ы\рисунки\Группа Умка\DSC078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200" y="748656"/>
            <a:ext cx="1094777" cy="145978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76352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Условия, необходимые для создания социальной ситуации развития детей (п. 3.2.5, стр. 12)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628800"/>
            <a:ext cx="7704856" cy="43891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обеспечение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эмоционального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благополучия;</a:t>
            </a:r>
            <a:endParaRPr lang="ru-RU" sz="2400" b="1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поддержку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индивидуальности и инициативы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детей;</a:t>
            </a:r>
            <a:endParaRPr lang="ru-RU" sz="2400" b="1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установление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правил взаимодействия в разных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ситуациях;</a:t>
            </a:r>
            <a:endParaRPr lang="ru-RU" sz="2400" b="1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построение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вариативного развивающего образования, ориентированного на уровень развития, проявляющийся у ребенка в совместной деятельности со взрослым и более опытными сверстниками, но не актуализирующийся в его индивидуальной деятельности (далее — зона ближайшего развития каждого ребенка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);</a:t>
            </a:r>
            <a:endParaRPr lang="ru-RU" sz="2400" b="1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взаимодействие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с родителями (законными представителями) по вопросам образования ребенка, непосредственного вовлечения их в образовательную деятельность, в том числе посредством создания образовательных проектов совместно с семьей на основе выявления потребностей и поддержки образовательных инициатив семьи.</a:t>
            </a:r>
            <a:endParaRPr lang="ru-RU" sz="2400" b="1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1028" name="Picture 4" descr="D:\Докумены\рисунки\Группа Умка\DSC080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268760"/>
            <a:ext cx="1152128" cy="153626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Докумены\рисунки\Группа Умка\DSC08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21088"/>
            <a:ext cx="1140273" cy="152045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85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6864" cy="5040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Требования к развивающей среде 3.3.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3931920" cy="467715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3.3.4. Развивающая предметно-пространственная среда должна быть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содержательно-насыщенной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трансформируемой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полифункциональной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вариативной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,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доступной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безопасной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 descr="D:\Докумены\рисунки\развивающая среда\SAM_007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87979"/>
            <a:ext cx="2520280" cy="1890209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Докумены\рисунки\развивающая среда\SAM_00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988" y="1431139"/>
            <a:ext cx="1902954" cy="253727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Докумены\рисунки\развивающая среда\SAM_008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952"/>
            <a:ext cx="1944216" cy="259228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5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47910" cy="64807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Целевые ориентиры на этапе завершения</a:t>
            </a:r>
            <a:br>
              <a:rPr lang="ru-RU" sz="1800" dirty="0" smtClean="0"/>
            </a:br>
            <a:r>
              <a:rPr lang="ru-RU" sz="1800" dirty="0" smtClean="0"/>
              <a:t> дошкольного возраста (п. 4.6. </a:t>
            </a:r>
            <a:r>
              <a:rPr lang="ru-RU" sz="1800" dirty="0" err="1" smtClean="0"/>
              <a:t>стр</a:t>
            </a:r>
            <a:r>
              <a:rPr lang="ru-RU" sz="1800" dirty="0" smtClean="0"/>
              <a:t> 19)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908720"/>
            <a:ext cx="3931920" cy="5328592"/>
          </a:xfrm>
        </p:spPr>
        <p:txBody>
          <a:bodyPr>
            <a:normAutofit fontScale="32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400" dirty="0" smtClean="0">
                <a:latin typeface="Times New Roman"/>
                <a:ea typeface="Times New Roman"/>
                <a:cs typeface="Times New Roman"/>
              </a:rPr>
              <a:t>ребенок </a:t>
            </a:r>
            <a:r>
              <a:rPr lang="ru-RU" sz="3400" dirty="0">
                <a:latin typeface="Times New Roman"/>
                <a:ea typeface="Times New Roman"/>
                <a:cs typeface="Times New Roman"/>
              </a:rPr>
              <a:t>овладевает основными культурными способами деятельности, проявляет инициативу и самостоятельность в разных видах деятельности — игре, общении, познавательно-исследовательской деятельности, конструировании и др.; способен выбирать себе род занятий, участников по совместной деятельности;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400" dirty="0">
                <a:latin typeface="Times New Roman"/>
                <a:ea typeface="Times New Roman"/>
                <a:cs typeface="Times New Roman"/>
              </a:rPr>
              <a:t>ребенок обладает установкой положительного отношения к миру, к разным видам труда, другим людям и самому себе, обладает чувством собственного достоинства; активно взаимодействует со сверстниками и взрослыми, участвует в совместных играх. Способен договариваться, учитывать интересы и чувства других, сопереживать неудачам и радоваться успехам других, адекватно проявляет свои чувства, в том числе чувство веры в себя, старается разрешать конфликты;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400" dirty="0">
                <a:latin typeface="Times New Roman"/>
                <a:ea typeface="Times New Roman"/>
                <a:cs typeface="Times New Roman"/>
              </a:rPr>
              <a:t>ребенок обладает развитым воображением, которое реализуется в разных видах деятельности, и прежде всего в игре; ребенок владеет разными формами и видами игры, различает условную и реальную ситуации, умеет подчиняться разным правилам и социальным нормам;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endParaRPr lang="ru-RU" sz="3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147944" cy="5805264"/>
          </a:xfrm>
        </p:spPr>
        <p:txBody>
          <a:bodyPr>
            <a:normAutofit fontScale="325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Clr>
                <a:srgbClr val="F07F09"/>
              </a:buClr>
              <a:buSzPts val="1000"/>
              <a:buNone/>
              <a:tabLst>
                <a:tab pos="457200" algn="l"/>
              </a:tabLst>
            </a:pPr>
            <a:endParaRPr lang="ru-RU" sz="28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F07F09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ребенок </a:t>
            </a:r>
            <a:r>
              <a:rPr lang="ru-RU" sz="3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достаточно хорошо владеет устной речью, может выражать свои мысли и желания, может использовать речь для выражения своих мыслей, чувств и желаний, построения речевого высказывания в ситуации общения, может выделять звуки в словах, у ребенка складываются предпосылки грамотности</a:t>
            </a:r>
            <a:r>
              <a:rPr lang="ru-RU" sz="3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34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F07F09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sz="3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ребенка развита крупная и мелкая моторика; он подвижен, вынослив, владеет основными движениями, может контролировать свои движения и управлять ими;</a:t>
            </a:r>
            <a:endParaRPr lang="ru-RU" sz="34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F07F09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ребенок способен к волевым усилиям, может следовать социальным нормам поведения и правилам в разных видах деятельности, во взаимоотношениях со взрослыми и сверстниками, может соблюдать правила безопасного поведения и личной гигиены;</a:t>
            </a:r>
            <a:endParaRPr lang="ru-RU" sz="34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F07F09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ребенок проявляет любознательность, задает вопросы взрослым и сверстникам, интересуется причинно-следственными связями, пытается самостоятельно придумывать объяснения явлениям природы и поступкам людей; склонен наблюдать, экспериментировать. Обладает начальными знаниями о себе, о природном и социальном мире, в котором он живет; знаком с произведениями детской литературы, обладает элементарными представлениями из области живой природы, естествознания, математики, истории и т.п.; ребенок способен к принятию собственных решений, опираясь на свои знания и умения в различных видах деятельности.</a:t>
            </a:r>
            <a:endParaRPr lang="ru-RU" sz="34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D:\Докумены\рисунки\Группа Умка\DSC081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1368152" cy="102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9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908719"/>
            <a:ext cx="4320480" cy="49470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1 сентября 2013 года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вступил в силу Федеральный закон от 12.12.2012 № 273-ФЗ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kola765.ucoz.com/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3247628" cy="50190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62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30352"/>
            <a:ext cx="7931224" cy="4187952"/>
          </a:xfrm>
        </p:spPr>
        <p:txBody>
          <a:bodyPr/>
          <a:lstStyle/>
          <a:p>
            <a:endParaRPr lang="ru-RU" dirty="0" smtClean="0">
              <a:solidFill>
                <a:srgbClr val="553311"/>
              </a:solidFill>
              <a:latin typeface="Arial"/>
              <a:ea typeface="Times New Roman"/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2400" b="1" dirty="0" smtClean="0">
                <a:solidFill>
                  <a:srgbClr val="323232">
                    <a:lumMod val="90000"/>
                    <a:lumOff val="10000"/>
                  </a:srgbClr>
                </a:solidFill>
              </a:rPr>
              <a:t>    Пункт 1. Ст</a:t>
            </a:r>
            <a:r>
              <a:rPr lang="ru-RU" sz="2400" b="1" dirty="0">
                <a:solidFill>
                  <a:srgbClr val="323232">
                    <a:lumMod val="90000"/>
                    <a:lumOff val="10000"/>
                  </a:srgbClr>
                </a:solidFill>
              </a:rPr>
              <a:t>. </a:t>
            </a:r>
            <a:r>
              <a:rPr lang="ru-RU" sz="2400" b="1" dirty="0" smtClean="0">
                <a:solidFill>
                  <a:srgbClr val="323232">
                    <a:lumMod val="90000"/>
                    <a:lumOff val="10000"/>
                  </a:srgbClr>
                </a:solidFill>
              </a:rPr>
              <a:t>63 </a:t>
            </a:r>
            <a:r>
              <a:rPr lang="ru-RU" sz="2400" b="1" dirty="0">
                <a:solidFill>
                  <a:srgbClr val="323232">
                    <a:lumMod val="90000"/>
                    <a:lumOff val="10000"/>
                  </a:srgbClr>
                </a:solidFill>
              </a:rPr>
              <a:t>Закона № 273 - ФЗ</a:t>
            </a:r>
          </a:p>
          <a:p>
            <a:endParaRPr lang="ru-RU" dirty="0">
              <a:solidFill>
                <a:srgbClr val="553311"/>
              </a:solidFill>
              <a:latin typeface="Arial"/>
              <a:ea typeface="Times New Roman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553311"/>
                </a:solidFill>
                <a:latin typeface="Arial"/>
                <a:ea typeface="Times New Roman"/>
              </a:rPr>
              <a:t>Образовательные </a:t>
            </a:r>
            <a:r>
              <a:rPr lang="ru-RU" sz="2400" b="1" dirty="0">
                <a:solidFill>
                  <a:srgbClr val="553311"/>
                </a:solidFill>
                <a:latin typeface="Arial"/>
                <a:ea typeface="Times New Roman"/>
              </a:rPr>
              <a:t>программы дошкольного, начального общего, основного общего и среднего общего образования являются преемственными</a:t>
            </a:r>
            <a:r>
              <a:rPr lang="ru-RU" dirty="0">
                <a:solidFill>
                  <a:srgbClr val="553311"/>
                </a:solidFill>
                <a:latin typeface="Arial"/>
                <a:ea typeface="Times New Roman"/>
              </a:rPr>
              <a:t>.</a:t>
            </a:r>
            <a:endParaRPr lang="ru-RU" dirty="0"/>
          </a:p>
        </p:txBody>
      </p:sp>
      <p:pic>
        <p:nvPicPr>
          <p:cNvPr id="1026" name="Picture 2" descr="http://im1-tub-ru.yandex.net/i?id=730abba8b010ac9040269d922cfe5809-11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53970"/>
            <a:ext cx="1905000" cy="142875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0-tub-ru.yandex.net/i?id=52b0074bb023354531d777fa62a7d30c-4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616" y="3953970"/>
            <a:ext cx="1790700" cy="142875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3-tub-ru.yandex.net/i?id=d46f90a1a396e6f3face3e0313b931d3-14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2143125" cy="1428750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927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Ст. 64 Закона № 273 - ФЗ</a:t>
            </a:r>
            <a:endParaRPr lang="ru-RU" sz="1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>
              <a:buClr>
                <a:srgbClr val="F07F09"/>
              </a:buClr>
            </a:pPr>
            <a:endParaRPr lang="ru-RU" sz="1800" dirty="0" smtClean="0">
              <a:solidFill>
                <a:srgbClr val="323232">
                  <a:lumMod val="90000"/>
                  <a:lumOff val="10000"/>
                </a:srgbClr>
              </a:solidFill>
            </a:endParaRPr>
          </a:p>
          <a:p>
            <a:pPr lvl="0">
              <a:buClr>
                <a:srgbClr val="F07F09"/>
              </a:buClr>
            </a:pPr>
            <a:r>
              <a:rPr lang="ru-RU" sz="1800" dirty="0" smtClean="0">
                <a:solidFill>
                  <a:srgbClr val="323232">
                    <a:lumMod val="90000"/>
                    <a:lumOff val="10000"/>
                  </a:srgbClr>
                </a:solidFill>
              </a:rPr>
              <a:t>Ст</a:t>
            </a:r>
            <a:r>
              <a:rPr lang="ru-RU" sz="1800" dirty="0">
                <a:solidFill>
                  <a:srgbClr val="323232">
                    <a:lumMod val="90000"/>
                    <a:lumOff val="10000"/>
                  </a:srgbClr>
                </a:solidFill>
              </a:rPr>
              <a:t>. </a:t>
            </a:r>
            <a:r>
              <a:rPr lang="ru-RU" sz="1800" dirty="0" smtClean="0">
                <a:solidFill>
                  <a:srgbClr val="323232">
                    <a:lumMod val="90000"/>
                    <a:lumOff val="10000"/>
                  </a:srgbClr>
                </a:solidFill>
              </a:rPr>
              <a:t>64 </a:t>
            </a:r>
            <a:r>
              <a:rPr lang="ru-RU" sz="1800" dirty="0">
                <a:solidFill>
                  <a:srgbClr val="323232">
                    <a:lumMod val="90000"/>
                    <a:lumOff val="10000"/>
                  </a:srgbClr>
                </a:solidFill>
              </a:rPr>
              <a:t>Закона № 273 - ФЗ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1340768"/>
            <a:ext cx="4143608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Пункт 1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Дошкольное образование направлено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на: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формирование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общей культуры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развитие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физических, интеллектуальных, нравственных, эстетических и личностных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качеств,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(не знаний)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формирование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предпосылок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учебной деятельности,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сохранение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 укрепление здоровья детей дошкольного возраста.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4" y="1268760"/>
            <a:ext cx="4392488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Пункт 2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.Образовательные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программы дошкольного образования направлены на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образования,    </a:t>
            </a: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sz="16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основе индивидуального подхода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к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детям дошкольного возраста и специфичных для детей дошкольного возраста видов деятельности. Освоение образовательных программ дошкольного образования не сопровождается проведением промежуточных аттестаций и итоговой аттестации обучающихся.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30067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da-expert.com/files/minobrnauki-rf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692696"/>
            <a:ext cx="1906270" cy="122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79438"/>
            <a:ext cx="8280920" cy="119337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Федеральный государственный </a:t>
            </a:r>
            <a:r>
              <a:rPr lang="ru-RU" sz="1800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образовательный стандарт дошкольного </a:t>
            </a:r>
            <a:r>
              <a:rPr lang="ru-RU" sz="1800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образования</a:t>
            </a: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11560" y="1916832"/>
            <a:ext cx="7776864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С 1 января 2014 года все дошкольные образовательные учреждения России перешли на новый Федеральный государственный образовательный стандарт дошкольного образования (ФГОС ДО)</a:t>
            </a:r>
          </a:p>
          <a:p>
            <a:pPr marL="0" indent="0" algn="ctr">
              <a:buNone/>
            </a:pP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Федеральный государственный стандарт дошкольного образования?</a:t>
            </a:r>
          </a:p>
          <a:p>
            <a:pPr marL="0" indent="0" algn="ctr">
              <a:buNone/>
            </a:pP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Федеральные государственные стандарты устанавливаются в Российской Федерации в соответствии с требованиями статьи 11 «Закона об образовании» и согласно статье 2 пункту 6 закона «Об образовании» представляют собой «совокупность обязательных требований к дошкольному образованию»</a:t>
            </a:r>
            <a:endParaRPr lang="ru-RU" sz="1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3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7544" y="428604"/>
            <a:ext cx="7344816" cy="71438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принципы по ФГОС (п.1.2 стр. 2)</a:t>
            </a:r>
            <a:endParaRPr lang="ru-RU" sz="1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55576" y="1142984"/>
            <a:ext cx="7602638" cy="5072098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поддержка разнообразия детства; сохранение уникальности и </a:t>
            </a:r>
            <a:r>
              <a:rPr lang="ru-RU" sz="1400" b="1" dirty="0" err="1" smtClean="0"/>
              <a:t>самоценности</a:t>
            </a:r>
            <a:r>
              <a:rPr lang="ru-RU" sz="1400" b="1" dirty="0" smtClean="0"/>
              <a:t> детства как важного этапа в общем развитии человека, </a:t>
            </a:r>
            <a:r>
              <a:rPr lang="ru-RU" sz="1400" b="1" dirty="0" err="1" smtClean="0"/>
              <a:t>самоценность</a:t>
            </a:r>
            <a:r>
              <a:rPr lang="ru-RU" sz="1400" b="1" dirty="0" smtClean="0"/>
              <a:t> детства — понимание (рассмотрение) детства как периода жизни значимого самого по себе, без всяких условий; значимого тем, что происходит с ребенком сейчас, а не тем, что этот период есть период подготовки к следующему периоду;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личностно-развивающий и гуманистический характер взаимодействия взрослых (родителей (законных представителей), педагогических и иных работников Организации) и детей;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уважение личности ребенка;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реализация Программы в формах, специфических для детей данной возрастной группы, прежде всего в форме игры, познавательной и исследовательской деятельности, в форме творческой активности, обеспечивающей художественно-эстетическое развитие ребенка.</a:t>
            </a: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74281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95536" y="116632"/>
            <a:ext cx="8352928" cy="864096"/>
          </a:xfrm>
        </p:spPr>
        <p:txBody>
          <a:bodyPr>
            <a:noAutofit/>
          </a:bodyPr>
          <a:lstStyle/>
          <a:p>
            <a:pPr algn="ctr"/>
            <a:endParaRPr lang="ru-RU" sz="2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принципы дошкольного образования (п. 1.4. стр. 3)</a:t>
            </a:r>
            <a:endParaRPr lang="ru-RU" sz="1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95536" y="980728"/>
            <a:ext cx="8208912" cy="523435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полноценное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проживание ребенком всех этапов детства (младенческого, раннего и дошкольного возраста), обогащение (амплификация) детского развития;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построение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образовательной деятельности на основе индивидуальных особенностей каждого ребенка, при котором сам ребенок становится активным в выборе содержания своего образования, становится субъектом образования (далее — индивидуализация дошкольного образования);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содействие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и сотрудничество детей и взрослых, признание ребенка полноценным участником (субъектом) образовательных отношений;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поддержка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инициативы детей в различных видах деятельности;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сотрудничество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Организации с семьей;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приобщение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детей к социокультурным нормам, традициям семьи, общества и государства;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формирование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познавательных интересов и познавательных действий ребенка в различных видах деятельности;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возрастная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адекватность дошкольного образования (соответствие условий, требований, методов возрасту и особенностям развития);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учет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этнокультурной ситуации развития детей.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874281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99904" cy="64807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Стандарт направлен на решение следующих ЗАДАЧ (п. 1.6. стр. 3):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400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охраны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и укрепления физического и психического здоровья детей, в том числе их эмоционального благополучия;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обеспечения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равных возможностей для полноценного развития каждого ребенка в период дошкольного детства независимо от места жительства, пола, нации, языка, социального статуса, психофизиологических и других особенностей (в том числе ограниченных возможностей здоровья);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обеспечения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преемственности целей, задач и содержания образования, реализуемых в рамках образовательных программ различных уровней 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(преемственность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основных образовательных программ дошкольного и начального общего образования);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создания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благоприятных условий развития детей в соответствии с их возрастными и индивидуальными особенностями и склонностями, развития способностей и творческого потенциала каждого ребенка как субъекта отношений с самим собой, другими детьми, взрослыми и миром;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объединения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обучения и воспитания в целостный образовательный процесс на основе духовно-нравственных и социокультурных ценностей и принятых в обществе правил и норм поведения в интересах человека, семьи, общества;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формирования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общей культуры личности детей, в том числе ценностей здорового образа жизни, развития их социальных, нравственных, эстетических, интеллектуальных, физических качеств, инициативности, самостоятельности и ответственности ребенка, формирования предпосылок учебной деятельности;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обеспечения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вариативности и разнообразия содержания Программ и организационных форм дошкольного образования, возможности формирования Программ различной направленности с учетом образовательных потребностей, способностей и состояния здоровья детей;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формирования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социокультурной среды, соответствующей возрастным, индивидуальным, психологическим и физиологическим особенностям детей;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обеспечения 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психолого-педагогической поддержки семьи и повышения компетентности родителей (законных представителей) в вопросах развития и образования, охраны и укрепления здоровья детей.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95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Образовательные области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2448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ФГТ</a:t>
            </a:r>
          </a:p>
          <a:p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</a:p>
          <a:p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 здоровье, </a:t>
            </a:r>
          </a:p>
          <a:p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безопасность, </a:t>
            </a:r>
          </a:p>
          <a:p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социализация, </a:t>
            </a:r>
          </a:p>
          <a:p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труд, </a:t>
            </a:r>
          </a:p>
          <a:p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познание, </a:t>
            </a:r>
          </a:p>
          <a:p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коммуникация, </a:t>
            </a:r>
          </a:p>
          <a:p>
            <a:r>
              <a:rPr lang="ru-RU" sz="2000" dirty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тение </a:t>
            </a:r>
            <a:r>
              <a:rPr lang="ru-RU" sz="2000" dirty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художественной </a:t>
            </a:r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литературы, </a:t>
            </a:r>
          </a:p>
          <a:p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творчество,</a:t>
            </a:r>
          </a:p>
          <a:p>
            <a:r>
              <a:rPr lang="ru-RU" sz="2000" dirty="0" smtClean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музыка.</a:t>
            </a:r>
            <a:r>
              <a:rPr lang="ru-RU" sz="2000" dirty="0">
                <a:solidFill>
                  <a:srgbClr val="0F141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solidFill>
                <a:srgbClr val="0F141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Подход - интегрированный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3931920" cy="518457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ФГОС (п.2.6. стр. 5-6)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социально-коммуникативное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развитие;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познавательное развитие;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речевое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развитие;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художественно-эстетическое развитие;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физическое развитие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Подход - комплексный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5402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567</Words>
  <Application>Microsoft Office PowerPoint</Application>
  <PresentationFormat>Экран (4:3)</PresentationFormat>
  <Paragraphs>131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Методическое объединение № 1 МБДОУ детский сад № 50  октябрь 2014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Стандарт направлен на решение следующих ЗАДАЧ (п. 1.6. стр. 3):</vt:lpstr>
      <vt:lpstr>Образовательные области</vt:lpstr>
      <vt:lpstr>Виды деятельности</vt:lpstr>
      <vt:lpstr>Оценка индивидуального развития детей (п. 3.2.3. стр. 11)</vt:lpstr>
      <vt:lpstr>Условия, необходимые для создания социальной ситуации развития детей (п. 3.2.5, стр. 12)</vt:lpstr>
      <vt:lpstr>Требования к развивающей среде 3.3.</vt:lpstr>
      <vt:lpstr>Целевые ориентиры на этапе завершения  дошкольного возраста (п. 4.6. стр 19)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№ 1  сентябрь 2014 года</dc:title>
  <cp:lastModifiedBy>Елена</cp:lastModifiedBy>
  <cp:revision>46</cp:revision>
  <dcterms:modified xsi:type="dcterms:W3CDTF">2014-10-30T06:56:15Z</dcterms:modified>
</cp:coreProperties>
</file>