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73" r:id="rId2"/>
    <p:sldId id="25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9" r:id="rId27"/>
    <p:sldId id="315" r:id="rId28"/>
    <p:sldId id="316" r:id="rId29"/>
    <p:sldId id="317" r:id="rId30"/>
    <p:sldId id="318" r:id="rId31"/>
    <p:sldId id="304" r:id="rId32"/>
    <p:sldId id="270" r:id="rId33"/>
    <p:sldId id="307" r:id="rId34"/>
    <p:sldId id="274" r:id="rId35"/>
    <p:sldId id="305" r:id="rId36"/>
    <p:sldId id="28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66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89" autoAdjust="0"/>
    <p:restoredTop sz="94709" autoAdjust="0"/>
  </p:normalViewPr>
  <p:slideViewPr>
    <p:cSldViewPr>
      <p:cViewPr>
        <p:scale>
          <a:sx n="85" d="100"/>
          <a:sy n="85" d="100"/>
        </p:scale>
        <p:origin x="-702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78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278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80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81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BDCED1-874C-4234-B01F-EA5C07F59AD8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32812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813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67940D-926E-4882-9D56-DC6A50EA67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2ECB93-A5BA-46D9-A8EB-8B090920F6CA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0688F-F162-42CD-A91B-83CE9821A6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7D456-7DE6-4E63-AD36-E9D1339D0E7D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2BC30-A6D4-47C3-8FAD-126BDC6314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77A92-5591-4678-B949-969B65E2D540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9878A-AC19-4FD9-8C2F-A4D6F2BC5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45679-76B3-4134-BF14-C79CC916432B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F137B-F388-4A77-8A16-2A9D17A294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CCFF6E-32BA-4FFF-B34C-4D446C627B71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25552-1D40-4E49-9A35-8A1F8E6824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F6EB3-309D-43D4-AC46-9D166604BA73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43D5F-312E-46C8-8A89-D35E44FB96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82408-ED1D-470D-A868-E23D754AF5D7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A85F6-6244-4688-B61A-78767B67A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ACC9A-163C-4DFC-95EA-4FABED3247DA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9302C-251E-450F-9340-657411AF24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6F088-056A-48EF-8F2A-3CE1BCE13FE6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B5C24-51A2-4E0C-8A6C-91C6B51D9C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D1858-132F-460D-A93A-D32176B480E2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9C1FB-3C2A-4D48-8552-841D88C92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9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176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8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9CED8A9-E798-4C1D-AA31-D9B9A622D63C}" type="datetimeFigureOut">
              <a:rPr lang="ru-RU"/>
              <a:pPr/>
              <a:t>25.02.2016</a:t>
            </a:fld>
            <a:endParaRPr lang="ru-RU"/>
          </a:p>
        </p:txBody>
      </p:sp>
      <p:sp>
        <p:nvSpPr>
          <p:cNvPr id="3178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178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D01C42E-83A2-422B-808B-6FD89C78C9A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928688"/>
          </a:xfrm>
        </p:spPr>
        <p:txBody>
          <a:bodyPr/>
          <a:lstStyle/>
          <a:p>
            <a:r>
              <a:rPr lang="ru-RU" sz="4800" b="1"/>
              <a:t>СПОРТ</a:t>
            </a:r>
            <a:r>
              <a:rPr lang="ru-RU" sz="4800"/>
              <a:t> – залог здоровья!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9" name="Picture 7" descr="h0PLuXlfKO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48013"/>
            <a:ext cx="4787900" cy="3709987"/>
          </a:xfrm>
          <a:prstGeom prst="rect">
            <a:avLst/>
          </a:prstGeom>
          <a:noFill/>
        </p:spPr>
      </p:pic>
      <p:pic>
        <p:nvPicPr>
          <p:cNvPr id="28681" name="Picture 9" descr="yPA2Qy89uwzod2LvU4u7fFq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341438"/>
            <a:ext cx="4067175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182688"/>
          </a:xfrm>
        </p:spPr>
        <p:txBody>
          <a:bodyPr/>
          <a:lstStyle/>
          <a:p>
            <a:r>
              <a:rPr lang="ru-RU" sz="2800" b="1"/>
              <a:t>Ежегодные соревнования по мини-футболу на призы уроженца Ст.Шайговского района Александра Радайкина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6" name="Picture 6" descr="DSC021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268413"/>
            <a:ext cx="4192587" cy="5589587"/>
          </a:xfrm>
          <a:prstGeom prst="rect">
            <a:avLst/>
          </a:prstGeom>
          <a:noFill/>
        </p:spPr>
      </p:pic>
      <p:pic>
        <p:nvPicPr>
          <p:cNvPr id="56327" name="Picture 7" descr="DSC021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2708275"/>
            <a:ext cx="54737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757363"/>
          </a:xfrm>
        </p:spPr>
        <p:txBody>
          <a:bodyPr/>
          <a:lstStyle/>
          <a:p>
            <a:r>
              <a:rPr lang="ru-RU" sz="4000"/>
              <a:t>Республиканский пробег на призызы Олимпийского чемпиона П.Г.Болтникова </a:t>
            </a:r>
          </a:p>
        </p:txBody>
      </p:sp>
      <p:pic>
        <p:nvPicPr>
          <p:cNvPr id="57349" name="Picture 5" descr="DSC01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2239963"/>
            <a:ext cx="6156325" cy="4618037"/>
          </a:xfrm>
          <a:prstGeom prst="rect">
            <a:avLst/>
          </a:prstGeom>
          <a:noFill/>
        </p:spPr>
      </p:pic>
      <p:pic>
        <p:nvPicPr>
          <p:cNvPr id="57350" name="Picture 6" descr="DSC0137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844675"/>
            <a:ext cx="5076825" cy="4037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541463"/>
          </a:xfrm>
        </p:spPr>
        <p:txBody>
          <a:bodyPr/>
          <a:lstStyle/>
          <a:p>
            <a:r>
              <a:rPr lang="ru-RU" sz="3200"/>
              <a:t>Первенство РМ по волейболу среди учащихся общеобразовательных учреждений  и ДЮСШ.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2" name="Picture 4" descr="DSC008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570038"/>
            <a:ext cx="6842125" cy="513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614488"/>
          </a:xfrm>
        </p:spPr>
        <p:txBody>
          <a:bodyPr/>
          <a:lstStyle/>
          <a:p>
            <a:r>
              <a:rPr lang="ru-RU"/>
              <a:t>Турнир по н/теннису на кубок ГБОУ РМ ДОД «РСДЮСШОР»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Теннис 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727200"/>
            <a:ext cx="6840537" cy="513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Соревнования по футболу на призы клуба «Кожаный мяч».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0" name="Picture 4" descr="DSC019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620838"/>
            <a:ext cx="6985000" cy="5237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Соревнования различного уровня по боксу.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61447" name="Picture 7" descr="1391420445977_renam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313"/>
            <a:ext cx="4067175" cy="3051175"/>
          </a:xfrm>
          <a:prstGeom prst="rect">
            <a:avLst/>
          </a:prstGeom>
          <a:noFill/>
        </p:spPr>
      </p:pic>
      <p:pic>
        <p:nvPicPr>
          <p:cNvPr id="61449" name="Picture 9" descr="i?id=d2f70a9b0d45740d37b5851c225cef38&amp;n=33&amp;h=190&amp;w=2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3068638"/>
            <a:ext cx="4824413" cy="360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2376487"/>
          </a:xfrm>
        </p:spPr>
        <p:txBody>
          <a:bodyPr/>
          <a:lstStyle/>
          <a:p>
            <a:r>
              <a:rPr lang="ru-RU" sz="4000" b="1"/>
              <a:t>Всего спортивно-массовых соревнований </a:t>
            </a:r>
            <a:br>
              <a:rPr lang="ru-RU" sz="4000" b="1"/>
            </a:br>
            <a:r>
              <a:rPr lang="ru-RU" sz="4000" b="1"/>
              <a:t>за 2014-2015 учебный год 49: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r>
              <a:rPr lang="ru-RU" sz="4400">
                <a:latin typeface="Times New Roman" pitchFamily="18" charset="0"/>
              </a:rPr>
              <a:t>Муниципальные -  12;</a:t>
            </a:r>
          </a:p>
          <a:p>
            <a:r>
              <a:rPr lang="ru-RU" sz="4400">
                <a:latin typeface="Times New Roman" pitchFamily="18" charset="0"/>
              </a:rPr>
              <a:t>Республиканские-  27;</a:t>
            </a:r>
          </a:p>
          <a:p>
            <a:r>
              <a:rPr lang="ru-RU" sz="4400">
                <a:latin typeface="Times New Roman" pitchFamily="18" charset="0"/>
              </a:rPr>
              <a:t>Учрежденческие -  10</a:t>
            </a:r>
          </a:p>
        </p:txBody>
      </p:sp>
      <p:pic>
        <p:nvPicPr>
          <p:cNvPr id="62469" name="Picture 5" descr="042011_1517749677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9538" y="4233863"/>
            <a:ext cx="3954462" cy="2624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749300"/>
          </a:xfrm>
        </p:spPr>
        <p:txBody>
          <a:bodyPr/>
          <a:lstStyle/>
          <a:p>
            <a:r>
              <a:rPr lang="ru-RU" sz="4000" b="1"/>
              <a:t>Победителей всего- 62: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1944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/>
              <a:t>Республиканских- 1;</a:t>
            </a:r>
          </a:p>
          <a:p>
            <a:pPr>
              <a:lnSpc>
                <a:spcPct val="80000"/>
              </a:lnSpc>
            </a:pPr>
            <a:r>
              <a:rPr lang="ru-RU" sz="4000"/>
              <a:t>Муниципальных-55;</a:t>
            </a:r>
          </a:p>
          <a:p>
            <a:pPr>
              <a:lnSpc>
                <a:spcPct val="80000"/>
              </a:lnSpc>
            </a:pPr>
            <a:r>
              <a:rPr lang="ru-RU" sz="4000"/>
              <a:t>Учрежденческих-6;</a:t>
            </a:r>
          </a:p>
        </p:txBody>
      </p:sp>
      <p:pic>
        <p:nvPicPr>
          <p:cNvPr id="63493" name="Picture 5" descr="img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3051175"/>
            <a:ext cx="5076825" cy="380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93763"/>
          </a:xfrm>
        </p:spPr>
        <p:txBody>
          <a:bodyPr/>
          <a:lstStyle/>
          <a:p>
            <a:r>
              <a:rPr lang="ru-RU" b="1"/>
              <a:t>Призовых мест всего- 113:</a:t>
            </a: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2735263"/>
          </a:xfrm>
        </p:spPr>
        <p:txBody>
          <a:bodyPr/>
          <a:lstStyle/>
          <a:p>
            <a:r>
              <a:rPr lang="ru-RU" sz="4400"/>
              <a:t>Республиканских- 4;</a:t>
            </a:r>
          </a:p>
          <a:p>
            <a:r>
              <a:rPr lang="ru-RU" sz="4400"/>
              <a:t>Муниципальных- 93;</a:t>
            </a:r>
          </a:p>
          <a:p>
            <a:r>
              <a:rPr lang="ru-RU" sz="4400"/>
              <a:t>Учрежденческих –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8750"/>
            <a:ext cx="8362950" cy="1830388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АЗОРКИНА НАТАЛЬЯ АЛЕКСАНДРОВНА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волейболу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14 лет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6" name="Picture 4" descr="DSC019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9431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2276475"/>
            <a:ext cx="8636000" cy="3744913"/>
          </a:xfrm>
        </p:spPr>
        <p:txBody>
          <a:bodyPr/>
          <a:lstStyle/>
          <a:p>
            <a:pPr algn="l"/>
            <a:r>
              <a:rPr lang="ru-RU" sz="3600" b="1">
                <a:solidFill>
                  <a:schemeClr val="tx1"/>
                </a:solidFill>
                <a:latin typeface="Times New Roman" pitchFamily="18" charset="0"/>
              </a:rPr>
              <a:t>этап спортивно-оздоровительной и начальной подготовки</a:t>
            </a:r>
            <a:r>
              <a:rPr lang="ru-RU" sz="3600" b="1">
                <a:latin typeface="Times New Roman" pitchFamily="18" charset="0"/>
              </a:rPr>
              <a:t>:</a:t>
            </a:r>
            <a:br>
              <a:rPr lang="ru-RU" sz="3600" b="1">
                <a:latin typeface="Times New Roman" pitchFamily="18" charset="0"/>
              </a:rPr>
            </a:br>
            <a:r>
              <a:rPr lang="ru-RU" sz="3600" b="1">
                <a:latin typeface="Times New Roman" pitchFamily="18" charset="0"/>
              </a:rPr>
              <a:t>- развитие массового спорта;</a:t>
            </a:r>
            <a:br>
              <a:rPr lang="ru-RU" sz="3600" b="1">
                <a:latin typeface="Times New Roman" pitchFamily="18" charset="0"/>
              </a:rPr>
            </a:br>
            <a:r>
              <a:rPr lang="ru-RU" sz="3600" b="1">
                <a:latin typeface="Times New Roman" pitchFamily="18" charset="0"/>
              </a:rPr>
              <a:t>- организация содержательного досуга средствами спорта;</a:t>
            </a:r>
            <a:br>
              <a:rPr lang="ru-RU" sz="3600" b="1">
                <a:latin typeface="Times New Roman" pitchFamily="18" charset="0"/>
              </a:rPr>
            </a:br>
            <a:r>
              <a:rPr lang="ru-RU" sz="3600" b="1">
                <a:latin typeface="Times New Roman" pitchFamily="18" charset="0"/>
              </a:rPr>
              <a:t>- систематические занятия спортом, направленные на развитие личности;</a:t>
            </a:r>
            <a:br>
              <a:rPr lang="ru-RU" sz="3600" b="1">
                <a:latin typeface="Times New Roman" pitchFamily="18" charset="0"/>
              </a:rPr>
            </a:br>
            <a:r>
              <a:rPr lang="ru-RU" sz="3600" b="1">
                <a:latin typeface="Times New Roman" pitchFamily="18" charset="0"/>
              </a:rPr>
              <a:t>- утверждение здорового образа жизни, воспитание физических и волевых качеств;</a:t>
            </a:r>
            <a:br>
              <a:rPr lang="ru-RU" sz="3600" b="1">
                <a:latin typeface="Times New Roman" pitchFamily="18" charset="0"/>
              </a:rPr>
            </a:br>
            <a:endParaRPr lang="ru-RU" sz="3600" b="1">
              <a:latin typeface="Times New Roman" pitchFamily="18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55875" y="4214813"/>
            <a:ext cx="6588125" cy="21669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61" name="Picture 5" descr="DSC005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5888"/>
            <a:ext cx="5435600" cy="4076700"/>
          </a:xfrm>
          <a:prstGeom prst="rect">
            <a:avLst/>
          </a:prstGeom>
          <a:noFill/>
        </p:spPr>
      </p:pic>
      <p:pic>
        <p:nvPicPr>
          <p:cNvPr id="70662" name="Picture 6" descr="DSC030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2997200"/>
            <a:ext cx="5651500" cy="365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541463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КУРОЧКИН КИРИЛЛ СЕРГЕЕВИЧ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футболу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2 года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8" name="Picture 4" descr="DSC019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779588"/>
            <a:ext cx="6772275" cy="507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974850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БУДАНОВ ВЛАДИМИР ПЕТРОВИЧ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по греко-римской борьбе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28 лет</a:t>
            </a:r>
          </a:p>
        </p:txBody>
      </p:sp>
      <p:pic>
        <p:nvPicPr>
          <p:cNvPr id="73732" name="Picture 4" descr="budanov_v_p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00338" y="2133600"/>
            <a:ext cx="2093912" cy="2955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7199312" cy="1685925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ГЛУХОВ ВИТАЛИЙ ГРИГОРЬЕВИЧ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баскетболу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2 года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74757" name="Picture 5" descr="DSC021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482850" cy="3311525"/>
          </a:xfrm>
          <a:prstGeom prst="rect">
            <a:avLst/>
          </a:prstGeom>
          <a:noFill/>
        </p:spPr>
      </p:pic>
      <p:pic>
        <p:nvPicPr>
          <p:cNvPr id="74758" name="Picture 6" descr="DSC021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1844675"/>
            <a:ext cx="6048375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974850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КУДЕЛИНА ОЛЬГА ФЕДОРОВНА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по настольному теннису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9 лет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349500"/>
            <a:ext cx="2232025" cy="4321175"/>
          </a:xfrm>
        </p:spPr>
      </p:pic>
      <p:pic>
        <p:nvPicPr>
          <p:cNvPr id="75780" name="Picture 4" descr="IMAG10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2276475"/>
            <a:ext cx="5688013" cy="421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58750"/>
            <a:ext cx="6985000" cy="1398588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ОШКИН МИХАИЛ ВАСИЛЬЕВИЧ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футболу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4 года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76806" name="Picture 6" descr="DSC021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46350" cy="4076700"/>
          </a:xfrm>
          <a:prstGeom prst="rect">
            <a:avLst/>
          </a:prstGeom>
          <a:noFill/>
        </p:spPr>
      </p:pic>
      <p:pic>
        <p:nvPicPr>
          <p:cNvPr id="76807" name="Picture 7" descr="DSC021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628775"/>
            <a:ext cx="6516687" cy="507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4" name="Picture 4" descr="DSC020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8964612" cy="672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974850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ДРАГУНОВ ВЛАДИМИР ДМИТРИЕВИЧ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волейболу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 43 года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 i="1">
                <a:latin typeface="Times New Roman" pitchFamily="18" charset="0"/>
              </a:rPr>
              <a:t>МОУ «Новотроицкая СОШ»</a:t>
            </a:r>
          </a:p>
        </p:txBody>
      </p:sp>
      <p:pic>
        <p:nvPicPr>
          <p:cNvPr id="77827" name="Picture 3" descr="IMG_082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2060575"/>
            <a:ext cx="6048375" cy="4643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158750"/>
            <a:ext cx="9324975" cy="1901825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ЮДИН АНДРЕЙ АЛЕКСАНДРОВИЧ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легкой атлетике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 17 лет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 i="1">
                <a:latin typeface="Times New Roman" pitchFamily="18" charset="0"/>
              </a:rPr>
              <a:t>МОУ «Мельцанская СОШ им. Е.Д. Трубкиной»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54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78852" name="Picture 4" descr="DSC021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060575"/>
            <a:ext cx="2879725" cy="4394200"/>
          </a:xfrm>
          <a:prstGeom prst="rect">
            <a:avLst/>
          </a:prstGeom>
          <a:noFill/>
        </p:spPr>
      </p:pic>
      <p:pic>
        <p:nvPicPr>
          <p:cNvPr id="78854" name="Picture 6" descr="DSC021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133600"/>
            <a:ext cx="5543550" cy="444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901825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КЛИШИНА РИММА НИКОЛАЕВНА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футболу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 29 лет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 i="1">
                <a:latin typeface="Times New Roman" pitchFamily="18" charset="0"/>
              </a:rPr>
              <a:t>МОУ «Старотеризморгская СОШ»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060575"/>
            <a:ext cx="6923088" cy="463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tx1"/>
                </a:solidFill>
              </a:rPr>
              <a:t>учебно-тренировочный:</a:t>
            </a:r>
            <a:r>
              <a:rPr lang="ru-RU" sz="4000">
                <a:solidFill>
                  <a:schemeClr val="tx1"/>
                </a:solidFill>
              </a:rPr>
              <a:t/>
            </a:r>
            <a:br>
              <a:rPr lang="ru-RU" sz="4000">
                <a:solidFill>
                  <a:schemeClr val="tx1"/>
                </a:solidFill>
              </a:rPr>
            </a:br>
            <a:endParaRPr lang="ru-RU" sz="400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507412" cy="5472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>
                <a:solidFill>
                  <a:schemeClr val="folHlink"/>
                </a:solidFill>
              </a:rPr>
              <a:t>развитие массового; повышение уровня физического развития, общей физической и специальной подготовленности;</a:t>
            </a: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folHlink"/>
                </a:solidFill>
              </a:rPr>
              <a:t>дальнейшее развитие и совершенствование физических качеств и способностей;</a:t>
            </a: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folHlink"/>
                </a:solidFill>
              </a:rPr>
              <a:t>выполнение установленных норм в виде спорта, исходя из индивидуальных особенностей обучающихся;</a:t>
            </a: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folHlink"/>
                </a:solidFill>
              </a:rPr>
              <a:t>профилактика вредных привычек и правонарушений</a:t>
            </a:r>
            <a:r>
              <a:rPr lang="ru-RU" sz="2800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901825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КУРЗИНА ВАЛЕНТИНА ПЕТРОВНА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волейболу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 30 лет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 i="1">
                <a:latin typeface="Times New Roman" pitchFamily="18" charset="0"/>
              </a:rPr>
              <a:t>МОУ «Богдановская ООШ»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989138"/>
            <a:ext cx="4356100" cy="3548062"/>
          </a:xfrm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275013"/>
            <a:ext cx="47879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614488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АЗОРКИН ДМИТРИЙ ДМИТРИЕВИЧ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волейболу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2 года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40" name="Picture 4" descr="DSC019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009775"/>
            <a:ext cx="6264275" cy="469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71450"/>
            <a:ext cx="8229600" cy="1125538"/>
          </a:xfrm>
        </p:spPr>
        <p:txBody>
          <a:bodyPr>
            <a:normAutofit/>
          </a:bodyPr>
          <a:lstStyle/>
          <a:p>
            <a:r>
              <a:rPr lang="ru-RU" sz="2900" b="1">
                <a:solidFill>
                  <a:schemeClr val="tx1"/>
                </a:solidFill>
              </a:rPr>
              <a:t/>
            </a:r>
            <a:br>
              <a:rPr lang="ru-RU" sz="2900" b="1">
                <a:solidFill>
                  <a:schemeClr val="tx1"/>
                </a:solidFill>
              </a:rPr>
            </a:br>
            <a:r>
              <a:rPr lang="ru-RU" sz="2900" b="1">
                <a:solidFill>
                  <a:schemeClr val="tx1"/>
                </a:solidFill>
              </a:rPr>
              <a:t/>
            </a:r>
            <a:br>
              <a:rPr lang="ru-RU" sz="2900" b="1">
                <a:solidFill>
                  <a:schemeClr val="tx1"/>
                </a:solidFill>
              </a:rPr>
            </a:br>
            <a:r>
              <a:rPr lang="ru-RU" sz="2900" b="1">
                <a:solidFill>
                  <a:schemeClr val="tx1"/>
                </a:solidFill>
              </a:rPr>
              <a:t/>
            </a:r>
            <a:br>
              <a:rPr lang="ru-RU" sz="2900" b="1">
                <a:solidFill>
                  <a:schemeClr val="tx1"/>
                </a:solidFill>
              </a:rPr>
            </a:br>
            <a:r>
              <a:rPr lang="ru-RU" sz="2900" b="1">
                <a:solidFill>
                  <a:schemeClr val="tx1"/>
                </a:solidFill>
              </a:rPr>
              <a:t/>
            </a:r>
            <a:br>
              <a:rPr lang="ru-RU" sz="2900" b="1">
                <a:solidFill>
                  <a:schemeClr val="tx1"/>
                </a:solidFill>
              </a:rPr>
            </a:br>
            <a:r>
              <a:rPr lang="ru-RU" sz="2900" b="1">
                <a:solidFill>
                  <a:schemeClr val="tx1"/>
                </a:solidFill>
              </a:rPr>
              <a:t/>
            </a:r>
            <a:br>
              <a:rPr lang="ru-RU" sz="2900" b="1">
                <a:solidFill>
                  <a:schemeClr val="tx1"/>
                </a:solidFill>
              </a:rPr>
            </a:br>
            <a:r>
              <a:rPr lang="ru-RU" sz="2900" b="1">
                <a:solidFill>
                  <a:schemeClr val="tx1"/>
                </a:solidFill>
              </a:rPr>
              <a:t/>
            </a:r>
            <a:br>
              <a:rPr lang="ru-RU" sz="2900" b="1">
                <a:solidFill>
                  <a:schemeClr val="tx1"/>
                </a:solidFill>
              </a:rPr>
            </a:br>
            <a:r>
              <a:rPr lang="ru-RU" sz="2900" b="1">
                <a:solidFill>
                  <a:schemeClr val="tx1"/>
                </a:solidFill>
              </a:rPr>
              <a:t/>
            </a:r>
            <a:br>
              <a:rPr lang="ru-RU" sz="2900" b="1">
                <a:solidFill>
                  <a:schemeClr val="tx1"/>
                </a:solidFill>
              </a:rPr>
            </a:br>
            <a:r>
              <a:rPr lang="ru-RU" sz="2900" b="1">
                <a:solidFill>
                  <a:schemeClr val="tx1"/>
                </a:solidFill>
              </a:rPr>
              <a:t/>
            </a:r>
            <a:br>
              <a:rPr lang="ru-RU" sz="2900" b="1">
                <a:solidFill>
                  <a:schemeClr val="tx1"/>
                </a:solidFill>
              </a:rPr>
            </a:br>
            <a:endParaRPr lang="ru-RU" sz="2500" b="1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8913"/>
            <a:ext cx="8229600" cy="6092825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chemeClr val="hlink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hlink"/>
                </a:solidFill>
                <a:latin typeface="Times New Roman" pitchFamily="18" charset="0"/>
              </a:rPr>
              <a:t>БАЗАРКИН ВАЛЕРИЙ КУЗЬМИЧ –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hlink"/>
                </a:solidFill>
                <a:latin typeface="Times New Roman" pitchFamily="18" charset="0"/>
              </a:rPr>
              <a:t>тренер-преподаватель по лыжам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hlink"/>
                </a:solidFill>
                <a:latin typeface="Times New Roman" pitchFamily="18" charset="0"/>
              </a:rPr>
              <a:t>Педагогический стаж 41 год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600" b="1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chemeClr val="hlink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2484438"/>
            <a:ext cx="5832475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2" name="Picture 4" descr="DSC019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4608513" cy="3455987"/>
          </a:xfrm>
          <a:prstGeom prst="rect">
            <a:avLst/>
          </a:prstGeom>
          <a:noFill/>
        </p:spPr>
      </p:pic>
      <p:pic>
        <p:nvPicPr>
          <p:cNvPr id="68614" name="Picture 6" descr="DSC019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2860675"/>
            <a:ext cx="5330825" cy="399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757363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КОЛОДИН НИКОЛАЙ ИВАНОВИЧ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футболу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46 лет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34821" name="Picture 5" descr="DSC022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22600" y="1844675"/>
            <a:ext cx="6121400" cy="4589463"/>
          </a:xfrm>
          <a:prstGeom prst="rect">
            <a:avLst/>
          </a:prstGeom>
          <a:noFill/>
        </p:spPr>
      </p:pic>
      <p:pic>
        <p:nvPicPr>
          <p:cNvPr id="34822" name="Picture 6" descr="DSC022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95525"/>
            <a:ext cx="6084888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570788" cy="1398587"/>
          </a:xfrm>
        </p:spPr>
        <p:txBody>
          <a:bodyPr/>
          <a:lstStyle/>
          <a:p>
            <a:pPr algn="r"/>
            <a:r>
              <a:rPr lang="ru-RU" sz="3200" b="1">
                <a:latin typeface="Times New Roman" pitchFamily="18" charset="0"/>
              </a:rPr>
              <a:t>ПУПКОВ АЛЕКСЕЙ ИГОРЕВИЧ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тренер-преподаватель по боксу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Педагогический стаж – 3 года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 descr="DSC019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430463" cy="3240088"/>
          </a:xfrm>
          <a:prstGeom prst="rect">
            <a:avLst/>
          </a:prstGeom>
          <a:noFill/>
        </p:spPr>
      </p:pic>
      <p:pic>
        <p:nvPicPr>
          <p:cNvPr id="66565" name="Picture 5" descr="DSC019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1725" y="1628775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tx1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>
                <a:latin typeface="Times New Roman" pitchFamily="18" charset="0"/>
              </a:rPr>
              <a:t>«Спорт учит честно выигрывать,</a:t>
            </a:r>
          </a:p>
          <a:p>
            <a:pPr algn="ctr">
              <a:buFont typeface="Wingdings" pitchFamily="2" charset="2"/>
              <a:buNone/>
            </a:pPr>
            <a:r>
              <a:rPr lang="ru-RU" sz="4800">
                <a:latin typeface="Times New Roman" pitchFamily="18" charset="0"/>
              </a:rPr>
              <a:t>Спорт учит с достоинством проигрывать.</a:t>
            </a:r>
          </a:p>
          <a:p>
            <a:pPr algn="ctr">
              <a:buFont typeface="Wingdings" pitchFamily="2" charset="2"/>
              <a:buNone/>
            </a:pPr>
            <a:r>
              <a:rPr lang="ru-RU" sz="4800">
                <a:latin typeface="Times New Roman" pitchFamily="18" charset="0"/>
              </a:rPr>
              <a:t>И так, спорт учит всему – </a:t>
            </a:r>
          </a:p>
          <a:p>
            <a:pPr algn="ctr">
              <a:buFont typeface="Wingdings" pitchFamily="2" charset="2"/>
              <a:buNone/>
            </a:pPr>
            <a:r>
              <a:rPr lang="ru-RU" sz="4800">
                <a:latin typeface="Times New Roman" pitchFamily="18" charset="0"/>
              </a:rPr>
              <a:t>учит жизни»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75612" cy="1109663"/>
          </a:xfrm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</a:rPr>
              <a:t>Задачи МУДОД «Старошайговская ДЮСШ»:</a:t>
            </a:r>
            <a:br>
              <a:rPr lang="ru-RU" sz="4000" b="1">
                <a:solidFill>
                  <a:schemeClr val="tx1"/>
                </a:solidFill>
              </a:rPr>
            </a:br>
            <a:endParaRPr lang="ru-RU" sz="4000" b="1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подготовка и физическое воспитание квалифицированных юных спортсменов, укрепление здоровья, их физическая подготовка;</a:t>
            </a:r>
          </a:p>
          <a:p>
            <a:pPr>
              <a:lnSpc>
                <a:spcPct val="90000"/>
              </a:lnSpc>
            </a:pPr>
            <a:r>
              <a:rPr lang="ru-RU" sz="2800"/>
              <a:t>привлечение школьников к систематическим занятиям физической культурой и спортом;</a:t>
            </a:r>
          </a:p>
          <a:p>
            <a:pPr>
              <a:lnSpc>
                <a:spcPct val="90000"/>
              </a:lnSpc>
            </a:pPr>
            <a:r>
              <a:rPr lang="ru-RU" sz="2800"/>
              <a:t>содействие гармоничному физическому развитию, разносторонней физической подготовленности и укреплению здоровья детей и подростков;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привитие детям и подросткам интереса к занятиям физической культурой;</a:t>
            </a:r>
          </a:p>
          <a:p>
            <a:pPr>
              <a:lnSpc>
                <a:spcPct val="80000"/>
              </a:lnSpc>
            </a:pPr>
            <a:r>
              <a:rPr lang="ru-RU" sz="2800"/>
              <a:t>выявление у детей и подростков задатков и способностей к определённому виду спорта;</a:t>
            </a:r>
          </a:p>
          <a:p>
            <a:pPr>
              <a:lnSpc>
                <a:spcPct val="80000"/>
              </a:lnSpc>
            </a:pPr>
            <a:r>
              <a:rPr lang="ru-RU" sz="2800"/>
              <a:t>воспитание у учащихся потребности в занятиях физическими упражнениями;</a:t>
            </a:r>
          </a:p>
          <a:p>
            <a:pPr>
              <a:lnSpc>
                <a:spcPct val="80000"/>
              </a:lnSpc>
            </a:pPr>
            <a:r>
              <a:rPr lang="ru-RU" sz="2800"/>
              <a:t>закрепление и совершенствование умений и навыков учащихся, полученных на учебно-тренировочных занятиях, и на этой основе содействовать формированию жизненно необходимых качеств.</a:t>
            </a:r>
          </a:p>
          <a:p>
            <a:pPr>
              <a:lnSpc>
                <a:spcPct val="80000"/>
              </a:lnSpc>
            </a:pPr>
            <a:endParaRPr lang="ru-RU" sz="2800"/>
          </a:p>
        </p:txBody>
      </p:sp>
      <p:pic>
        <p:nvPicPr>
          <p:cNvPr id="51205" name="Picture 5" descr="kartinki-detskie--pro-sport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08175" cy="159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25488"/>
          </a:xfrm>
        </p:spPr>
        <p:txBody>
          <a:bodyPr/>
          <a:lstStyle/>
          <a:p>
            <a:r>
              <a:rPr lang="ru-RU" sz="4000" b="1"/>
              <a:t>«Спортивно-массовая работа»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413" cy="53292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Цели соревнований:</a:t>
            </a:r>
          </a:p>
          <a:p>
            <a:pPr>
              <a:lnSpc>
                <a:spcPct val="90000"/>
              </a:lnSpc>
            </a:pPr>
            <a:r>
              <a:rPr lang="ru-RU" sz="2800"/>
              <a:t>пропаганда здорового образа жизни;</a:t>
            </a:r>
          </a:p>
          <a:p>
            <a:pPr>
              <a:lnSpc>
                <a:spcPct val="90000"/>
              </a:lnSpc>
            </a:pPr>
            <a:r>
              <a:rPr lang="ru-RU" sz="2800"/>
              <a:t>привлечение учащихся к регулярным занятиям спортом;</a:t>
            </a:r>
          </a:p>
          <a:p>
            <a:pPr>
              <a:lnSpc>
                <a:spcPct val="90000"/>
              </a:lnSpc>
            </a:pPr>
            <a:r>
              <a:rPr lang="ru-RU" sz="2800"/>
              <a:t>повышение уровня спортивного мастерства игроков, выявление сильнейших команд;</a:t>
            </a:r>
          </a:p>
          <a:p>
            <a:pPr>
              <a:lnSpc>
                <a:spcPct val="90000"/>
              </a:lnSpc>
            </a:pPr>
            <a:r>
              <a:rPr lang="ru-RU" sz="2800"/>
              <a:t>выявление талантливых юных спортсменов;</a:t>
            </a:r>
          </a:p>
          <a:p>
            <a:pPr>
              <a:lnSpc>
                <a:spcPct val="90000"/>
              </a:lnSpc>
            </a:pPr>
            <a:r>
              <a:rPr lang="ru-RU" sz="2800"/>
              <a:t>обеспечение обмена педагогическим опытом;</a:t>
            </a:r>
          </a:p>
          <a:p>
            <a:pPr>
              <a:lnSpc>
                <a:spcPct val="90000"/>
              </a:lnSpc>
            </a:pPr>
            <a:r>
              <a:rPr lang="ru-RU" sz="2800"/>
              <a:t>достижение высоких результатов.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686800" cy="1871663"/>
          </a:xfrm>
        </p:spPr>
        <p:txBody>
          <a:bodyPr/>
          <a:lstStyle/>
          <a:p>
            <a:r>
              <a:rPr lang="ru-RU" sz="3600"/>
              <a:t>Республиканский л/атлетический Кубок по бегу на призы Главы Администрации Ст.Шайговского района Г.А. Мухина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4" name="Picture 6" descr="DSC013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2276475"/>
            <a:ext cx="5545138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8750"/>
            <a:ext cx="8507412" cy="1757363"/>
          </a:xfrm>
        </p:spPr>
        <p:txBody>
          <a:bodyPr/>
          <a:lstStyle/>
          <a:p>
            <a:r>
              <a:rPr lang="ru-RU" sz="2800" b="1"/>
              <a:t>Соревнования по л/атлетике на призы Заслуженного работника физической культуры РФ, члена сборной команды СССР по л/атлетике М.Л.Храмова.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 descr="на приз Мух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916113"/>
            <a:ext cx="7056437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584325"/>
          </a:xfrm>
        </p:spPr>
        <p:txBody>
          <a:bodyPr/>
          <a:lstStyle/>
          <a:p>
            <a:r>
              <a:rPr lang="ru-RU" sz="2800"/>
              <a:t>Чемпионат и первенство РМ по бегу по шоссе, 28-го республ-го л/атлетического пробега памяти воинов-интернационалистов, 28-го районного пробега памяти А. Новихина</a:t>
            </a:r>
            <a:r>
              <a:rPr lang="ru-RU" sz="400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55301" name="Picture 5" descr="SAM_61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916113"/>
            <a:ext cx="6551612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оревнование">
  <a:themeElements>
    <a:clrScheme name="2_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2_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425</Words>
  <Application>Microsoft Office PowerPoint</Application>
  <PresentationFormat>Экран (4:3)</PresentationFormat>
  <Paragraphs>68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Verdana</vt:lpstr>
      <vt:lpstr>Arial</vt:lpstr>
      <vt:lpstr>Times New Roman</vt:lpstr>
      <vt:lpstr>Wingdings</vt:lpstr>
      <vt:lpstr>Calibri</vt:lpstr>
      <vt:lpstr>2_Соревнование</vt:lpstr>
      <vt:lpstr>СПОРТ – залог здоровья!</vt:lpstr>
      <vt:lpstr>этап спортивно-оздоровительной и начальной подготовки: - развитие массового спорта; - организация содержательного досуга средствами спорта; - систематические занятия спортом, направленные на развитие личности; - утверждение здорового образа жизни, воспитание физических и волевых качеств; </vt:lpstr>
      <vt:lpstr>учебно-тренировочный: </vt:lpstr>
      <vt:lpstr>Задачи МУДОД «Старошайговская ДЮСШ»: </vt:lpstr>
      <vt:lpstr>Слайд 5</vt:lpstr>
      <vt:lpstr>«Спортивно-массовая работа»</vt:lpstr>
      <vt:lpstr>Республиканский л/атлетический Кубок по бегу на призы Главы Администрации Ст.Шайговского района Г.А. Мухина</vt:lpstr>
      <vt:lpstr>Соревнования по л/атлетике на призы Заслуженного работника физической культуры РФ, члена сборной команды СССР по л/атлетике М.Л.Храмова.</vt:lpstr>
      <vt:lpstr>Чемпионат и первенство РМ по бегу по шоссе, 28-го республ-го л/атлетического пробега памяти воинов-интернационалистов, 28-го районного пробега памяти А. Новихина </vt:lpstr>
      <vt:lpstr>Ежегодные соревнования по мини-футболу на призы уроженца Ст.Шайговского района Александра Радайкина</vt:lpstr>
      <vt:lpstr>Республиканский пробег на призызы Олимпийского чемпиона П.Г.Болтникова </vt:lpstr>
      <vt:lpstr>Первенство РМ по волейболу среди учащихся общеобразовательных учреждений  и ДЮСШ.</vt:lpstr>
      <vt:lpstr>Турнир по н/теннису на кубок ГБОУ РМ ДОД «РСДЮСШОР»</vt:lpstr>
      <vt:lpstr>Соревнования по футболу на призы клуба «Кожаный мяч». </vt:lpstr>
      <vt:lpstr>Соревнования различного уровня по боксу.</vt:lpstr>
      <vt:lpstr>Всего спортивно-массовых соревнований  за 2014-2015 учебный год 49: </vt:lpstr>
      <vt:lpstr>Победителей всего- 62:</vt:lpstr>
      <vt:lpstr>Призовых мест всего- 113:</vt:lpstr>
      <vt:lpstr>АЗОРКИНА НАТАЛЬЯ АЛЕКСАНДРОВНА тренер-преподаватель по волейболу Педагогический стаж – 14 лет</vt:lpstr>
      <vt:lpstr>Слайд 20</vt:lpstr>
      <vt:lpstr>КУРОЧКИН КИРИЛЛ СЕРГЕЕВИЧ тренер-преподаватель по футболу Педагогический стаж – 2 года</vt:lpstr>
      <vt:lpstr>БУДАНОВ ВЛАДИМИР ПЕТРОВИЧ тренер-преподаватель  по греко-римской борьбе Педагогический стаж – 28 лет</vt:lpstr>
      <vt:lpstr>ГЛУХОВ ВИТАЛИЙ ГРИГОРЬЕВИЧ тренер-преподаватель по баскетболу Педагогический стаж – 2 года</vt:lpstr>
      <vt:lpstr>КУДЕЛИНА ОЛЬГА ФЕДОРОВНА тренер-преподаватель  по настольному теннису Педагогический стаж – 9 лет</vt:lpstr>
      <vt:lpstr>ОШКИН МИХАИЛ ВАСИЛЬЕВИЧ тренер-преподаватель по футболу Педагогический стаж – 4 года</vt:lpstr>
      <vt:lpstr>Слайд 26</vt:lpstr>
      <vt:lpstr>ДРАГУНОВ ВЛАДИМИР ДМИТРИЕВИЧ тренер-преподаватель по волейболу Педагогический стаж –  43 года МОУ «Новотроицкая СОШ»</vt:lpstr>
      <vt:lpstr>ЮДИН АНДРЕЙ АЛЕКСАНДРОВИЧ тренер-преподаватель по легкой атлетике Педагогический стаж –  17 лет МОУ «Мельцанская СОШ им. Е.Д. Трубкиной»</vt:lpstr>
      <vt:lpstr>КЛИШИНА РИММА НИКОЛАЕВНА тренер-преподаватель по футболу Педагогический стаж –  29 лет МОУ «Старотеризморгская СОШ»</vt:lpstr>
      <vt:lpstr>КУРЗИНА ВАЛЕНТИНА ПЕТРОВНА тренер-преподаватель по волейболу Педагогический стаж –  30 лет МОУ «Богдановская ООШ»</vt:lpstr>
      <vt:lpstr>АЗОРКИН ДМИТРИЙ ДМИТРИЕВИЧ тренер-преподаватель по волейболу Педагогический стаж – 2 года</vt:lpstr>
      <vt:lpstr>        </vt:lpstr>
      <vt:lpstr>Слайд 33</vt:lpstr>
      <vt:lpstr>КОЛОДИН НИКОЛАЙ ИВАНОВИЧ тренер-преподаватель по футболу Педагогический стаж – 46 лет</vt:lpstr>
      <vt:lpstr>ПУПКОВ АЛЕКСЕЙ ИГОРЕВИЧ тренер-преподаватель по боксу Педагогический стаж – 3 года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 работы ДЮСШ и СДЮШОР МГФСО в 2006 году по данным статистической отчетности</dc:title>
  <dc:creator>Петрухин</dc:creator>
  <cp:lastModifiedBy>Asus</cp:lastModifiedBy>
  <cp:revision>43</cp:revision>
  <cp:lastPrinted>1601-01-01T00:00:00Z</cp:lastPrinted>
  <dcterms:created xsi:type="dcterms:W3CDTF">2007-02-07T11:24:23Z</dcterms:created>
  <dcterms:modified xsi:type="dcterms:W3CDTF">2016-02-25T11:31:27Z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