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8" r:id="rId9"/>
    <p:sldId id="269" r:id="rId10"/>
    <p:sldId id="264" r:id="rId11"/>
    <p:sldId id="270" r:id="rId12"/>
    <p:sldId id="271" r:id="rId13"/>
    <p:sldId id="272" r:id="rId14"/>
    <p:sldId id="273" r:id="rId15"/>
    <p:sldId id="265" r:id="rId16"/>
    <p:sldId id="26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429" autoAdjust="0"/>
  </p:normalViewPr>
  <p:slideViewPr>
    <p:cSldViewPr>
      <p:cViewPr varScale="1">
        <p:scale>
          <a:sx n="64" d="100"/>
          <a:sy n="64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0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6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7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42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6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9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1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2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7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0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5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8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9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2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73343D-DB07-491F-8672-AF31293590BF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4E0A82-244F-429B-8420-B0C5BC201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80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71612"/>
            <a:ext cx="7487724" cy="35135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эффективность работы по физическому воспитанию детей дошкольного 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b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февраля, 2016г.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445224"/>
            <a:ext cx="6172200" cy="1195800"/>
          </a:xfrm>
        </p:spPr>
        <p:txBody>
          <a:bodyPr>
            <a:normAutofit/>
          </a:bodyPr>
          <a:lstStyle/>
          <a:p>
            <a:pPr algn="r"/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Бадмаева Валентина 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Александровна, </a:t>
            </a:r>
          </a:p>
          <a:p>
            <a:pPr algn="r"/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средней группы</a:t>
            </a:r>
            <a:endParaRPr lang="ru-RU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00042"/>
            <a:ext cx="738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МКДОУ Кутуликский детский сад №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Районный семинар воспитателей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2143140"/>
          </a:xfrm>
        </p:spPr>
        <p:txBody>
          <a:bodyPr>
            <a:noAutofit/>
          </a:bodyPr>
          <a:lstStyle/>
          <a:p>
            <a:pPr eaLnBrk="0" hangingPunct="0"/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развития физических качеств у детей 4-6 лет.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31197"/>
              </p:ext>
            </p:extLst>
          </p:nvPr>
        </p:nvGraphicFramePr>
        <p:xfrm>
          <a:off x="529177" y="1928802"/>
          <a:ext cx="3246432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Диаграмма" r:id="rId3" imgW="6095926" imgH="4067249" progId="MSGraph.Chart.8">
                  <p:embed followColorScheme="full"/>
                </p:oleObj>
              </mc:Choice>
              <mc:Fallback>
                <p:oleObj name="Диаграмма" r:id="rId3" imgW="6095926" imgH="4067249" progId="MSGraph.Chart.8">
                  <p:embed followColorScheme="full"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77" y="1928802"/>
                        <a:ext cx="3246432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17149"/>
              </p:ext>
            </p:extLst>
          </p:nvPr>
        </p:nvGraphicFramePr>
        <p:xfrm>
          <a:off x="4643438" y="1928802"/>
          <a:ext cx="2847975" cy="20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Диаграмма" r:id="rId5" imgW="6095926" imgH="4067249" progId="MSGraph.Chart.8">
                  <p:embed followColorScheme="full"/>
                </p:oleObj>
              </mc:Choice>
              <mc:Fallback>
                <p:oleObj name="Диаграмма" r:id="rId5" imgW="6095926" imgH="4067249" progId="MSGraph.Chart.8">
                  <p:embed followColorScheme="full"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28802"/>
                        <a:ext cx="2847975" cy="2000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090360"/>
              </p:ext>
            </p:extLst>
          </p:nvPr>
        </p:nvGraphicFramePr>
        <p:xfrm>
          <a:off x="714348" y="4214818"/>
          <a:ext cx="3314696" cy="213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Диаграмма" r:id="rId7" imgW="6095926" imgH="4067249" progId="MSGraph.Chart.8">
                  <p:embed followColorScheme="full"/>
                </p:oleObj>
              </mc:Choice>
              <mc:Fallback>
                <p:oleObj name="Диаграмма" r:id="rId7" imgW="6095926" imgH="4067249" progId="MSGraph.Chart.8">
                  <p:embed followColorScheme="full"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214818"/>
                        <a:ext cx="3314696" cy="2133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85697"/>
              </p:ext>
            </p:extLst>
          </p:nvPr>
        </p:nvGraphicFramePr>
        <p:xfrm>
          <a:off x="4714876" y="4286256"/>
          <a:ext cx="3248021" cy="185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Диаграмма" r:id="rId9" imgW="7467526" imgH="4848151" progId="MSGraph.Chart.8">
                  <p:embed followColorScheme="full"/>
                </p:oleObj>
              </mc:Choice>
              <mc:Fallback>
                <p:oleObj name="Диаграмма" r:id="rId9" imgW="7467526" imgH="4848151" progId="MSGraph.Chart.8">
                  <p:embed followColorScheme="full"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286256"/>
                        <a:ext cx="3248021" cy="1858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</a:rPr>
              <a:t>Физкультурное занятие</a:t>
            </a:r>
            <a:r>
              <a:rPr lang="ru-RU" sz="4000" i="0" dirty="0" smtClean="0">
                <a:solidFill>
                  <a:schemeClr val="bg1"/>
                </a:solidFill>
              </a:rPr>
              <a:t/>
            </a:r>
            <a:br>
              <a:rPr lang="ru-RU" sz="4000" i="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занятия проводятся в соответствии с программой, перед занятием необходимо хорошо проветрить помещение</a:t>
            </a:r>
          </a:p>
        </p:txBody>
      </p:sp>
      <p:pic>
        <p:nvPicPr>
          <p:cNvPr id="6" name="Picture 4" descr="C:\Documents and Settings\Admin\Рабочий стол\физра\DSC038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r="11604"/>
          <a:stretch/>
        </p:blipFill>
        <p:spPr>
          <a:xfrm>
            <a:off x="251520" y="2060848"/>
            <a:ext cx="2520280" cy="2160239"/>
          </a:xfr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2195" r="8696" b="9757"/>
          <a:stretch/>
        </p:blipFill>
        <p:spPr>
          <a:xfrm>
            <a:off x="2771800" y="4005064"/>
            <a:ext cx="3024336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613" r="39215" b="30168"/>
          <a:stretch/>
        </p:blipFill>
        <p:spPr>
          <a:xfrm>
            <a:off x="5796136" y="2078409"/>
            <a:ext cx="3024336" cy="2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93516"/>
              </p:ext>
            </p:extLst>
          </p:nvPr>
        </p:nvGraphicFramePr>
        <p:xfrm>
          <a:off x="357158" y="0"/>
          <a:ext cx="8434302" cy="1556792"/>
        </p:xfrm>
        <a:graphic>
          <a:graphicData uri="http://schemas.openxmlformats.org/drawingml/2006/table">
            <a:tbl>
              <a:tblPr/>
              <a:tblGrid>
                <a:gridCol w="8434302"/>
              </a:tblGrid>
              <a:tr h="15567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Гимнастика бодрящая</a:t>
                      </a:r>
                      <a:r>
                        <a:rPr lang="ru-RU" sz="2400" i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sz="2800" i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закаливание</a:t>
                      </a:r>
                      <a:br>
                        <a:rPr lang="ru-RU" sz="2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форма проведения различна: упражнения на кроватках, обширное умывание, ходьба по дорожкам «здоровья», лёгкий бег из группы в спортзал с разницей температуры в помещениях и другие.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30014"/>
              </p:ext>
            </p:extLst>
          </p:nvPr>
        </p:nvGraphicFramePr>
        <p:xfrm>
          <a:off x="207818" y="1898073"/>
          <a:ext cx="3560618" cy="2410691"/>
        </p:xfrm>
        <a:graphic>
          <a:graphicData uri="http://schemas.openxmlformats.org/drawingml/2006/table">
            <a:tbl>
              <a:tblPr/>
              <a:tblGrid>
                <a:gridCol w="3560618"/>
              </a:tblGrid>
              <a:tr h="24106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3672408" cy="2396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96941"/>
            <a:ext cx="3672408" cy="270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8" y="4096941"/>
            <a:ext cx="4176464" cy="2758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8" y="1632180"/>
            <a:ext cx="4192358" cy="24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0" dirty="0" smtClean="0">
                <a:solidFill>
                  <a:schemeClr val="tx1"/>
                </a:solidFill>
              </a:rPr>
              <a:t/>
            </a:r>
            <a:br>
              <a:rPr lang="ru-RU" sz="4000" i="0" dirty="0" smtClean="0">
                <a:solidFill>
                  <a:schemeClr val="tx1"/>
                </a:solidFill>
              </a:rPr>
            </a:br>
            <a:r>
              <a:rPr lang="ru-RU" sz="4000" i="0" dirty="0" smtClean="0">
                <a:solidFill>
                  <a:schemeClr val="tx1"/>
                </a:solidFill>
              </a:rPr>
              <a:t/>
            </a:r>
            <a:br>
              <a:rPr lang="ru-RU" sz="4000" i="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Подвижные и спортивные игры</a:t>
            </a:r>
            <a:b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подбираются в соответствии с возрастом ребёнка, местом и временем её проведения. В детском саду используем лишь элементы спортивных игр.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15" descr="C:\Documents and Settings\Admin\Рабочий стол\физра\DSC035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80928"/>
            <a:ext cx="8062664" cy="3744416"/>
          </a:xfrm>
          <a:noFill/>
        </p:spPr>
      </p:pic>
    </p:spTree>
    <p:extLst>
      <p:ext uri="{BB962C8B-B14F-4D97-AF65-F5344CB8AC3E}">
        <p14:creationId xmlns:p14="http://schemas.microsoft.com/office/powerpoint/2010/main" val="4552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20015"/>
              </p:ext>
            </p:extLst>
          </p:nvPr>
        </p:nvGraphicFramePr>
        <p:xfrm>
          <a:off x="2339752" y="332656"/>
          <a:ext cx="4464496" cy="936104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800" b="1" i="1" u="sng" dirty="0" smtClean="0">
                          <a:solidFill>
                            <a:srgbClr val="FF0000"/>
                          </a:solidFill>
                        </a:rPr>
                        <a:t>Организация системы закаливания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" y="1293264"/>
            <a:ext cx="3600400" cy="2423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93264"/>
            <a:ext cx="3628434" cy="2379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" y="4329100"/>
            <a:ext cx="3611158" cy="2376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329100"/>
            <a:ext cx="362843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4287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 предполагаю , что при реализации представленного механизма  и системы запланированных мероприятий, повысится  уровень физического, психического и социального здоровья детей.</a:t>
            </a:r>
            <a:r>
              <a:rPr lang="ru-RU" sz="2000" b="1" i="1" dirty="0" smtClean="0">
                <a:solidFill>
                  <a:schemeClr val="accent1"/>
                </a:solidFill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7467600" cy="43308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Разовьется более осознанное отношение детей и их родителей 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состоянию здоровья как к основному фактору успеха на                последующих этапах жизни.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Снизится количество дней, пропущенных по болезни одним 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ребенком.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 Увеличится количество детей, имеющих гармоничное 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психофизическое развитие;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 Нормализуются статические и динамические функции 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организма, общей и мелкой моторики.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И, как следствие, повысится  способность детей к усвоению 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программы.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116667" cy="20162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стремимся к полной реализации, в жизни каждого ребенка, трех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моментов: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924943"/>
            <a:ext cx="6554867" cy="3967597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достаточной индивидуальной умственной нагрузки 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преобладания положительных эмоциональных впечатлений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удовлетворение потребности в движении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18874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      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внимание! 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38085"/>
              </p:ext>
            </p:extLst>
          </p:nvPr>
        </p:nvGraphicFramePr>
        <p:xfrm>
          <a:off x="939344" y="2529305"/>
          <a:ext cx="7737112" cy="3789802"/>
        </p:xfrm>
        <a:graphic>
          <a:graphicData uri="http://schemas.openxmlformats.org/drawingml/2006/table">
            <a:tbl>
              <a:tblPr/>
              <a:tblGrid>
                <a:gridCol w="7737112"/>
              </a:tblGrid>
              <a:tr h="3789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77686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Учитывая природные, социальные условия мира,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котором мы живем, физкультурно-оздоровительная работа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должна стать неотъемлемой частью дошкольного учреждения.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дошкольным образованием в настоящее время остро стоит вопрос о путях совершенствования работы по укреплению здоровья, развитию движений и физическому развитию детей. 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235745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Основные задачи воспитательно-образовательной работы.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На 2015 -2016 учебный год.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74676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Цель: Создание каждому ребёнку условий для наиболее полного развития его возрастных возможностей и способностей.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Задачи: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28800"/>
            <a:ext cx="6554867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/>
              <a:t>   </a:t>
            </a:r>
            <a:r>
              <a:rPr lang="ru-RU" sz="2600" b="1" dirty="0" smtClean="0">
                <a:solidFill>
                  <a:schemeClr val="bg1"/>
                </a:solidFill>
              </a:rPr>
              <a:t>1. Повысить уровень развития педагогической компетентности педагогов в процессе внедрения ФГОС ДО.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 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   2. Совершенствовать познавательно речевое развитие воспитанников на основе использования педагогами современных образовательных технологий.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 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    3. Продолжать работу по эффективному внедрению здоровье сберегающих технологий с целью сохранения и укрепления здоровья детей взаимодействуя с семьями.</a:t>
            </a:r>
            <a:endParaRPr lang="ru-RU" sz="2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467600" cy="45571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В соответствии с этим особую актуальность приобретает поиск новых  средств  и методов повышения эффективности физкультурно-оздоровительной работы в дошкольных учреждениях, создание оптимальных условий для всестороннего гармоничного развития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личности ребёнка.</a:t>
            </a:r>
          </a:p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29597"/>
              </p:ext>
            </p:extLst>
          </p:nvPr>
        </p:nvGraphicFramePr>
        <p:xfrm>
          <a:off x="561860" y="341523"/>
          <a:ext cx="7392318" cy="1355075"/>
        </p:xfrm>
        <a:graphic>
          <a:graphicData uri="http://schemas.openxmlformats.org/drawingml/2006/table">
            <a:tbl>
              <a:tblPr/>
              <a:tblGrid>
                <a:gridCol w="7392318"/>
              </a:tblGrid>
              <a:tr h="135507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Актуальность: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ru-RU" sz="2800" b="1" i="1" u="sng" dirty="0" smtClean="0">
                <a:solidFill>
                  <a:schemeClr val="bg1"/>
                </a:solidFill>
              </a:rPr>
              <a:t>Цель</a:t>
            </a:r>
            <a:r>
              <a:rPr lang="ru-RU" sz="2800" b="1" i="1" dirty="0" smtClean="0">
                <a:solidFill>
                  <a:schemeClr val="bg1"/>
                </a:solidFill>
              </a:rPr>
              <a:t>: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smtClean="0">
                <a:solidFill>
                  <a:srgbClr val="002060"/>
                </a:solidFill>
              </a:rPr>
              <a:t>Поиск  новых форм и методов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использования  </a:t>
            </a:r>
            <a:r>
              <a:rPr lang="ru-RU" b="1" i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b="1" i="1" dirty="0" smtClean="0">
                <a:solidFill>
                  <a:srgbClr val="002060"/>
                </a:solidFill>
              </a:rPr>
              <a:t> технологий в воспитательно-образовательном процессе  ДОУ, приобщение детей к физической культуре и здоровому образу жизни.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u="sng" dirty="0" smtClean="0">
                <a:solidFill>
                  <a:schemeClr val="bg1"/>
                </a:solidFill>
              </a:rPr>
              <a:t>Оздоровительные задачи</a:t>
            </a:r>
            <a:r>
              <a:rPr lang="ru-RU" sz="2800" b="1" i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Охрана и укрепление физического и психического здоровья детей;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совершенствование функций организма, повышение его защитных свойств и устойчивости к заболеваниям средствами движения, дыхательной гимнастики, закаливания, гигиенических навыков.</a:t>
            </a:r>
          </a:p>
          <a:p>
            <a:pPr>
              <a:buNone/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   </a:t>
            </a:r>
            <a:r>
              <a:rPr lang="ru-RU" sz="2800" b="1" i="1" u="sng" dirty="0" smtClean="0">
                <a:solidFill>
                  <a:schemeClr val="bg1"/>
                </a:solidFill>
              </a:rPr>
              <a:t>Образовательные задачи</a:t>
            </a:r>
            <a:r>
              <a:rPr lang="ru-RU" sz="2800" b="1" i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Формирование жизненно необходимых двигательных умений и навыков ребенка в соответствии с его индивидуальными особенностями;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создание условий для реализации потребности детей в двигательной активности;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выявление интересов, склонностей и способностей детей в двигательной деятельности и реализация их через спортивно – оздоровительную активность. </a:t>
            </a:r>
          </a:p>
          <a:p>
            <a:pPr>
              <a:buNone/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   </a:t>
            </a:r>
            <a:r>
              <a:rPr lang="ru-RU" sz="2800" b="1" i="1" u="sng" dirty="0" smtClean="0">
                <a:solidFill>
                  <a:schemeClr val="bg1"/>
                </a:solidFill>
              </a:rPr>
              <a:t>Воспитательные задачи</a:t>
            </a:r>
            <a:r>
              <a:rPr lang="ru-RU" sz="2800" b="1" i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Воспитание потребности в здоровом образе жизни; 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потребность в физических упражнениях и играх;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расширение кругозора, уточнение представлений об окружающем мире, 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воспитание  физических качеств,  необходимых для полноценного  развития личности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7467600" cy="4248472"/>
          </a:xfrm>
        </p:spPr>
        <p:txBody>
          <a:bodyPr>
            <a:normAutofit/>
          </a:bodyPr>
          <a:lstStyle/>
          <a:p>
            <a:pPr marL="1325563" lvl="3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Изучение  методической литературы  по следующим вопросам  </a:t>
            </a:r>
          </a:p>
          <a:p>
            <a:pPr marL="868363" lvl="3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физкультурно-оздоровительной работы  в ДОУ.</a:t>
            </a:r>
          </a:p>
          <a:p>
            <a:pPr marL="1325563" lvl="3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Изучение работы семьями воспитанников</a:t>
            </a:r>
          </a:p>
          <a:p>
            <a:pPr marL="1325563" lvl="3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Составление планов и сценариев мероприятий  с использованием нетрадиционных подходов.</a:t>
            </a:r>
          </a:p>
          <a:p>
            <a:pPr marL="1325563" lvl="3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 Диагностическое обследование  физического развития  детей</a:t>
            </a:r>
          </a:p>
          <a:p>
            <a:pPr marL="1325563" lvl="3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Составление  плана  работы по физическому  воспитанию и оздоровлению с учетом  индивидуальных особенностей состояния здоровья детей.</a:t>
            </a:r>
          </a:p>
          <a:p>
            <a:pPr marL="1325563" lvl="3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Привлечение родителей к физкультурно-оздоровительной работе ДОУ (участие в спортивных мероприятиях, анкеты)</a:t>
            </a:r>
          </a:p>
          <a:p>
            <a:pPr marL="1325563" lvl="3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Преобразование  развивающей предметно пространственной среды – пополнение физкультурных уголков, соответствующих основным принципам здоровьесберегающей технологий детского сада.</a:t>
            </a:r>
          </a:p>
          <a:p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01410"/>
              </p:ext>
            </p:extLst>
          </p:nvPr>
        </p:nvGraphicFramePr>
        <p:xfrm>
          <a:off x="1117600" y="349956"/>
          <a:ext cx="7145867" cy="970844"/>
        </p:xfrm>
        <a:graphic>
          <a:graphicData uri="http://schemas.openxmlformats.org/drawingml/2006/table">
            <a:tbl>
              <a:tblPr/>
              <a:tblGrid>
                <a:gridCol w="7145867"/>
              </a:tblGrid>
              <a:tr h="9708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реализации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467600" cy="7969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двигательной деятельности детей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L:\Новая папка (2)\IMG_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9583">
            <a:off x="-274565" y="1043685"/>
            <a:ext cx="3643338" cy="2470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7" descr="L:\Новая папка (5)\IMG_1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1042">
            <a:off x="5142954" y="1059357"/>
            <a:ext cx="3643337" cy="2265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8" descr="C:\Documents and Settings\Admin\Мои документы\DCIM\101MSDCF\DSC01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446315"/>
            <a:ext cx="3643338" cy="2360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 descr="C:\Documents and Settings\Admin\Рабочий стол\Изображение 005.jpg"/>
          <p:cNvPicPr>
            <a:picLocks noChangeAspect="1" noChangeArrowheads="1"/>
          </p:cNvPicPr>
          <p:nvPr/>
        </p:nvPicPr>
        <p:blipFill>
          <a:blip r:embed="rId5" cstate="print"/>
          <a:srcRect l="11702" t="13050" r="16489" b="32844"/>
          <a:stretch>
            <a:fillRect/>
          </a:stretch>
        </p:blipFill>
        <p:spPr bwMode="auto">
          <a:xfrm>
            <a:off x="5345174" y="4404352"/>
            <a:ext cx="3643338" cy="2343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C:\Documents and Settings\Admin\Рабочий стол\Изображение 004.jpg"/>
          <p:cNvPicPr>
            <a:picLocks noChangeAspect="1" noChangeArrowheads="1"/>
          </p:cNvPicPr>
          <p:nvPr/>
        </p:nvPicPr>
        <p:blipFill>
          <a:blip r:embed="rId6" cstate="print"/>
          <a:srcRect l="13866" t="5856" r="11943" b="66052"/>
          <a:stretch>
            <a:fillRect/>
          </a:stretch>
        </p:blipFill>
        <p:spPr bwMode="auto">
          <a:xfrm>
            <a:off x="2551798" y="2584819"/>
            <a:ext cx="3643338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64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системе физкультурно-оздоровительной работы </a:t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ДОУ прочное место занимают физкультурные праздники,</a:t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спортивный досуг, дни здоровья.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Мои документы\DCIM\101MSDCF\DSC01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" y="1093845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Documents and Settings\Admin\Мои документы\DCIM\101MSDCF\DSC01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1"/>
            <a:ext cx="3143272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L:\P929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09" y="4379992"/>
            <a:ext cx="3171804" cy="236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Documents and Settings\Admin\Мои документы\DCIM\101MSDCF\DSC01887.JPG"/>
          <p:cNvPicPr>
            <a:picLocks noChangeAspect="1" noChangeArrowheads="1"/>
          </p:cNvPicPr>
          <p:nvPr/>
        </p:nvPicPr>
        <p:blipFill>
          <a:blip r:embed="rId5" cstate="print"/>
          <a:srcRect r="22204"/>
          <a:stretch>
            <a:fillRect/>
          </a:stretch>
        </p:blipFill>
        <p:spPr bwMode="auto">
          <a:xfrm>
            <a:off x="5652120" y="986688"/>
            <a:ext cx="314327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Documents and Settings\Admin\Мои документы\DCIM\101MSDCF\DSC01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672915"/>
            <a:ext cx="295526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3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256</TotalTime>
  <Words>363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Сектор</vt:lpstr>
      <vt:lpstr>Диаграмма</vt:lpstr>
      <vt:lpstr>Организация и эффективность работы по физическому воспитанию детей дошкольного возраста   25 февраля, 2016г.</vt:lpstr>
      <vt:lpstr>Презентация PowerPoint</vt:lpstr>
      <vt:lpstr>Основные задачи воспитательно-образовательной работы. На 2015 -2016 учебный год.   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В системе физкультурно-оздоровительной работы  ДОУ прочное место занимают физкультурные праздники,  спортивный досуг, дни здоровья. </vt:lpstr>
      <vt:lpstr>  </vt:lpstr>
      <vt:lpstr>Физкультурное занятие занятия проводятся в соответствии с программой, перед занятием необходимо хорошо проветрить помещение</vt:lpstr>
      <vt:lpstr>Презентация PowerPoint</vt:lpstr>
      <vt:lpstr>  Подвижные и спортивные игры  подбираются в соответствии с возрастом ребёнка, местом и временем её проведения. В детском саду используем лишь элементы спортивных игр. </vt:lpstr>
      <vt:lpstr>Презентация PowerPoint</vt:lpstr>
      <vt:lpstr>Я предполагаю , что при реализации представленного механизма  и системы запланированных мероприятий, повысится  уровень физического, психического и социального здоровья детей. </vt:lpstr>
      <vt:lpstr>Мы стремимся к полной реализации, в жизни каждого ребенка, трех моментов: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эффективность работы по физическому воспитанию детей дошкольного возраста</dc:title>
  <dc:creator>User</dc:creator>
  <cp:lastModifiedBy>Ирина</cp:lastModifiedBy>
  <cp:revision>28</cp:revision>
  <dcterms:created xsi:type="dcterms:W3CDTF">2015-10-22T12:40:06Z</dcterms:created>
  <dcterms:modified xsi:type="dcterms:W3CDTF">2016-03-05T15:06:45Z</dcterms:modified>
</cp:coreProperties>
</file>