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.jpg" ContentType="image/jpeg"/>
  <Override PartName="/ppt/media/image4.jpg" ContentType="image/png"/>
  <Override PartName="/ppt/media/image12.jpg" ContentType="image/jpeg"/>
  <Override PartName="/ppt/media/image18.JPG" ContentType="image/jpeg"/>
  <Override PartName="/ppt/media/image23.jpg" ContentType="image/jpeg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56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27D85-D980-4943-B0AA-3C9D36AC846A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F369B44-FEB0-47A7-88AA-E4279181A6ED}">
      <dgm:prSet phldrT="[Текст]" custT="1"/>
      <dgm:spPr/>
      <dgm:t>
        <a:bodyPr/>
        <a:lstStyle/>
        <a:p>
          <a:r>
            <a:rPr lang="ru-RU" sz="1100" dirty="0" smtClean="0"/>
            <a:t>Логоритмика</a:t>
          </a:r>
          <a:endParaRPr lang="ru-RU" sz="1100" dirty="0"/>
        </a:p>
      </dgm:t>
    </dgm:pt>
    <dgm:pt modelId="{A9EB2CB4-320A-4A01-A39F-BD574A0A7B5F}" type="parTrans" cxnId="{C56F403D-FCFD-4B4C-8B3D-A748FD6988CA}">
      <dgm:prSet/>
      <dgm:spPr/>
      <dgm:t>
        <a:bodyPr/>
        <a:lstStyle/>
        <a:p>
          <a:endParaRPr lang="ru-RU"/>
        </a:p>
      </dgm:t>
    </dgm:pt>
    <dgm:pt modelId="{2939A898-3975-4EBE-B7D3-730C8CFA5D46}" type="sibTrans" cxnId="{C56F403D-FCFD-4B4C-8B3D-A748FD6988CA}">
      <dgm:prSet/>
      <dgm:spPr/>
      <dgm:t>
        <a:bodyPr/>
        <a:lstStyle/>
        <a:p>
          <a:endParaRPr lang="ru-RU"/>
        </a:p>
      </dgm:t>
    </dgm:pt>
    <dgm:pt modelId="{5AA01773-0F8C-4A09-982A-AC25D53DCE6B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(это метод преодоления речевых нарушений путем развития двигательной сферы в сочетании со словом и музыкой);</a:t>
          </a:r>
          <a:endParaRPr lang="ru-RU" sz="1200" dirty="0"/>
        </a:p>
      </dgm:t>
    </dgm:pt>
    <dgm:pt modelId="{A78505FB-7386-47E8-BE8F-F1FBF979C643}" type="parTrans" cxnId="{0D1BB2CF-D1B1-4360-B2F4-C7B38D4B9655}">
      <dgm:prSet/>
      <dgm:spPr/>
      <dgm:t>
        <a:bodyPr/>
        <a:lstStyle/>
        <a:p>
          <a:endParaRPr lang="ru-RU"/>
        </a:p>
      </dgm:t>
    </dgm:pt>
    <dgm:pt modelId="{D05390CA-E805-4240-8845-DE64F85ADA1C}" type="sibTrans" cxnId="{0D1BB2CF-D1B1-4360-B2F4-C7B38D4B9655}">
      <dgm:prSet/>
      <dgm:spPr/>
      <dgm:t>
        <a:bodyPr/>
        <a:lstStyle/>
        <a:p>
          <a:endParaRPr lang="ru-RU"/>
        </a:p>
      </dgm:t>
    </dgm:pt>
    <dgm:pt modelId="{018B65CF-A245-4C4D-8D52-1D09F8B90045}">
      <dgm:prSet phldrT="[Текст]"/>
      <dgm:spPr/>
      <dgm:t>
        <a:bodyPr/>
        <a:lstStyle/>
        <a:p>
          <a:r>
            <a:rPr lang="ru-RU" dirty="0" smtClean="0"/>
            <a:t>Психогимнастика</a:t>
          </a:r>
          <a:endParaRPr lang="ru-RU" dirty="0"/>
        </a:p>
      </dgm:t>
    </dgm:pt>
    <dgm:pt modelId="{34782ABF-59BE-40CD-90AF-F7DA241BF6DC}" type="parTrans" cxnId="{6FBBC594-B1D5-4074-A61B-E3E13BB47E58}">
      <dgm:prSet/>
      <dgm:spPr/>
      <dgm:t>
        <a:bodyPr/>
        <a:lstStyle/>
        <a:p>
          <a:endParaRPr lang="ru-RU"/>
        </a:p>
      </dgm:t>
    </dgm:pt>
    <dgm:pt modelId="{44937AE9-4106-4304-BC39-300C5AD2C324}" type="sibTrans" cxnId="{6FBBC594-B1D5-4074-A61B-E3E13BB47E58}">
      <dgm:prSet/>
      <dgm:spPr/>
      <dgm:t>
        <a:bodyPr/>
        <a:lstStyle/>
        <a:p>
          <a:endParaRPr lang="ru-RU"/>
        </a:p>
      </dgm:t>
    </dgm:pt>
    <dgm:pt modelId="{D6BD388B-570C-455C-B3EE-8627BD1AFF28}">
      <dgm:prSet phldrT="[Текст]" custT="1"/>
      <dgm:spPr/>
      <dgm:t>
        <a:bodyPr/>
        <a:lstStyle/>
        <a:p>
          <a:endParaRPr lang="ru-RU" sz="1100" dirty="0"/>
        </a:p>
      </dgm:t>
    </dgm:pt>
    <dgm:pt modelId="{94188AE0-4BAA-4A5B-BD93-8F45F70AEB02}" type="parTrans" cxnId="{327411A0-18BF-4352-A145-954365E84E5E}">
      <dgm:prSet/>
      <dgm:spPr/>
      <dgm:t>
        <a:bodyPr/>
        <a:lstStyle/>
        <a:p>
          <a:endParaRPr lang="ru-RU"/>
        </a:p>
      </dgm:t>
    </dgm:pt>
    <dgm:pt modelId="{FF47B1B9-5927-48C8-8776-0E99D225E89A}" type="sibTrans" cxnId="{327411A0-18BF-4352-A145-954365E84E5E}">
      <dgm:prSet/>
      <dgm:spPr/>
      <dgm:t>
        <a:bodyPr/>
        <a:lstStyle/>
        <a:p>
          <a:endParaRPr lang="ru-RU"/>
        </a:p>
      </dgm:t>
    </dgm:pt>
    <dgm:pt modelId="{C284D370-EB32-4BC3-A340-BB72340B6063}">
      <dgm:prSet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Пальчиковая гимнастика </a:t>
          </a:r>
          <a:endParaRPr lang="ru-RU" sz="1100" dirty="0"/>
        </a:p>
      </dgm:t>
    </dgm:pt>
    <dgm:pt modelId="{77B0EC73-8DE1-41E1-9700-E2A6DD07260B}" type="parTrans" cxnId="{E6E78FA4-3339-4833-AB89-BD3333C4B5F6}">
      <dgm:prSet/>
      <dgm:spPr/>
      <dgm:t>
        <a:bodyPr/>
        <a:lstStyle/>
        <a:p>
          <a:endParaRPr lang="ru-RU"/>
        </a:p>
      </dgm:t>
    </dgm:pt>
    <dgm:pt modelId="{82C6AD25-FA26-48D8-9E17-3CE4782C0E0D}" type="sibTrans" cxnId="{E6E78FA4-3339-4833-AB89-BD3333C4B5F6}">
      <dgm:prSet/>
      <dgm:spPr/>
      <dgm:t>
        <a:bodyPr/>
        <a:lstStyle/>
        <a:p>
          <a:endParaRPr lang="ru-RU"/>
        </a:p>
      </dgm:t>
    </dgm:pt>
    <dgm:pt modelId="{EE05B4D0-04ED-48A0-B412-57198B8B8EB8}">
      <dgm:prSet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(развитие мелкой моторики);</a:t>
          </a:r>
          <a:endParaRPr lang="ru-RU" sz="1100" dirty="0"/>
        </a:p>
      </dgm:t>
    </dgm:pt>
    <dgm:pt modelId="{873E59AC-E6F0-495A-8D19-E1AECA6345AC}" type="parTrans" cxnId="{07DE6D26-38A1-47BE-9AD8-5F6188EBF4D5}">
      <dgm:prSet/>
      <dgm:spPr/>
      <dgm:t>
        <a:bodyPr/>
        <a:lstStyle/>
        <a:p>
          <a:endParaRPr lang="ru-RU"/>
        </a:p>
      </dgm:t>
    </dgm:pt>
    <dgm:pt modelId="{4A52C006-BA0E-4C14-909C-C4C4E753982C}" type="sibTrans" cxnId="{07DE6D26-38A1-47BE-9AD8-5F6188EBF4D5}">
      <dgm:prSet/>
      <dgm:spPr/>
      <dgm:t>
        <a:bodyPr/>
        <a:lstStyle/>
        <a:p>
          <a:endParaRPr lang="ru-RU"/>
        </a:p>
      </dgm:t>
    </dgm:pt>
    <dgm:pt modelId="{E93B2D47-D49E-46A2-8177-064594CB91BD}">
      <dgm:prSet custT="1"/>
      <dgm:spPr/>
      <dgm:t>
        <a:bodyPr/>
        <a:lstStyle/>
        <a:p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Дыхательная и артикуляционная гимнастика</a:t>
          </a:r>
          <a:endParaRPr lang="ru-RU" sz="1000" dirty="0"/>
        </a:p>
      </dgm:t>
    </dgm:pt>
    <dgm:pt modelId="{AB59D478-240A-46E8-848B-63D94FF6D480}" type="parTrans" cxnId="{0C1AB944-8E3E-412E-BD9E-43493A1E2043}">
      <dgm:prSet/>
      <dgm:spPr/>
      <dgm:t>
        <a:bodyPr/>
        <a:lstStyle/>
        <a:p>
          <a:endParaRPr lang="ru-RU"/>
        </a:p>
      </dgm:t>
    </dgm:pt>
    <dgm:pt modelId="{C76DCB5C-2242-4453-848E-2451AB3EEC33}" type="sibTrans" cxnId="{0C1AB944-8E3E-412E-BD9E-43493A1E2043}">
      <dgm:prSet/>
      <dgm:spPr/>
      <dgm:t>
        <a:bodyPr/>
        <a:lstStyle/>
        <a:p>
          <a:endParaRPr lang="ru-RU"/>
        </a:p>
      </dgm:t>
    </dgm:pt>
    <dgm:pt modelId="{B5005A01-74A1-41E7-B3C4-6807E385E67F}">
      <dgm:prSet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Дыхание влияет на звукопроизношение, артикуляцию и развитие голоса.</a:t>
          </a:r>
          <a:endParaRPr lang="ru-RU" sz="1100" dirty="0"/>
        </a:p>
      </dgm:t>
    </dgm:pt>
    <dgm:pt modelId="{E4D52B48-3996-4717-A555-FFB4D9FCB0F5}" type="parTrans" cxnId="{2D516CE6-112D-46D8-B8D2-4472C33117AB}">
      <dgm:prSet/>
      <dgm:spPr/>
      <dgm:t>
        <a:bodyPr/>
        <a:lstStyle/>
        <a:p>
          <a:endParaRPr lang="ru-RU"/>
        </a:p>
      </dgm:t>
    </dgm:pt>
    <dgm:pt modelId="{C614C194-D7B2-42FD-8004-5B5778CDB28D}" type="sibTrans" cxnId="{2D516CE6-112D-46D8-B8D2-4472C33117AB}">
      <dgm:prSet/>
      <dgm:spPr/>
      <dgm:t>
        <a:bodyPr/>
        <a:lstStyle/>
        <a:p>
          <a:endParaRPr lang="ru-RU"/>
        </a:p>
      </dgm:t>
    </dgm:pt>
    <dgm:pt modelId="{F17B9086-C097-4A79-9B72-F9DD1CF0F746}">
      <dgm:prSet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К психогимнастике можно отнести мимические упражнения; релаксацию; коммуникативные игра и танцы; этюды на развитие выразительности движений, инсценировки; музыкотерапию</a:t>
          </a:r>
          <a:r>
            <a:rPr lang="ru-RU" sz="500" dirty="0" smtClean="0">
              <a:latin typeface="Times New Roman" pitchFamily="18" charset="0"/>
              <a:cs typeface="Times New Roman" pitchFamily="18" charset="0"/>
            </a:rPr>
            <a:t>;  </a:t>
          </a:r>
          <a:endParaRPr lang="ru-RU" sz="500" dirty="0"/>
        </a:p>
      </dgm:t>
    </dgm:pt>
    <dgm:pt modelId="{3A00CC93-88E4-4516-9993-B84443850CC4}" type="parTrans" cxnId="{1B69C23E-2BFC-4435-ABFC-1AA81E547187}">
      <dgm:prSet/>
      <dgm:spPr/>
      <dgm:t>
        <a:bodyPr/>
        <a:lstStyle/>
        <a:p>
          <a:endParaRPr lang="ru-RU"/>
        </a:p>
      </dgm:t>
    </dgm:pt>
    <dgm:pt modelId="{4808CDCA-6608-4761-8765-6893CA128C1A}" type="sibTrans" cxnId="{1B69C23E-2BFC-4435-ABFC-1AA81E547187}">
      <dgm:prSet/>
      <dgm:spPr/>
      <dgm:t>
        <a:bodyPr/>
        <a:lstStyle/>
        <a:p>
          <a:endParaRPr lang="ru-RU"/>
        </a:p>
      </dgm:t>
    </dgm:pt>
    <dgm:pt modelId="{69EFA450-8A55-4CE7-9D33-F018A66D3143}" type="pres">
      <dgm:prSet presAssocID="{C4027D85-D980-4943-B0AA-3C9D36AC84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4247FA-0E52-41FA-AD8F-F07795A5542D}" type="pres">
      <dgm:prSet presAssocID="{BF369B44-FEB0-47A7-88AA-E4279181A6ED}" presName="composite" presStyleCnt="0"/>
      <dgm:spPr/>
    </dgm:pt>
    <dgm:pt modelId="{D0589FB1-EB00-432B-9A41-2BB5688EB4E3}" type="pres">
      <dgm:prSet presAssocID="{BF369B44-FEB0-47A7-88AA-E4279181A6E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0C487-631D-425E-8C35-E4000C2AF6E2}" type="pres">
      <dgm:prSet presAssocID="{BF369B44-FEB0-47A7-88AA-E4279181A6ED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16942-FCF2-4F54-B887-2F7D4117BE7C}" type="pres">
      <dgm:prSet presAssocID="{2939A898-3975-4EBE-B7D3-730C8CFA5D46}" presName="space" presStyleCnt="0"/>
      <dgm:spPr/>
    </dgm:pt>
    <dgm:pt modelId="{D18D0181-DD58-497D-99F5-FD2FA56568C7}" type="pres">
      <dgm:prSet presAssocID="{018B65CF-A245-4C4D-8D52-1D09F8B90045}" presName="composite" presStyleCnt="0"/>
      <dgm:spPr/>
    </dgm:pt>
    <dgm:pt modelId="{FA0A92C7-E455-4003-B6C5-1C75A3DAFDCB}" type="pres">
      <dgm:prSet presAssocID="{018B65CF-A245-4C4D-8D52-1D09F8B9004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4B27B-AE03-4932-9293-4ECC15013DC5}" type="pres">
      <dgm:prSet presAssocID="{018B65CF-A245-4C4D-8D52-1D09F8B90045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CDE95-A072-41EF-9786-1ACD4D37C0B2}" type="pres">
      <dgm:prSet presAssocID="{44937AE9-4106-4304-BC39-300C5AD2C324}" presName="space" presStyleCnt="0"/>
      <dgm:spPr/>
    </dgm:pt>
    <dgm:pt modelId="{B8F54A32-22B1-4A8A-A593-6CFD29D6509F}" type="pres">
      <dgm:prSet presAssocID="{C284D370-EB32-4BC3-A340-BB72340B6063}" presName="composite" presStyleCnt="0"/>
      <dgm:spPr/>
    </dgm:pt>
    <dgm:pt modelId="{E052D2DD-F3DF-4366-A7EA-C4FDE56C5937}" type="pres">
      <dgm:prSet presAssocID="{C284D370-EB32-4BC3-A340-BB72340B606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1AE52-81C0-424A-93C5-A3F776744723}" type="pres">
      <dgm:prSet presAssocID="{C284D370-EB32-4BC3-A340-BB72340B606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ECBBB-8604-456E-BFD3-7326EECAD60D}" type="pres">
      <dgm:prSet presAssocID="{82C6AD25-FA26-48D8-9E17-3CE4782C0E0D}" presName="space" presStyleCnt="0"/>
      <dgm:spPr/>
    </dgm:pt>
    <dgm:pt modelId="{012BAE21-AF0A-4418-AE4E-02B7755510D4}" type="pres">
      <dgm:prSet presAssocID="{E93B2D47-D49E-46A2-8177-064594CB91BD}" presName="composite" presStyleCnt="0"/>
      <dgm:spPr/>
    </dgm:pt>
    <dgm:pt modelId="{350FD151-8438-4998-94F1-A8CF5AC61111}" type="pres">
      <dgm:prSet presAssocID="{E93B2D47-D49E-46A2-8177-064594CB91B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13204-C582-4F24-ACD1-DC81FB5F5EE4}" type="pres">
      <dgm:prSet presAssocID="{E93B2D47-D49E-46A2-8177-064594CB91BD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8E0740-FBD7-4370-8EEA-E2FEFE4A7764}" type="presOf" srcId="{B5005A01-74A1-41E7-B3C4-6807E385E67F}" destId="{55A13204-C582-4F24-ACD1-DC81FB5F5EE4}" srcOrd="0" destOrd="0" presId="urn:microsoft.com/office/officeart/2005/8/layout/hList1"/>
    <dgm:cxn modelId="{6FBBC594-B1D5-4074-A61B-E3E13BB47E58}" srcId="{C4027D85-D980-4943-B0AA-3C9D36AC846A}" destId="{018B65CF-A245-4C4D-8D52-1D09F8B90045}" srcOrd="1" destOrd="0" parTransId="{34782ABF-59BE-40CD-90AF-F7DA241BF6DC}" sibTransId="{44937AE9-4106-4304-BC39-300C5AD2C324}"/>
    <dgm:cxn modelId="{82B7E524-5C98-4096-A033-897FDF6F76E9}" type="presOf" srcId="{D6BD388B-570C-455C-B3EE-8627BD1AFF28}" destId="{D884B27B-AE03-4932-9293-4ECC15013DC5}" srcOrd="0" destOrd="0" presId="urn:microsoft.com/office/officeart/2005/8/layout/hList1"/>
    <dgm:cxn modelId="{C037151D-8863-4CCE-994E-1CAC8C5B12DB}" type="presOf" srcId="{C4027D85-D980-4943-B0AA-3C9D36AC846A}" destId="{69EFA450-8A55-4CE7-9D33-F018A66D3143}" srcOrd="0" destOrd="0" presId="urn:microsoft.com/office/officeart/2005/8/layout/hList1"/>
    <dgm:cxn modelId="{C56F403D-FCFD-4B4C-8B3D-A748FD6988CA}" srcId="{C4027D85-D980-4943-B0AA-3C9D36AC846A}" destId="{BF369B44-FEB0-47A7-88AA-E4279181A6ED}" srcOrd="0" destOrd="0" parTransId="{A9EB2CB4-320A-4A01-A39F-BD574A0A7B5F}" sibTransId="{2939A898-3975-4EBE-B7D3-730C8CFA5D46}"/>
    <dgm:cxn modelId="{07DE6D26-38A1-47BE-9AD8-5F6188EBF4D5}" srcId="{C284D370-EB32-4BC3-A340-BB72340B6063}" destId="{EE05B4D0-04ED-48A0-B412-57198B8B8EB8}" srcOrd="0" destOrd="0" parTransId="{873E59AC-E6F0-495A-8D19-E1AECA6345AC}" sibTransId="{4A52C006-BA0E-4C14-909C-C4C4E753982C}"/>
    <dgm:cxn modelId="{0C1AB944-8E3E-412E-BD9E-43493A1E2043}" srcId="{C4027D85-D980-4943-B0AA-3C9D36AC846A}" destId="{E93B2D47-D49E-46A2-8177-064594CB91BD}" srcOrd="3" destOrd="0" parTransId="{AB59D478-240A-46E8-848B-63D94FF6D480}" sibTransId="{C76DCB5C-2242-4453-848E-2451AB3EEC33}"/>
    <dgm:cxn modelId="{1B69C23E-2BFC-4435-ABFC-1AA81E547187}" srcId="{018B65CF-A245-4C4D-8D52-1D09F8B90045}" destId="{F17B9086-C097-4A79-9B72-F9DD1CF0F746}" srcOrd="1" destOrd="0" parTransId="{3A00CC93-88E4-4516-9993-B84443850CC4}" sibTransId="{4808CDCA-6608-4761-8765-6893CA128C1A}"/>
    <dgm:cxn modelId="{ED2CE1F5-F5CF-4C9C-ADCB-173EC01484D0}" type="presOf" srcId="{E93B2D47-D49E-46A2-8177-064594CB91BD}" destId="{350FD151-8438-4998-94F1-A8CF5AC61111}" srcOrd="0" destOrd="0" presId="urn:microsoft.com/office/officeart/2005/8/layout/hList1"/>
    <dgm:cxn modelId="{10986018-5C71-4504-BF25-F163D165DF39}" type="presOf" srcId="{5AA01773-0F8C-4A09-982A-AC25D53DCE6B}" destId="{0950C487-631D-425E-8C35-E4000C2AF6E2}" srcOrd="0" destOrd="0" presId="urn:microsoft.com/office/officeart/2005/8/layout/hList1"/>
    <dgm:cxn modelId="{327411A0-18BF-4352-A145-954365E84E5E}" srcId="{018B65CF-A245-4C4D-8D52-1D09F8B90045}" destId="{D6BD388B-570C-455C-B3EE-8627BD1AFF28}" srcOrd="0" destOrd="0" parTransId="{94188AE0-4BAA-4A5B-BD93-8F45F70AEB02}" sibTransId="{FF47B1B9-5927-48C8-8776-0E99D225E89A}"/>
    <dgm:cxn modelId="{746D0C40-7341-45EB-AD24-F7EC046E6D51}" type="presOf" srcId="{F17B9086-C097-4A79-9B72-F9DD1CF0F746}" destId="{D884B27B-AE03-4932-9293-4ECC15013DC5}" srcOrd="0" destOrd="1" presId="urn:microsoft.com/office/officeart/2005/8/layout/hList1"/>
    <dgm:cxn modelId="{2D516CE6-112D-46D8-B8D2-4472C33117AB}" srcId="{E93B2D47-D49E-46A2-8177-064594CB91BD}" destId="{B5005A01-74A1-41E7-B3C4-6807E385E67F}" srcOrd="0" destOrd="0" parTransId="{E4D52B48-3996-4717-A555-FFB4D9FCB0F5}" sibTransId="{C614C194-D7B2-42FD-8004-5B5778CDB28D}"/>
    <dgm:cxn modelId="{0D1BB2CF-D1B1-4360-B2F4-C7B38D4B9655}" srcId="{BF369B44-FEB0-47A7-88AA-E4279181A6ED}" destId="{5AA01773-0F8C-4A09-982A-AC25D53DCE6B}" srcOrd="0" destOrd="0" parTransId="{A78505FB-7386-47E8-BE8F-F1FBF979C643}" sibTransId="{D05390CA-E805-4240-8845-DE64F85ADA1C}"/>
    <dgm:cxn modelId="{BB5BFAC8-FB2C-4ECA-929B-39F892C83154}" type="presOf" srcId="{C284D370-EB32-4BC3-A340-BB72340B6063}" destId="{E052D2DD-F3DF-4366-A7EA-C4FDE56C5937}" srcOrd="0" destOrd="0" presId="urn:microsoft.com/office/officeart/2005/8/layout/hList1"/>
    <dgm:cxn modelId="{C3156D0B-E694-40B9-9A67-92E0674AAA66}" type="presOf" srcId="{BF369B44-FEB0-47A7-88AA-E4279181A6ED}" destId="{D0589FB1-EB00-432B-9A41-2BB5688EB4E3}" srcOrd="0" destOrd="0" presId="urn:microsoft.com/office/officeart/2005/8/layout/hList1"/>
    <dgm:cxn modelId="{E6E78FA4-3339-4833-AB89-BD3333C4B5F6}" srcId="{C4027D85-D980-4943-B0AA-3C9D36AC846A}" destId="{C284D370-EB32-4BC3-A340-BB72340B6063}" srcOrd="2" destOrd="0" parTransId="{77B0EC73-8DE1-41E1-9700-E2A6DD07260B}" sibTransId="{82C6AD25-FA26-48D8-9E17-3CE4782C0E0D}"/>
    <dgm:cxn modelId="{C9A6A3C0-BAAB-4F45-AF94-791831B4629B}" type="presOf" srcId="{018B65CF-A245-4C4D-8D52-1D09F8B90045}" destId="{FA0A92C7-E455-4003-B6C5-1C75A3DAFDCB}" srcOrd="0" destOrd="0" presId="urn:microsoft.com/office/officeart/2005/8/layout/hList1"/>
    <dgm:cxn modelId="{04919D6D-A15C-499E-BAFF-B066A8584810}" type="presOf" srcId="{EE05B4D0-04ED-48A0-B412-57198B8B8EB8}" destId="{46C1AE52-81C0-424A-93C5-A3F776744723}" srcOrd="0" destOrd="0" presId="urn:microsoft.com/office/officeart/2005/8/layout/hList1"/>
    <dgm:cxn modelId="{7D7BFB2F-48A0-47A0-B851-4A7EE0B6026D}" type="presParOf" srcId="{69EFA450-8A55-4CE7-9D33-F018A66D3143}" destId="{A74247FA-0E52-41FA-AD8F-F07795A5542D}" srcOrd="0" destOrd="0" presId="urn:microsoft.com/office/officeart/2005/8/layout/hList1"/>
    <dgm:cxn modelId="{2E5A42FC-E124-4456-926A-3DA0D3CDB4AB}" type="presParOf" srcId="{A74247FA-0E52-41FA-AD8F-F07795A5542D}" destId="{D0589FB1-EB00-432B-9A41-2BB5688EB4E3}" srcOrd="0" destOrd="0" presId="urn:microsoft.com/office/officeart/2005/8/layout/hList1"/>
    <dgm:cxn modelId="{2E41B46B-F0F3-42AA-B777-F51FFDD2523C}" type="presParOf" srcId="{A74247FA-0E52-41FA-AD8F-F07795A5542D}" destId="{0950C487-631D-425E-8C35-E4000C2AF6E2}" srcOrd="1" destOrd="0" presId="urn:microsoft.com/office/officeart/2005/8/layout/hList1"/>
    <dgm:cxn modelId="{3D6796A2-CFF0-4E60-BFD1-A75F86578C63}" type="presParOf" srcId="{69EFA450-8A55-4CE7-9D33-F018A66D3143}" destId="{AFB16942-FCF2-4F54-B887-2F7D4117BE7C}" srcOrd="1" destOrd="0" presId="urn:microsoft.com/office/officeart/2005/8/layout/hList1"/>
    <dgm:cxn modelId="{9D12F030-9596-42BC-A260-B4E22BD3F69D}" type="presParOf" srcId="{69EFA450-8A55-4CE7-9D33-F018A66D3143}" destId="{D18D0181-DD58-497D-99F5-FD2FA56568C7}" srcOrd="2" destOrd="0" presId="urn:microsoft.com/office/officeart/2005/8/layout/hList1"/>
    <dgm:cxn modelId="{2F69F050-7955-41F3-849D-B8F982615A3F}" type="presParOf" srcId="{D18D0181-DD58-497D-99F5-FD2FA56568C7}" destId="{FA0A92C7-E455-4003-B6C5-1C75A3DAFDCB}" srcOrd="0" destOrd="0" presId="urn:microsoft.com/office/officeart/2005/8/layout/hList1"/>
    <dgm:cxn modelId="{F338C3F2-1FEE-4DAD-B3F4-506756524DA6}" type="presParOf" srcId="{D18D0181-DD58-497D-99F5-FD2FA56568C7}" destId="{D884B27B-AE03-4932-9293-4ECC15013DC5}" srcOrd="1" destOrd="0" presId="urn:microsoft.com/office/officeart/2005/8/layout/hList1"/>
    <dgm:cxn modelId="{EB8DDCB2-356E-4CC7-8878-3AD00FB03047}" type="presParOf" srcId="{69EFA450-8A55-4CE7-9D33-F018A66D3143}" destId="{32ECDE95-A072-41EF-9786-1ACD4D37C0B2}" srcOrd="3" destOrd="0" presId="urn:microsoft.com/office/officeart/2005/8/layout/hList1"/>
    <dgm:cxn modelId="{E15039A3-A2DF-41BF-A289-EC5A9F45E4A0}" type="presParOf" srcId="{69EFA450-8A55-4CE7-9D33-F018A66D3143}" destId="{B8F54A32-22B1-4A8A-A593-6CFD29D6509F}" srcOrd="4" destOrd="0" presId="urn:microsoft.com/office/officeart/2005/8/layout/hList1"/>
    <dgm:cxn modelId="{BE49DDA1-9175-4CC5-A3B7-6E10217E3012}" type="presParOf" srcId="{B8F54A32-22B1-4A8A-A593-6CFD29D6509F}" destId="{E052D2DD-F3DF-4366-A7EA-C4FDE56C5937}" srcOrd="0" destOrd="0" presId="urn:microsoft.com/office/officeart/2005/8/layout/hList1"/>
    <dgm:cxn modelId="{B1674D00-2BC2-45F5-9FA2-3B5CF15015DE}" type="presParOf" srcId="{B8F54A32-22B1-4A8A-A593-6CFD29D6509F}" destId="{46C1AE52-81C0-424A-93C5-A3F776744723}" srcOrd="1" destOrd="0" presId="urn:microsoft.com/office/officeart/2005/8/layout/hList1"/>
    <dgm:cxn modelId="{65BC82EB-0492-46F2-B028-47DD814EA02A}" type="presParOf" srcId="{69EFA450-8A55-4CE7-9D33-F018A66D3143}" destId="{5B1ECBBB-8604-456E-BFD3-7326EECAD60D}" srcOrd="5" destOrd="0" presId="urn:microsoft.com/office/officeart/2005/8/layout/hList1"/>
    <dgm:cxn modelId="{8DCA9DA6-173D-485E-B6B8-B9D5FA283EF7}" type="presParOf" srcId="{69EFA450-8A55-4CE7-9D33-F018A66D3143}" destId="{012BAE21-AF0A-4418-AE4E-02B7755510D4}" srcOrd="6" destOrd="0" presId="urn:microsoft.com/office/officeart/2005/8/layout/hList1"/>
    <dgm:cxn modelId="{D132CB33-7EC4-485F-9CE2-EB8CC18F73F6}" type="presParOf" srcId="{012BAE21-AF0A-4418-AE4E-02B7755510D4}" destId="{350FD151-8438-4998-94F1-A8CF5AC61111}" srcOrd="0" destOrd="0" presId="urn:microsoft.com/office/officeart/2005/8/layout/hList1"/>
    <dgm:cxn modelId="{E57E64FB-FAFC-4A78-94AA-4C70317961BE}" type="presParOf" srcId="{012BAE21-AF0A-4418-AE4E-02B7755510D4}" destId="{55A13204-C582-4F24-ACD1-DC81FB5F5EE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89FB1-EB00-432B-9A41-2BB5688EB4E3}">
      <dsp:nvSpPr>
        <dsp:cNvPr id="0" name=""/>
        <dsp:cNvSpPr/>
      </dsp:nvSpPr>
      <dsp:spPr>
        <a:xfrm>
          <a:off x="2707" y="408033"/>
          <a:ext cx="1627915" cy="4900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Логоритмика</a:t>
          </a:r>
          <a:endParaRPr lang="ru-RU" sz="1100" kern="1200" dirty="0"/>
        </a:p>
      </dsp:txBody>
      <dsp:txXfrm>
        <a:off x="2707" y="408033"/>
        <a:ext cx="1627915" cy="490027"/>
      </dsp:txXfrm>
    </dsp:sp>
    <dsp:sp modelId="{0950C487-631D-425E-8C35-E4000C2AF6E2}">
      <dsp:nvSpPr>
        <dsp:cNvPr id="0" name=""/>
        <dsp:cNvSpPr/>
      </dsp:nvSpPr>
      <dsp:spPr>
        <a:xfrm>
          <a:off x="2707" y="898061"/>
          <a:ext cx="1627915" cy="20875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(это метод преодоления речевых нарушений путем развития двигательной сферы в сочетании со словом и музыкой);</a:t>
          </a:r>
          <a:endParaRPr lang="ru-RU" sz="1200" kern="1200" dirty="0"/>
        </a:p>
      </dsp:txBody>
      <dsp:txXfrm>
        <a:off x="2707" y="898061"/>
        <a:ext cx="1627915" cy="2087572"/>
      </dsp:txXfrm>
    </dsp:sp>
    <dsp:sp modelId="{FA0A92C7-E455-4003-B6C5-1C75A3DAFDCB}">
      <dsp:nvSpPr>
        <dsp:cNvPr id="0" name=""/>
        <dsp:cNvSpPr/>
      </dsp:nvSpPr>
      <dsp:spPr>
        <a:xfrm>
          <a:off x="1858530" y="408033"/>
          <a:ext cx="1627915" cy="490027"/>
        </a:xfrm>
        <a:prstGeom prst="rect">
          <a:avLst/>
        </a:prstGeom>
        <a:gradFill rotWithShape="0">
          <a:gsLst>
            <a:gs pos="0">
              <a:schemeClr val="accent3">
                <a:hueOff val="817465"/>
                <a:satOff val="-27042"/>
                <a:lumOff val="-392"/>
                <a:alphaOff val="0"/>
              </a:schemeClr>
            </a:gs>
            <a:gs pos="100000">
              <a:schemeClr val="accent3">
                <a:hueOff val="817465"/>
                <a:satOff val="-27042"/>
                <a:lumOff val="-392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817465"/>
              <a:satOff val="-27042"/>
              <a:lumOff val="-392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817465"/>
              <a:satOff val="-27042"/>
              <a:lumOff val="-392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Психогимнастика</a:t>
          </a:r>
          <a:endParaRPr lang="ru-RU" sz="1200" kern="1200" dirty="0"/>
        </a:p>
      </dsp:txBody>
      <dsp:txXfrm>
        <a:off x="1858530" y="408033"/>
        <a:ext cx="1627915" cy="490027"/>
      </dsp:txXfrm>
    </dsp:sp>
    <dsp:sp modelId="{D884B27B-AE03-4932-9293-4ECC15013DC5}">
      <dsp:nvSpPr>
        <dsp:cNvPr id="0" name=""/>
        <dsp:cNvSpPr/>
      </dsp:nvSpPr>
      <dsp:spPr>
        <a:xfrm>
          <a:off x="1858530" y="898061"/>
          <a:ext cx="1627915" cy="2087572"/>
        </a:xfrm>
        <a:prstGeom prst="rect">
          <a:avLst/>
        </a:prstGeom>
        <a:solidFill>
          <a:schemeClr val="accent3">
            <a:tint val="40000"/>
            <a:alpha val="90000"/>
            <a:hueOff val="1135806"/>
            <a:satOff val="-29393"/>
            <a:lumOff val="-1762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135806"/>
              <a:satOff val="-29393"/>
              <a:lumOff val="-1762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 психогимнастике можно отнести мимические упражнения; релаксацию; коммуникативные игра и танцы; этюды на развитие выразительности движений, инсценировки; музыкотерапию</a:t>
          </a:r>
          <a:r>
            <a:rPr lang="ru-RU" sz="500" kern="1200" dirty="0" smtClean="0">
              <a:latin typeface="Times New Roman" pitchFamily="18" charset="0"/>
              <a:cs typeface="Times New Roman" pitchFamily="18" charset="0"/>
            </a:rPr>
            <a:t>;  </a:t>
          </a:r>
          <a:endParaRPr lang="ru-RU" sz="500" kern="1200" dirty="0"/>
        </a:p>
      </dsp:txBody>
      <dsp:txXfrm>
        <a:off x="1858530" y="898061"/>
        <a:ext cx="1627915" cy="2087572"/>
      </dsp:txXfrm>
    </dsp:sp>
    <dsp:sp modelId="{E052D2DD-F3DF-4366-A7EA-C4FDE56C5937}">
      <dsp:nvSpPr>
        <dsp:cNvPr id="0" name=""/>
        <dsp:cNvSpPr/>
      </dsp:nvSpPr>
      <dsp:spPr>
        <a:xfrm>
          <a:off x="3714354" y="408033"/>
          <a:ext cx="1627915" cy="490027"/>
        </a:xfrm>
        <a:prstGeom prst="rect">
          <a:avLst/>
        </a:prstGeom>
        <a:gradFill rotWithShape="0">
          <a:gsLst>
            <a:gs pos="0">
              <a:schemeClr val="accent3">
                <a:hueOff val="1634930"/>
                <a:satOff val="-54083"/>
                <a:lumOff val="-784"/>
                <a:alphaOff val="0"/>
              </a:schemeClr>
            </a:gs>
            <a:gs pos="100000">
              <a:schemeClr val="accent3">
                <a:hueOff val="1634930"/>
                <a:satOff val="-54083"/>
                <a:lumOff val="-784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1634930"/>
              <a:satOff val="-54083"/>
              <a:lumOff val="-784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1634930"/>
              <a:satOff val="-54083"/>
              <a:lumOff val="-784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Пальчиковая гимнастика </a:t>
          </a:r>
          <a:endParaRPr lang="ru-RU" sz="1100" kern="1200" dirty="0"/>
        </a:p>
      </dsp:txBody>
      <dsp:txXfrm>
        <a:off x="3714354" y="408033"/>
        <a:ext cx="1627915" cy="490027"/>
      </dsp:txXfrm>
    </dsp:sp>
    <dsp:sp modelId="{46C1AE52-81C0-424A-93C5-A3F776744723}">
      <dsp:nvSpPr>
        <dsp:cNvPr id="0" name=""/>
        <dsp:cNvSpPr/>
      </dsp:nvSpPr>
      <dsp:spPr>
        <a:xfrm>
          <a:off x="3714354" y="898061"/>
          <a:ext cx="1627915" cy="2087572"/>
        </a:xfrm>
        <a:prstGeom prst="rect">
          <a:avLst/>
        </a:prstGeom>
        <a:solidFill>
          <a:schemeClr val="accent3">
            <a:tint val="40000"/>
            <a:alpha val="90000"/>
            <a:hueOff val="2271611"/>
            <a:satOff val="-58787"/>
            <a:lumOff val="-3523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271611"/>
              <a:satOff val="-58787"/>
              <a:lumOff val="-3523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(развитие мелкой моторики);</a:t>
          </a:r>
          <a:endParaRPr lang="ru-RU" sz="1100" kern="1200" dirty="0"/>
        </a:p>
      </dsp:txBody>
      <dsp:txXfrm>
        <a:off x="3714354" y="898061"/>
        <a:ext cx="1627915" cy="2087572"/>
      </dsp:txXfrm>
    </dsp:sp>
    <dsp:sp modelId="{350FD151-8438-4998-94F1-A8CF5AC61111}">
      <dsp:nvSpPr>
        <dsp:cNvPr id="0" name=""/>
        <dsp:cNvSpPr/>
      </dsp:nvSpPr>
      <dsp:spPr>
        <a:xfrm>
          <a:off x="5570177" y="408033"/>
          <a:ext cx="1627915" cy="490027"/>
        </a:xfrm>
        <a:prstGeom prst="rect">
          <a:avLst/>
        </a:prstGeom>
        <a:gradFill rotWithShape="0">
          <a:gsLst>
            <a:gs pos="0">
              <a:schemeClr val="accent3">
                <a:hueOff val="2452395"/>
                <a:satOff val="-81125"/>
                <a:lumOff val="-1176"/>
                <a:alphaOff val="0"/>
              </a:schemeClr>
            </a:gs>
            <a:gs pos="100000">
              <a:schemeClr val="accent3">
                <a:hueOff val="2452395"/>
                <a:satOff val="-81125"/>
                <a:lumOff val="-117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2452395"/>
              <a:satOff val="-81125"/>
              <a:lumOff val="-1176"/>
              <a:alphaOff val="0"/>
            </a:schemeClr>
          </a:solidFill>
          <a:prstDash val="solid"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3">
              <a:hueOff val="2452395"/>
              <a:satOff val="-81125"/>
              <a:lumOff val="-1176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Дыхательная и артикуляционная гимнастика</a:t>
          </a:r>
          <a:endParaRPr lang="ru-RU" sz="1000" kern="1200" dirty="0"/>
        </a:p>
      </dsp:txBody>
      <dsp:txXfrm>
        <a:off x="5570177" y="408033"/>
        <a:ext cx="1627915" cy="490027"/>
      </dsp:txXfrm>
    </dsp:sp>
    <dsp:sp modelId="{55A13204-C582-4F24-ACD1-DC81FB5F5EE4}">
      <dsp:nvSpPr>
        <dsp:cNvPr id="0" name=""/>
        <dsp:cNvSpPr/>
      </dsp:nvSpPr>
      <dsp:spPr>
        <a:xfrm>
          <a:off x="5570177" y="898061"/>
          <a:ext cx="1627915" cy="2087572"/>
        </a:xfrm>
        <a:prstGeom prst="rect">
          <a:avLst/>
        </a:prstGeom>
        <a:solidFill>
          <a:schemeClr val="accent3">
            <a:tint val="40000"/>
            <a:alpha val="90000"/>
            <a:hueOff val="3407417"/>
            <a:satOff val="-88180"/>
            <a:lumOff val="-528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407417"/>
              <a:satOff val="-88180"/>
              <a:lumOff val="-5285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Дыхание влияет на звукопроизношение, артикуляцию и развитие голоса.</a:t>
          </a:r>
          <a:endParaRPr lang="ru-RU" sz="1100" kern="1200" dirty="0"/>
        </a:p>
      </dsp:txBody>
      <dsp:txXfrm>
        <a:off x="5570177" y="898061"/>
        <a:ext cx="1627915" cy="2087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Здоровьесберегающие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технологии в условиях ФГОСТ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620688"/>
            <a:ext cx="3237795" cy="68456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</a:rPr>
              <a:t>ГБДОУ Детский сад №5 Адмиралтейского района</a:t>
            </a:r>
            <a:endParaRPr lang="ru-RU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25501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787" y="476672"/>
            <a:ext cx="4320480" cy="13665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Monotype Corsiva"/>
                <a:ea typeface="Calibri"/>
                <a:cs typeface="Times New Roman"/>
              </a:rPr>
              <a:t>В целях сотрудничества с родителями по формированию здорового образа жизни у детей нами разработана система мероприятий, к которым относятся: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/>
          <a:stretch/>
        </p:blipFill>
        <p:spPr>
          <a:xfrm>
            <a:off x="5148064" y="808599"/>
            <a:ext cx="3312368" cy="304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1"/>
          <a:stretch/>
        </p:blipFill>
        <p:spPr>
          <a:xfrm>
            <a:off x="2844176" y="4077072"/>
            <a:ext cx="5417980" cy="233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51" y="2060848"/>
            <a:ext cx="3665904" cy="206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3" y="4208696"/>
            <a:ext cx="18954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2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6862" y="724054"/>
            <a:ext cx="166263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>
                <a:latin typeface="Monotype Corsiva"/>
                <a:ea typeface="Calibri"/>
                <a:cs typeface="Times New Roman"/>
              </a:rPr>
              <a:t>Подвижная игра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65" y="1093387"/>
            <a:ext cx="4419288" cy="280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93495"/>
            <a:ext cx="4435984" cy="249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8" y="1412776"/>
            <a:ext cx="3683365" cy="24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07946"/>
            <a:ext cx="1390540" cy="19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21335" b="6300"/>
          <a:stretch/>
        </p:blipFill>
        <p:spPr>
          <a:xfrm>
            <a:off x="4211960" y="1609999"/>
            <a:ext cx="4399011" cy="262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t="21662" r="38090"/>
          <a:stretch/>
        </p:blipFill>
        <p:spPr>
          <a:xfrm>
            <a:off x="718497" y="1988840"/>
            <a:ext cx="343387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05273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/>
                <a:ea typeface="Calibri"/>
                <a:cs typeface="Times New Roman"/>
              </a:rPr>
              <a:t>Музыка, сопровождающая движения, создаёт бодрое настроение, оказывает положительное влияние на нервную систему ребёнка.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10" y="4239162"/>
            <a:ext cx="4090839" cy="2060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2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178" y="712799"/>
            <a:ext cx="3672408" cy="10479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Monotype Corsiva"/>
                <a:ea typeface="Calibri"/>
                <a:cs typeface="Times New Roman"/>
              </a:rPr>
              <a:t>Оздоровительная работа в нашем саду усиленно проводится  и  в летний </a:t>
            </a:r>
            <a:r>
              <a:rPr lang="ru-RU" dirty="0" smtClean="0">
                <a:latin typeface="Monotype Corsiva"/>
                <a:ea typeface="Calibri"/>
                <a:cs typeface="Times New Roman"/>
              </a:rPr>
              <a:t>период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4" y="2073243"/>
            <a:ext cx="4081591" cy="271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4"/>
          <a:stretch/>
        </p:blipFill>
        <p:spPr>
          <a:xfrm>
            <a:off x="4499992" y="692696"/>
            <a:ext cx="3777330" cy="251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8" y="4941168"/>
            <a:ext cx="3312368" cy="1521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b="14852"/>
          <a:stretch/>
        </p:blipFill>
        <p:spPr>
          <a:xfrm>
            <a:off x="4703219" y="3440778"/>
            <a:ext cx="3370875" cy="269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28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88290"/>
            <a:ext cx="3882951" cy="27342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1334" y="3140968"/>
            <a:ext cx="4759636" cy="8710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latin typeface="Monotype Corsiva"/>
                <a:ea typeface="Calibri"/>
                <a:cs typeface="Times New Roman"/>
              </a:rPr>
              <a:t>Спасибо за внимание!</a:t>
            </a:r>
            <a:endParaRPr lang="ru-RU" sz="4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4904566"/>
            <a:ext cx="3974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Работу выполнили: 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Малнацкая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И.Н. (воспитатель)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Гаршкис Е.А. (музыкальный руководитель)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81927112"/>
              </p:ext>
            </p:extLst>
          </p:nvPr>
        </p:nvGraphicFramePr>
        <p:xfrm>
          <a:off x="827584" y="2492896"/>
          <a:ext cx="7200800" cy="339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1340768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94C6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rgbClr val="94C6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занятиях используются следующие виды оздоровления: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4860"/>
          <a:stretch/>
        </p:blipFill>
        <p:spPr>
          <a:xfrm>
            <a:off x="4788024" y="3861048"/>
            <a:ext cx="1132138" cy="136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882951" cy="27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31051"/>
            <a:ext cx="6768752" cy="5150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792497"/>
            <a:ext cx="38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Формы работы по развитию мелкой моторики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921" y="456383"/>
            <a:ext cx="4212031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В нашем ДОУ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разработана</a:t>
            </a:r>
          </a:p>
          <a:p>
            <a:pPr algn="ctr">
              <a:spcAft>
                <a:spcPts val="1000"/>
              </a:spcAft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 «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технология здоровьесбережения», 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Monotype Corsiva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задачами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otype Corsiva"/>
                <a:ea typeface="Calibri"/>
                <a:cs typeface="Times New Roman"/>
              </a:rPr>
              <a:t>которой являются: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10847" b="21616"/>
          <a:stretch/>
        </p:blipFill>
        <p:spPr>
          <a:xfrm>
            <a:off x="4644008" y="836712"/>
            <a:ext cx="3312368" cy="29147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28372"/>
          <a:stretch/>
        </p:blipFill>
        <p:spPr>
          <a:xfrm>
            <a:off x="4303160" y="3884217"/>
            <a:ext cx="4258545" cy="248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51969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6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977110" cy="298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569065" cy="267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8118"/>
          <a:stretch/>
        </p:blipFill>
        <p:spPr>
          <a:xfrm>
            <a:off x="1165812" y="3441504"/>
            <a:ext cx="4655929" cy="295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271966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3441121"/>
            <a:ext cx="5337041" cy="258016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Monotype Corsiva" pitchFamily="66" charset="0"/>
                <a:ea typeface="Calibri"/>
                <a:cs typeface="Times New Roman"/>
              </a:rPr>
              <a:t>·</a:t>
            </a:r>
            <a:r>
              <a:rPr lang="ru-RU" sz="1600" dirty="0">
                <a:latin typeface="Monotype Corsiva" pitchFamily="66" charset="0"/>
                <a:ea typeface="Calibri"/>
                <a:cs typeface="Times New Roman"/>
              </a:rPr>
              <a:t>    Медико-профилактическая технологии</a:t>
            </a:r>
          </a:p>
          <a:p>
            <a:pPr marL="685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 smtClean="0">
                <a:latin typeface="Monotype Corsiva" pitchFamily="66" charset="0"/>
                <a:ea typeface="Calibri"/>
                <a:cs typeface="Times New Roman"/>
              </a:rPr>
              <a:t>	Медико-профилактическая </a:t>
            </a:r>
            <a:r>
              <a:rPr lang="ru-RU" sz="1600" dirty="0">
                <a:latin typeface="Monotype Corsiva" pitchFamily="66" charset="0"/>
                <a:ea typeface="Calibri"/>
                <a:cs typeface="Times New Roman"/>
              </a:rPr>
              <a:t>деятельность обеспечивает сохранение и приумножение здоровья детей под руководством медицинского персонала ДОУ в соответствии с медицинскими требованиями и нормами с использованием медицинских средств</a:t>
            </a:r>
            <a:r>
              <a:rPr lang="ru-RU" dirty="0">
                <a:latin typeface="Monotype Corsiva"/>
                <a:ea typeface="Calibri"/>
                <a:cs typeface="Times New Roman"/>
              </a:rPr>
              <a:t>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052736"/>
            <a:ext cx="6264696" cy="15499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1800" dirty="0" smtClean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1800" dirty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1800" dirty="0" smtClean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1800" dirty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94C600"/>
                </a:solidFill>
                <a:latin typeface="Monotype Corsiva" pitchFamily="66" charset="0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  <a:ea typeface="Calibri"/>
                <a:cs typeface="Times New Roman"/>
              </a:rPr>
              <a:t>Виды </a:t>
            </a:r>
            <a:r>
              <a:rPr lang="ru-RU" sz="2000" dirty="0">
                <a:solidFill>
                  <a:schemeClr val="bg1"/>
                </a:solidFill>
                <a:latin typeface="Monotype Corsiva" pitchFamily="66" charset="0"/>
                <a:ea typeface="Calibri"/>
                <a:cs typeface="Times New Roman"/>
              </a:rPr>
              <a:t>здоровьесберегающих технологий в дошкольном образовании - классификация здоровьесберегающих технологий по доминированию целей и решаемых задач, а также ведущих средств здоровьесбережения и здоровьеобогащения субъектов педагогического процесса в детском саду</a:t>
            </a:r>
            <a:r>
              <a:rPr lang="ru-RU" sz="2000" dirty="0" smtClean="0">
                <a:solidFill>
                  <a:schemeClr val="bg1"/>
                </a:solidFill>
                <a:latin typeface="Monotype Corsiva" pitchFamily="66" charset="0"/>
                <a:ea typeface="Calibri"/>
                <a:cs typeface="Times New Roman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96402"/>
            <a:ext cx="1944216" cy="2501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6"/>
          <a:stretch/>
        </p:blipFill>
        <p:spPr>
          <a:xfrm>
            <a:off x="7092280" y="953088"/>
            <a:ext cx="1512168" cy="248803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619672" y="5733256"/>
            <a:ext cx="122413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579" y="1052736"/>
            <a:ext cx="7704856" cy="4004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Monotype Corsiva"/>
                <a:ea typeface="Calibri"/>
                <a:cs typeface="Times New Roman"/>
              </a:rPr>
              <a:t>·     Физкультурно-оздоровительная </a:t>
            </a:r>
            <a:r>
              <a:rPr lang="ru-RU" dirty="0" smtClean="0">
                <a:latin typeface="Monotype Corsiva"/>
                <a:ea typeface="Calibri"/>
                <a:cs typeface="Times New Roman"/>
              </a:rPr>
              <a:t>технология</a:t>
            </a:r>
            <a:endParaRPr lang="ru-RU" sz="1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11924" r="20815"/>
          <a:stretch/>
        </p:blipFill>
        <p:spPr>
          <a:xfrm>
            <a:off x="2803885" y="2780928"/>
            <a:ext cx="1890005" cy="337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9807" r="11135" b="16385"/>
          <a:stretch/>
        </p:blipFill>
        <p:spPr>
          <a:xfrm rot="16200000">
            <a:off x="291145" y="2470050"/>
            <a:ext cx="2865505" cy="20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94" y="1710497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15323"/>
            <a:ext cx="2304256" cy="17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268760"/>
            <a:ext cx="4476875" cy="10479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white"/>
                </a:solidFill>
                <a:latin typeface="Monotype Corsiva"/>
                <a:ea typeface="Calibri"/>
                <a:cs typeface="Times New Roman"/>
              </a:rPr>
              <a:t>Физкультурно-оздоровительная деятельность направлена на физическое развитие и укрепление здоровья ребенка.</a:t>
            </a:r>
            <a:endParaRPr lang="ru-RU" sz="16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5644" b="19425"/>
          <a:stretch/>
        </p:blipFill>
        <p:spPr>
          <a:xfrm>
            <a:off x="5364088" y="908720"/>
            <a:ext cx="3162585" cy="215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r="4275" b="14314"/>
          <a:stretch/>
        </p:blipFill>
        <p:spPr>
          <a:xfrm>
            <a:off x="683568" y="2708920"/>
            <a:ext cx="4764907" cy="301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8861" r="14953"/>
          <a:stretch/>
        </p:blipFill>
        <p:spPr>
          <a:xfrm>
            <a:off x="6012160" y="3128254"/>
            <a:ext cx="2104644" cy="316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87" y="4908373"/>
            <a:ext cx="1512168" cy="1402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017625" cy="402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373964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0544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47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222</TotalTime>
  <Words>182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Century Gothic</vt:lpstr>
      <vt:lpstr>Monotype Corsiva</vt:lpstr>
      <vt:lpstr>Times New Roman</vt:lpstr>
      <vt:lpstr>Wingdings 2</vt:lpstr>
      <vt:lpstr>Остин</vt:lpstr>
      <vt:lpstr>Здоровьесберегающие технологии в условиях ФГОСТ</vt:lpstr>
      <vt:lpstr>Презентация PowerPoint</vt:lpstr>
      <vt:lpstr>Презентация PowerPoint</vt:lpstr>
      <vt:lpstr>Презентация PowerPoint</vt:lpstr>
      <vt:lpstr>Презентация PowerPoint</vt:lpstr>
      <vt:lpstr>    Виды здоровьесберегающих технологий в дошкольном образовании - классификация здоровьесберегающих технологий по доминированию целей и решаемых задач, а также ведущих средств здоровьесбережения и здоровьеобогащения субъектов педагогического процесса в детском саду.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16</cp:revision>
  <dcterms:created xsi:type="dcterms:W3CDTF">2015-04-19T05:14:32Z</dcterms:created>
  <dcterms:modified xsi:type="dcterms:W3CDTF">2016-11-08T08:21:56Z</dcterms:modified>
</cp:coreProperties>
</file>